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89" r:id="rId8"/>
    <p:sldId id="262" r:id="rId9"/>
    <p:sldId id="263" r:id="rId10"/>
    <p:sldId id="264" r:id="rId11"/>
    <p:sldId id="265" r:id="rId12"/>
    <p:sldId id="266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7" r:id="rId32"/>
    <p:sldId id="288" r:id="rId3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9D3F3AA-11EC-4A4E-9E3B-8427F92B9D42}" type="slidenum">
              <a:rPr lang="en-US"/>
              <a:pPr>
                <a:defRPr/>
              </a:pPr>
              <a:t>1</a:t>
            </a:fld>
            <a:endParaRPr lang="en-US"/>
          </a:p>
        </p:txBody>
      </p:sp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33363"/>
            <a:ext cx="9144000" cy="898525"/>
          </a:xfrm>
        </p:spPr>
        <p:txBody>
          <a:bodyPr lIns="63500" tIns="25400" rIns="63500" bIns="25400" anchor="t">
            <a:spAutoFit/>
          </a:bodyPr>
          <a:lstStyle/>
          <a:p>
            <a:pPr eaLnBrk="1" hangingPunct="1">
              <a:lnSpc>
                <a:spcPct val="87000"/>
              </a:lnSpc>
              <a:defRPr/>
            </a:pPr>
            <a:r>
              <a:rPr lang="en-US" altLang="ko-KR" sz="3200" smtClean="0">
                <a:ea typeface="Gulim" pitchFamily="34" charset="-127"/>
              </a:rPr>
              <a:t>BASIC  COMPUTER  ORGANIZATION  AND  DESIGN</a:t>
            </a:r>
          </a:p>
        </p:txBody>
      </p:sp>
      <p:sp>
        <p:nvSpPr>
          <p:cNvPr id="47108" name="Rectangle 3"/>
          <p:cNvSpPr>
            <a:spLocks noChangeArrowheads="1"/>
          </p:cNvSpPr>
          <p:nvPr/>
        </p:nvSpPr>
        <p:spPr bwMode="auto">
          <a:xfrm>
            <a:off x="2306638" y="1301750"/>
            <a:ext cx="5208587" cy="422166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63500" tIns="25400" rIns="63500" bIns="25400">
            <a:spAutoFit/>
          </a:bodyPr>
          <a:lstStyle/>
          <a:p>
            <a:pPr defTabSz="762000">
              <a:lnSpc>
                <a:spcPct val="85000"/>
              </a:lnSpc>
            </a:pPr>
            <a:r>
              <a:rPr kumimoji="1" lang="en-US" altLang="ko-KR" sz="2000" b="1" dirty="0">
                <a:latin typeface="Arial" charset="0"/>
              </a:rPr>
              <a:t>• Instruction Codes</a:t>
            </a:r>
          </a:p>
          <a:p>
            <a:pPr defTabSz="762000">
              <a:lnSpc>
                <a:spcPct val="85000"/>
              </a:lnSpc>
            </a:pPr>
            <a:endParaRPr kumimoji="1" lang="en-US" altLang="ko-KR" sz="2000" b="1" dirty="0">
              <a:latin typeface="Arial" charset="0"/>
            </a:endParaRPr>
          </a:p>
          <a:p>
            <a:pPr defTabSz="762000">
              <a:lnSpc>
                <a:spcPct val="85000"/>
              </a:lnSpc>
            </a:pPr>
            <a:r>
              <a:rPr kumimoji="1" lang="en-US" altLang="ko-KR" sz="2000" b="1" dirty="0">
                <a:latin typeface="Arial" charset="0"/>
              </a:rPr>
              <a:t>• Computer Registers</a:t>
            </a:r>
          </a:p>
          <a:p>
            <a:pPr defTabSz="762000">
              <a:lnSpc>
                <a:spcPct val="85000"/>
              </a:lnSpc>
            </a:pPr>
            <a:endParaRPr kumimoji="1" lang="en-US" altLang="ko-KR" sz="2000" b="1" dirty="0">
              <a:latin typeface="Arial" charset="0"/>
            </a:endParaRPr>
          </a:p>
          <a:p>
            <a:pPr defTabSz="762000">
              <a:lnSpc>
                <a:spcPct val="85000"/>
              </a:lnSpc>
            </a:pPr>
            <a:r>
              <a:rPr kumimoji="1" lang="en-US" altLang="ko-KR" sz="2000" b="1" dirty="0">
                <a:latin typeface="Arial" charset="0"/>
              </a:rPr>
              <a:t>• Computer Instructions</a:t>
            </a:r>
          </a:p>
          <a:p>
            <a:pPr defTabSz="762000">
              <a:lnSpc>
                <a:spcPct val="85000"/>
              </a:lnSpc>
            </a:pPr>
            <a:endParaRPr kumimoji="1" lang="en-US" altLang="ko-KR" sz="2000" b="1" dirty="0">
              <a:latin typeface="Arial" charset="0"/>
            </a:endParaRPr>
          </a:p>
          <a:p>
            <a:pPr defTabSz="762000">
              <a:lnSpc>
                <a:spcPct val="85000"/>
              </a:lnSpc>
            </a:pPr>
            <a:r>
              <a:rPr kumimoji="1" lang="en-US" altLang="ko-KR" sz="2000" b="1" dirty="0">
                <a:latin typeface="Arial" charset="0"/>
              </a:rPr>
              <a:t>• Timing and Control</a:t>
            </a:r>
          </a:p>
          <a:p>
            <a:pPr defTabSz="762000">
              <a:lnSpc>
                <a:spcPct val="85000"/>
              </a:lnSpc>
            </a:pPr>
            <a:endParaRPr kumimoji="1" lang="en-US" altLang="ko-KR" sz="2000" b="1" dirty="0">
              <a:latin typeface="Arial" charset="0"/>
            </a:endParaRPr>
          </a:p>
          <a:p>
            <a:pPr defTabSz="762000">
              <a:lnSpc>
                <a:spcPct val="85000"/>
              </a:lnSpc>
            </a:pPr>
            <a:r>
              <a:rPr kumimoji="1" lang="en-US" altLang="ko-KR" sz="2000" b="1" dirty="0">
                <a:latin typeface="Arial" charset="0"/>
              </a:rPr>
              <a:t>• Instruction Cycle</a:t>
            </a:r>
          </a:p>
          <a:p>
            <a:pPr defTabSz="762000">
              <a:lnSpc>
                <a:spcPct val="85000"/>
              </a:lnSpc>
            </a:pPr>
            <a:endParaRPr kumimoji="1" lang="en-US" altLang="ko-KR" sz="2000" b="1" dirty="0">
              <a:latin typeface="Arial" charset="0"/>
            </a:endParaRPr>
          </a:p>
          <a:p>
            <a:pPr defTabSz="762000">
              <a:lnSpc>
                <a:spcPct val="85000"/>
              </a:lnSpc>
            </a:pPr>
            <a:r>
              <a:rPr kumimoji="1" lang="en-US" altLang="ko-KR" sz="2000" b="1" dirty="0">
                <a:latin typeface="Arial" charset="0"/>
              </a:rPr>
              <a:t>• Memory Reference Instructions</a:t>
            </a:r>
          </a:p>
          <a:p>
            <a:pPr defTabSz="762000">
              <a:lnSpc>
                <a:spcPct val="85000"/>
              </a:lnSpc>
            </a:pPr>
            <a:endParaRPr kumimoji="1" lang="en-US" altLang="ko-KR" sz="2000" b="1" dirty="0">
              <a:latin typeface="Arial" charset="0"/>
            </a:endParaRPr>
          </a:p>
          <a:p>
            <a:pPr defTabSz="762000">
              <a:lnSpc>
                <a:spcPct val="85000"/>
              </a:lnSpc>
            </a:pPr>
            <a:r>
              <a:rPr kumimoji="1" lang="en-US" altLang="ko-KR" sz="2000" b="1" dirty="0">
                <a:latin typeface="Arial" charset="0"/>
              </a:rPr>
              <a:t>• Input-Output and Interrupt</a:t>
            </a:r>
          </a:p>
          <a:p>
            <a:pPr defTabSz="762000">
              <a:lnSpc>
                <a:spcPct val="85000"/>
              </a:lnSpc>
            </a:pPr>
            <a:endParaRPr kumimoji="1" lang="en-US" altLang="ko-KR" sz="2000" b="1" dirty="0">
              <a:latin typeface="Arial" charset="0"/>
            </a:endParaRPr>
          </a:p>
          <a:p>
            <a:pPr defTabSz="762000">
              <a:lnSpc>
                <a:spcPct val="85000"/>
              </a:lnSpc>
            </a:pPr>
            <a:r>
              <a:rPr kumimoji="1" lang="en-US" altLang="ko-KR" sz="2000" b="1" dirty="0">
                <a:latin typeface="Arial" charset="0"/>
              </a:rPr>
              <a:t>• Complete Computer Description</a:t>
            </a:r>
          </a:p>
          <a:p>
            <a:pPr defTabSz="762000" latinLnBrk="1">
              <a:lnSpc>
                <a:spcPct val="80000"/>
              </a:lnSpc>
            </a:pPr>
            <a:endParaRPr kumimoji="1" lang="en-US" altLang="ko-KR" sz="2000" b="1" dirty="0">
              <a:latin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9E09B5-EB9C-44AF-A992-D6352DF63A40}" type="slidenum">
              <a:rPr lang="en-US"/>
              <a:pPr>
                <a:defRPr/>
              </a:pPr>
              <a:t>10</a:t>
            </a:fld>
            <a:endParaRPr lang="en-US"/>
          </a:p>
        </p:txBody>
      </p:sp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>
          <a:xfrm>
            <a:off x="2462213" y="0"/>
            <a:ext cx="4513262" cy="474663"/>
          </a:xfrm>
        </p:spPr>
        <p:txBody>
          <a:bodyPr wrap="none" lIns="63500" tIns="25400" rIns="63500" bIns="25400" anchor="t">
            <a:spAutoFit/>
          </a:bodyPr>
          <a:lstStyle/>
          <a:p>
            <a:pPr eaLnBrk="1" hangingPunct="1">
              <a:lnSpc>
                <a:spcPct val="87000"/>
              </a:lnSpc>
              <a:defRPr/>
            </a:pPr>
            <a:r>
              <a:rPr lang="en-US" altLang="ko-KR" sz="3200" smtClean="0">
                <a:solidFill>
                  <a:srgbClr val="FF0000"/>
                </a:solidFill>
                <a:ea typeface="Gulim" pitchFamily="34" charset="-127"/>
              </a:rPr>
              <a:t>COMPUTER  REGISTERS</a:t>
            </a:r>
          </a:p>
        </p:txBody>
      </p:sp>
      <p:sp>
        <p:nvSpPr>
          <p:cNvPr id="55300" name="Rectangle 3"/>
          <p:cNvSpPr>
            <a:spLocks noChangeArrowheads="1"/>
          </p:cNvSpPr>
          <p:nvPr/>
        </p:nvSpPr>
        <p:spPr bwMode="auto">
          <a:xfrm>
            <a:off x="2971800" y="4386263"/>
            <a:ext cx="2311400" cy="2841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63500" tIns="25400" rIns="63500" bIns="25400">
            <a:spAutoFit/>
          </a:bodyPr>
          <a:lstStyle/>
          <a:p>
            <a:pPr defTabSz="762000">
              <a:lnSpc>
                <a:spcPct val="85000"/>
              </a:lnSpc>
            </a:pPr>
            <a:r>
              <a:rPr kumimoji="1" lang="en-US" altLang="ko-KR" b="1">
                <a:latin typeface="Arial" charset="0"/>
              </a:rPr>
              <a:t>List of BC Registers</a:t>
            </a:r>
          </a:p>
        </p:txBody>
      </p:sp>
      <p:sp>
        <p:nvSpPr>
          <p:cNvPr id="55301" name="Rectangle 4"/>
          <p:cNvSpPr>
            <a:spLocks noChangeArrowheads="1"/>
          </p:cNvSpPr>
          <p:nvPr/>
        </p:nvSpPr>
        <p:spPr bwMode="auto">
          <a:xfrm>
            <a:off x="1371600" y="4652963"/>
            <a:ext cx="5902325" cy="1884362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5302" name="Rectangle 5"/>
          <p:cNvSpPr>
            <a:spLocks noChangeArrowheads="1"/>
          </p:cNvSpPr>
          <p:nvPr/>
        </p:nvSpPr>
        <p:spPr bwMode="auto">
          <a:xfrm>
            <a:off x="857250" y="4638675"/>
            <a:ext cx="6440488" cy="20970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marL="571500" lvl="1" defTabSz="762000">
              <a:lnSpc>
                <a:spcPct val="91000"/>
              </a:lnSpc>
              <a:spcBef>
                <a:spcPct val="18000"/>
              </a:spcBef>
            </a:pPr>
            <a:r>
              <a:rPr kumimoji="1" lang="en-US" altLang="ko-KR" sz="1400" b="1">
                <a:latin typeface="Arial" charset="0"/>
              </a:rPr>
              <a:t>DR           16        Data Register	 Holds memory operand</a:t>
            </a:r>
          </a:p>
          <a:p>
            <a:pPr marL="571500" lvl="1" defTabSz="762000">
              <a:lnSpc>
                <a:spcPct val="91000"/>
              </a:lnSpc>
              <a:spcBef>
                <a:spcPct val="18000"/>
              </a:spcBef>
            </a:pPr>
            <a:r>
              <a:rPr kumimoji="1" lang="en-US" altLang="ko-KR" sz="1400" b="1">
                <a:latin typeface="Arial" charset="0"/>
              </a:rPr>
              <a:t>AR           12        Address Register         Holds address for memory</a:t>
            </a:r>
          </a:p>
          <a:p>
            <a:pPr marL="571500" lvl="1" defTabSz="762000">
              <a:lnSpc>
                <a:spcPct val="91000"/>
              </a:lnSpc>
              <a:spcBef>
                <a:spcPct val="18000"/>
              </a:spcBef>
            </a:pPr>
            <a:r>
              <a:rPr kumimoji="1" lang="en-US" altLang="ko-KR" sz="1400" b="1">
                <a:latin typeface="Arial" charset="0"/>
              </a:rPr>
              <a:t>AC           16        Accumulator	 	 Processor register</a:t>
            </a:r>
          </a:p>
          <a:p>
            <a:pPr marL="571500" lvl="1" defTabSz="762000">
              <a:lnSpc>
                <a:spcPct val="91000"/>
              </a:lnSpc>
              <a:spcBef>
                <a:spcPct val="18000"/>
              </a:spcBef>
            </a:pPr>
            <a:r>
              <a:rPr kumimoji="1" lang="en-US" altLang="ko-KR" sz="1400" b="1">
                <a:latin typeface="Arial" charset="0"/>
              </a:rPr>
              <a:t>IR	            16        Instruction Register     Holds instruction code</a:t>
            </a:r>
          </a:p>
          <a:p>
            <a:pPr marL="571500" lvl="1" defTabSz="762000">
              <a:lnSpc>
                <a:spcPct val="91000"/>
              </a:lnSpc>
              <a:spcBef>
                <a:spcPct val="18000"/>
              </a:spcBef>
            </a:pPr>
            <a:r>
              <a:rPr kumimoji="1" lang="en-US" altLang="ko-KR" sz="1400" b="1">
                <a:latin typeface="Arial" charset="0"/>
              </a:rPr>
              <a:t>PC           12        Program Counter	 Holds address of instruction</a:t>
            </a:r>
          </a:p>
          <a:p>
            <a:pPr marL="571500" lvl="1" defTabSz="762000">
              <a:lnSpc>
                <a:spcPct val="91000"/>
              </a:lnSpc>
              <a:spcBef>
                <a:spcPct val="18000"/>
              </a:spcBef>
            </a:pPr>
            <a:r>
              <a:rPr kumimoji="1" lang="en-US" altLang="ko-KR" sz="1400" b="1">
                <a:latin typeface="Arial" charset="0"/>
              </a:rPr>
              <a:t>TR           16        Temporary Register     Holds temporary data</a:t>
            </a:r>
          </a:p>
          <a:p>
            <a:pPr marL="571500" lvl="1" defTabSz="762000">
              <a:lnSpc>
                <a:spcPct val="91000"/>
              </a:lnSpc>
              <a:spcBef>
                <a:spcPct val="18000"/>
              </a:spcBef>
            </a:pPr>
            <a:r>
              <a:rPr kumimoji="1" lang="en-US" altLang="ko-KR" sz="1400" b="1">
                <a:latin typeface="Arial" charset="0"/>
              </a:rPr>
              <a:t>INPR         8         Input Register              Holds input character</a:t>
            </a:r>
          </a:p>
          <a:p>
            <a:pPr marL="571500" lvl="1" defTabSz="762000">
              <a:lnSpc>
                <a:spcPct val="91000"/>
              </a:lnSpc>
              <a:spcBef>
                <a:spcPct val="18000"/>
              </a:spcBef>
            </a:pPr>
            <a:r>
              <a:rPr kumimoji="1" lang="en-US" altLang="ko-KR" sz="1400" b="1">
                <a:latin typeface="Arial" charset="0"/>
              </a:rPr>
              <a:t>OUTR       8	         Output Register           Holds output character</a:t>
            </a:r>
          </a:p>
          <a:p>
            <a:pPr defTabSz="762000" latinLnBrk="1">
              <a:lnSpc>
                <a:spcPct val="90000"/>
              </a:lnSpc>
            </a:pPr>
            <a:endParaRPr kumimoji="1" lang="en-US" altLang="ko-KR" sz="1400" b="1">
              <a:latin typeface="Arial" charset="0"/>
            </a:endParaRPr>
          </a:p>
        </p:txBody>
      </p:sp>
      <p:sp>
        <p:nvSpPr>
          <p:cNvPr id="55303" name="Rectangle 6"/>
          <p:cNvSpPr>
            <a:spLocks noChangeArrowheads="1"/>
          </p:cNvSpPr>
          <p:nvPr/>
        </p:nvSpPr>
        <p:spPr bwMode="auto">
          <a:xfrm>
            <a:off x="8027988" y="0"/>
            <a:ext cx="989012" cy="2809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algn="r" defTabSz="762000">
              <a:lnSpc>
                <a:spcPct val="90000"/>
              </a:lnSpc>
            </a:pPr>
            <a:r>
              <a:rPr kumimoji="1" lang="en-US" altLang="ko-KR" sz="1400" b="1" i="1">
                <a:latin typeface="Arial" charset="0"/>
              </a:rPr>
              <a:t>Registers</a:t>
            </a:r>
          </a:p>
        </p:txBody>
      </p:sp>
      <p:sp>
        <p:nvSpPr>
          <p:cNvPr id="55304" name="Rectangle 7"/>
          <p:cNvSpPr>
            <a:spLocks noChangeArrowheads="1"/>
          </p:cNvSpPr>
          <p:nvPr/>
        </p:nvSpPr>
        <p:spPr bwMode="auto">
          <a:xfrm>
            <a:off x="622300" y="792163"/>
            <a:ext cx="3711575" cy="3365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defTabSz="762000">
              <a:lnSpc>
                <a:spcPct val="90000"/>
              </a:lnSpc>
            </a:pPr>
            <a:r>
              <a:rPr kumimoji="1" lang="en-US" altLang="ko-KR" b="1">
                <a:latin typeface="Arial" charset="0"/>
              </a:rPr>
              <a:t>Registers in the Basic Computer</a:t>
            </a:r>
          </a:p>
        </p:txBody>
      </p:sp>
      <p:sp>
        <p:nvSpPr>
          <p:cNvPr id="55305" name="Rectangle 8"/>
          <p:cNvSpPr>
            <a:spLocks noChangeArrowheads="1"/>
          </p:cNvSpPr>
          <p:nvPr/>
        </p:nvSpPr>
        <p:spPr bwMode="auto">
          <a:xfrm>
            <a:off x="2070100" y="1538288"/>
            <a:ext cx="1582738" cy="223837"/>
          </a:xfrm>
          <a:prstGeom prst="rect">
            <a:avLst/>
          </a:prstGeom>
          <a:noFill/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5306" name="Rectangle 9"/>
          <p:cNvSpPr>
            <a:spLocks noChangeArrowheads="1"/>
          </p:cNvSpPr>
          <p:nvPr/>
        </p:nvSpPr>
        <p:spPr bwMode="auto">
          <a:xfrm>
            <a:off x="1939925" y="1335088"/>
            <a:ext cx="349250" cy="2540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defTabSz="762000">
              <a:lnSpc>
                <a:spcPct val="90000"/>
              </a:lnSpc>
            </a:pPr>
            <a:r>
              <a:rPr kumimoji="1" lang="en-US" altLang="ko-KR" sz="1200" b="1">
                <a:solidFill>
                  <a:srgbClr val="000000"/>
                </a:solidFill>
                <a:latin typeface="Arial" charset="0"/>
              </a:rPr>
              <a:t>11</a:t>
            </a:r>
          </a:p>
        </p:txBody>
      </p:sp>
      <p:sp>
        <p:nvSpPr>
          <p:cNvPr id="55307" name="Rectangle 10"/>
          <p:cNvSpPr>
            <a:spLocks noChangeArrowheads="1"/>
          </p:cNvSpPr>
          <p:nvPr/>
        </p:nvSpPr>
        <p:spPr bwMode="auto">
          <a:xfrm>
            <a:off x="3494088" y="1335088"/>
            <a:ext cx="265112" cy="2540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defTabSz="762000">
              <a:lnSpc>
                <a:spcPct val="90000"/>
              </a:lnSpc>
            </a:pPr>
            <a:r>
              <a:rPr kumimoji="1" lang="en-US" altLang="ko-KR" sz="1200" b="1">
                <a:solidFill>
                  <a:srgbClr val="000000"/>
                </a:solidFill>
                <a:latin typeface="Arial" charset="0"/>
              </a:rPr>
              <a:t>0</a:t>
            </a:r>
          </a:p>
        </p:txBody>
      </p:sp>
      <p:sp>
        <p:nvSpPr>
          <p:cNvPr id="55308" name="Rectangle 11"/>
          <p:cNvSpPr>
            <a:spLocks noChangeArrowheads="1"/>
          </p:cNvSpPr>
          <p:nvPr/>
        </p:nvSpPr>
        <p:spPr bwMode="auto">
          <a:xfrm>
            <a:off x="2682875" y="1519238"/>
            <a:ext cx="428625" cy="28098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defTabSz="762000">
              <a:lnSpc>
                <a:spcPct val="90000"/>
              </a:lnSpc>
            </a:pPr>
            <a:r>
              <a:rPr kumimoji="1" lang="en-US" altLang="ko-KR" sz="1400" b="1">
                <a:solidFill>
                  <a:srgbClr val="000000"/>
                </a:solidFill>
                <a:latin typeface="Arial" charset="0"/>
              </a:rPr>
              <a:t>PC</a:t>
            </a:r>
          </a:p>
        </p:txBody>
      </p:sp>
      <p:sp>
        <p:nvSpPr>
          <p:cNvPr id="55309" name="Rectangle 12"/>
          <p:cNvSpPr>
            <a:spLocks noChangeArrowheads="1"/>
          </p:cNvSpPr>
          <p:nvPr/>
        </p:nvSpPr>
        <p:spPr bwMode="auto">
          <a:xfrm>
            <a:off x="1500188" y="2624138"/>
            <a:ext cx="2152650" cy="222250"/>
          </a:xfrm>
          <a:prstGeom prst="rect">
            <a:avLst/>
          </a:prstGeom>
          <a:noFill/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5310" name="Rectangle 13"/>
          <p:cNvSpPr>
            <a:spLocks noChangeArrowheads="1"/>
          </p:cNvSpPr>
          <p:nvPr/>
        </p:nvSpPr>
        <p:spPr bwMode="auto">
          <a:xfrm>
            <a:off x="1384300" y="2430463"/>
            <a:ext cx="349250" cy="2540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defTabSz="762000">
              <a:lnSpc>
                <a:spcPct val="90000"/>
              </a:lnSpc>
            </a:pPr>
            <a:r>
              <a:rPr kumimoji="1" lang="en-US" altLang="ko-KR" sz="1200" b="1">
                <a:solidFill>
                  <a:srgbClr val="000000"/>
                </a:solidFill>
                <a:latin typeface="Arial" charset="0"/>
              </a:rPr>
              <a:t>15</a:t>
            </a:r>
          </a:p>
        </p:txBody>
      </p:sp>
      <p:sp>
        <p:nvSpPr>
          <p:cNvPr id="55311" name="Rectangle 14"/>
          <p:cNvSpPr>
            <a:spLocks noChangeArrowheads="1"/>
          </p:cNvSpPr>
          <p:nvPr/>
        </p:nvSpPr>
        <p:spPr bwMode="auto">
          <a:xfrm>
            <a:off x="3494088" y="2430463"/>
            <a:ext cx="265112" cy="2540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defTabSz="762000">
              <a:lnSpc>
                <a:spcPct val="90000"/>
              </a:lnSpc>
            </a:pPr>
            <a:r>
              <a:rPr kumimoji="1" lang="en-US" altLang="ko-KR" sz="1200" b="1">
                <a:solidFill>
                  <a:srgbClr val="000000"/>
                </a:solidFill>
                <a:latin typeface="Arial" charset="0"/>
              </a:rPr>
              <a:t>0</a:t>
            </a:r>
          </a:p>
        </p:txBody>
      </p:sp>
      <p:sp>
        <p:nvSpPr>
          <p:cNvPr id="55312" name="Rectangle 15"/>
          <p:cNvSpPr>
            <a:spLocks noChangeArrowheads="1"/>
          </p:cNvSpPr>
          <p:nvPr/>
        </p:nvSpPr>
        <p:spPr bwMode="auto">
          <a:xfrm>
            <a:off x="2282825" y="2605088"/>
            <a:ext cx="358775" cy="28098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defTabSz="762000">
              <a:lnSpc>
                <a:spcPct val="90000"/>
              </a:lnSpc>
            </a:pPr>
            <a:r>
              <a:rPr kumimoji="1" lang="en-US" altLang="ko-KR" sz="1400" b="1">
                <a:solidFill>
                  <a:srgbClr val="000000"/>
                </a:solidFill>
                <a:latin typeface="Arial" charset="0"/>
              </a:rPr>
              <a:t>IR</a:t>
            </a:r>
          </a:p>
        </p:txBody>
      </p:sp>
      <p:sp>
        <p:nvSpPr>
          <p:cNvPr id="55313" name="Rectangle 16"/>
          <p:cNvSpPr>
            <a:spLocks noChangeArrowheads="1"/>
          </p:cNvSpPr>
          <p:nvPr/>
        </p:nvSpPr>
        <p:spPr bwMode="auto">
          <a:xfrm>
            <a:off x="1500188" y="3165475"/>
            <a:ext cx="2152650" cy="225425"/>
          </a:xfrm>
          <a:prstGeom prst="rect">
            <a:avLst/>
          </a:prstGeom>
          <a:noFill/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5314" name="Rectangle 17"/>
          <p:cNvSpPr>
            <a:spLocks noChangeArrowheads="1"/>
          </p:cNvSpPr>
          <p:nvPr/>
        </p:nvSpPr>
        <p:spPr bwMode="auto">
          <a:xfrm>
            <a:off x="1384300" y="2952750"/>
            <a:ext cx="349250" cy="2540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defTabSz="762000">
              <a:lnSpc>
                <a:spcPct val="90000"/>
              </a:lnSpc>
            </a:pPr>
            <a:r>
              <a:rPr kumimoji="1" lang="en-US" altLang="ko-KR" sz="1200" b="1">
                <a:solidFill>
                  <a:srgbClr val="000000"/>
                </a:solidFill>
                <a:latin typeface="Arial" charset="0"/>
              </a:rPr>
              <a:t>15</a:t>
            </a:r>
          </a:p>
        </p:txBody>
      </p:sp>
      <p:sp>
        <p:nvSpPr>
          <p:cNvPr id="55315" name="Rectangle 18"/>
          <p:cNvSpPr>
            <a:spLocks noChangeArrowheads="1"/>
          </p:cNvSpPr>
          <p:nvPr/>
        </p:nvSpPr>
        <p:spPr bwMode="auto">
          <a:xfrm>
            <a:off x="3494088" y="2952750"/>
            <a:ext cx="265112" cy="2540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defTabSz="762000">
              <a:lnSpc>
                <a:spcPct val="90000"/>
              </a:lnSpc>
            </a:pPr>
            <a:r>
              <a:rPr kumimoji="1" lang="en-US" altLang="ko-KR" sz="1200" b="1">
                <a:solidFill>
                  <a:srgbClr val="000000"/>
                </a:solidFill>
                <a:latin typeface="Arial" charset="0"/>
              </a:rPr>
              <a:t>0</a:t>
            </a:r>
          </a:p>
        </p:txBody>
      </p:sp>
      <p:sp>
        <p:nvSpPr>
          <p:cNvPr id="55316" name="Rectangle 19"/>
          <p:cNvSpPr>
            <a:spLocks noChangeArrowheads="1"/>
          </p:cNvSpPr>
          <p:nvPr/>
        </p:nvSpPr>
        <p:spPr bwMode="auto">
          <a:xfrm>
            <a:off x="2282825" y="3146425"/>
            <a:ext cx="417513" cy="280988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defTabSz="762000">
              <a:lnSpc>
                <a:spcPct val="90000"/>
              </a:lnSpc>
            </a:pPr>
            <a:r>
              <a:rPr kumimoji="1" lang="en-US" altLang="ko-KR" sz="1400" b="1">
                <a:solidFill>
                  <a:srgbClr val="000000"/>
                </a:solidFill>
                <a:latin typeface="Arial" charset="0"/>
              </a:rPr>
              <a:t>TR</a:t>
            </a:r>
          </a:p>
        </p:txBody>
      </p:sp>
      <p:sp>
        <p:nvSpPr>
          <p:cNvPr id="55317" name="Rectangle 20"/>
          <p:cNvSpPr>
            <a:spLocks noChangeArrowheads="1"/>
          </p:cNvSpPr>
          <p:nvPr/>
        </p:nvSpPr>
        <p:spPr bwMode="auto">
          <a:xfrm>
            <a:off x="1500188" y="3709988"/>
            <a:ext cx="941387" cy="222250"/>
          </a:xfrm>
          <a:prstGeom prst="rect">
            <a:avLst/>
          </a:prstGeom>
          <a:noFill/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5318" name="Rectangle 21"/>
          <p:cNvSpPr>
            <a:spLocks noChangeArrowheads="1"/>
          </p:cNvSpPr>
          <p:nvPr/>
        </p:nvSpPr>
        <p:spPr bwMode="auto">
          <a:xfrm>
            <a:off x="1384300" y="3486150"/>
            <a:ext cx="265113" cy="2540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defTabSz="762000">
              <a:lnSpc>
                <a:spcPct val="90000"/>
              </a:lnSpc>
            </a:pPr>
            <a:r>
              <a:rPr kumimoji="1" lang="en-US" altLang="ko-KR" sz="1200" b="1">
                <a:solidFill>
                  <a:srgbClr val="000000"/>
                </a:solidFill>
                <a:latin typeface="Arial" charset="0"/>
              </a:rPr>
              <a:t>7</a:t>
            </a:r>
          </a:p>
        </p:txBody>
      </p:sp>
      <p:sp>
        <p:nvSpPr>
          <p:cNvPr id="55319" name="Rectangle 22"/>
          <p:cNvSpPr>
            <a:spLocks noChangeArrowheads="1"/>
          </p:cNvSpPr>
          <p:nvPr/>
        </p:nvSpPr>
        <p:spPr bwMode="auto">
          <a:xfrm>
            <a:off x="3494088" y="3486150"/>
            <a:ext cx="265112" cy="2540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defTabSz="762000">
              <a:lnSpc>
                <a:spcPct val="90000"/>
              </a:lnSpc>
            </a:pPr>
            <a:r>
              <a:rPr kumimoji="1" lang="en-US" altLang="ko-KR" sz="1200" b="1">
                <a:solidFill>
                  <a:srgbClr val="000000"/>
                </a:solidFill>
                <a:latin typeface="Arial" charset="0"/>
              </a:rPr>
              <a:t>0</a:t>
            </a:r>
          </a:p>
        </p:txBody>
      </p:sp>
      <p:sp>
        <p:nvSpPr>
          <p:cNvPr id="55320" name="Rectangle 23"/>
          <p:cNvSpPr>
            <a:spLocks noChangeArrowheads="1"/>
          </p:cNvSpPr>
          <p:nvPr/>
        </p:nvSpPr>
        <p:spPr bwMode="auto">
          <a:xfrm>
            <a:off x="1625600" y="3687763"/>
            <a:ext cx="684213" cy="28098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defTabSz="762000">
              <a:lnSpc>
                <a:spcPct val="90000"/>
              </a:lnSpc>
            </a:pPr>
            <a:r>
              <a:rPr kumimoji="1" lang="en-US" altLang="ko-KR" sz="1400" b="1">
                <a:solidFill>
                  <a:srgbClr val="000000"/>
                </a:solidFill>
                <a:latin typeface="Arial" charset="0"/>
              </a:rPr>
              <a:t>OUTR</a:t>
            </a:r>
          </a:p>
        </p:txBody>
      </p:sp>
      <p:sp>
        <p:nvSpPr>
          <p:cNvPr id="55321" name="Rectangle 24"/>
          <p:cNvSpPr>
            <a:spLocks noChangeArrowheads="1"/>
          </p:cNvSpPr>
          <p:nvPr/>
        </p:nvSpPr>
        <p:spPr bwMode="auto">
          <a:xfrm>
            <a:off x="4410075" y="3165475"/>
            <a:ext cx="2154238" cy="225425"/>
          </a:xfrm>
          <a:prstGeom prst="rect">
            <a:avLst/>
          </a:prstGeom>
          <a:noFill/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5322" name="Rectangle 25"/>
          <p:cNvSpPr>
            <a:spLocks noChangeArrowheads="1"/>
          </p:cNvSpPr>
          <p:nvPr/>
        </p:nvSpPr>
        <p:spPr bwMode="auto">
          <a:xfrm>
            <a:off x="4294188" y="2943225"/>
            <a:ext cx="349250" cy="2540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defTabSz="762000">
              <a:lnSpc>
                <a:spcPct val="90000"/>
              </a:lnSpc>
            </a:pPr>
            <a:r>
              <a:rPr kumimoji="1" lang="en-US" altLang="ko-KR" sz="1200" b="1">
                <a:solidFill>
                  <a:srgbClr val="000000"/>
                </a:solidFill>
                <a:latin typeface="Arial" charset="0"/>
              </a:rPr>
              <a:t>15</a:t>
            </a:r>
          </a:p>
        </p:txBody>
      </p:sp>
      <p:sp>
        <p:nvSpPr>
          <p:cNvPr id="55323" name="Rectangle 26"/>
          <p:cNvSpPr>
            <a:spLocks noChangeArrowheads="1"/>
          </p:cNvSpPr>
          <p:nvPr/>
        </p:nvSpPr>
        <p:spPr bwMode="auto">
          <a:xfrm>
            <a:off x="6405563" y="2943225"/>
            <a:ext cx="265112" cy="2540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defTabSz="762000">
              <a:lnSpc>
                <a:spcPct val="90000"/>
              </a:lnSpc>
            </a:pPr>
            <a:r>
              <a:rPr kumimoji="1" lang="en-US" altLang="ko-KR" sz="1200" b="1">
                <a:solidFill>
                  <a:srgbClr val="000000"/>
                </a:solidFill>
                <a:latin typeface="Arial" charset="0"/>
              </a:rPr>
              <a:t>0</a:t>
            </a:r>
          </a:p>
        </p:txBody>
      </p:sp>
      <p:sp>
        <p:nvSpPr>
          <p:cNvPr id="55324" name="Rectangle 27"/>
          <p:cNvSpPr>
            <a:spLocks noChangeArrowheads="1"/>
          </p:cNvSpPr>
          <p:nvPr/>
        </p:nvSpPr>
        <p:spPr bwMode="auto">
          <a:xfrm>
            <a:off x="5191125" y="3146425"/>
            <a:ext cx="438150" cy="280988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defTabSz="762000">
              <a:lnSpc>
                <a:spcPct val="90000"/>
              </a:lnSpc>
            </a:pPr>
            <a:r>
              <a:rPr kumimoji="1" lang="en-US" altLang="ko-KR" sz="1400" b="1">
                <a:solidFill>
                  <a:srgbClr val="000000"/>
                </a:solidFill>
                <a:latin typeface="Arial" charset="0"/>
              </a:rPr>
              <a:t>DR</a:t>
            </a:r>
          </a:p>
        </p:txBody>
      </p:sp>
      <p:sp>
        <p:nvSpPr>
          <p:cNvPr id="55325" name="Rectangle 28"/>
          <p:cNvSpPr>
            <a:spLocks noChangeArrowheads="1"/>
          </p:cNvSpPr>
          <p:nvPr/>
        </p:nvSpPr>
        <p:spPr bwMode="auto">
          <a:xfrm>
            <a:off x="4410075" y="3709988"/>
            <a:ext cx="2154238" cy="222250"/>
          </a:xfrm>
          <a:prstGeom prst="rect">
            <a:avLst/>
          </a:prstGeom>
          <a:noFill/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5326" name="Rectangle 29"/>
          <p:cNvSpPr>
            <a:spLocks noChangeArrowheads="1"/>
          </p:cNvSpPr>
          <p:nvPr/>
        </p:nvSpPr>
        <p:spPr bwMode="auto">
          <a:xfrm>
            <a:off x="4294188" y="3505200"/>
            <a:ext cx="349250" cy="2540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defTabSz="762000">
              <a:lnSpc>
                <a:spcPct val="90000"/>
              </a:lnSpc>
            </a:pPr>
            <a:r>
              <a:rPr kumimoji="1" lang="en-US" altLang="ko-KR" sz="1200" b="1">
                <a:solidFill>
                  <a:srgbClr val="000000"/>
                </a:solidFill>
                <a:latin typeface="Arial" charset="0"/>
              </a:rPr>
              <a:t>15</a:t>
            </a:r>
          </a:p>
        </p:txBody>
      </p:sp>
      <p:sp>
        <p:nvSpPr>
          <p:cNvPr id="55327" name="Rectangle 30"/>
          <p:cNvSpPr>
            <a:spLocks noChangeArrowheads="1"/>
          </p:cNvSpPr>
          <p:nvPr/>
        </p:nvSpPr>
        <p:spPr bwMode="auto">
          <a:xfrm>
            <a:off x="6407150" y="3505200"/>
            <a:ext cx="265113" cy="2540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defTabSz="762000">
              <a:lnSpc>
                <a:spcPct val="90000"/>
              </a:lnSpc>
            </a:pPr>
            <a:r>
              <a:rPr kumimoji="1" lang="en-US" altLang="ko-KR" sz="1200" b="1">
                <a:solidFill>
                  <a:srgbClr val="000000"/>
                </a:solidFill>
                <a:latin typeface="Arial" charset="0"/>
              </a:rPr>
              <a:t>0</a:t>
            </a:r>
          </a:p>
        </p:txBody>
      </p:sp>
      <p:sp>
        <p:nvSpPr>
          <p:cNvPr id="55328" name="Rectangle 31"/>
          <p:cNvSpPr>
            <a:spLocks noChangeArrowheads="1"/>
          </p:cNvSpPr>
          <p:nvPr/>
        </p:nvSpPr>
        <p:spPr bwMode="auto">
          <a:xfrm>
            <a:off x="5191125" y="3687763"/>
            <a:ext cx="438150" cy="28098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defTabSz="762000">
              <a:lnSpc>
                <a:spcPct val="90000"/>
              </a:lnSpc>
            </a:pPr>
            <a:r>
              <a:rPr kumimoji="1" lang="en-US" altLang="ko-KR" sz="1400" b="1">
                <a:solidFill>
                  <a:srgbClr val="000000"/>
                </a:solidFill>
                <a:latin typeface="Arial" charset="0"/>
              </a:rPr>
              <a:t>AC</a:t>
            </a:r>
          </a:p>
        </p:txBody>
      </p:sp>
      <p:sp>
        <p:nvSpPr>
          <p:cNvPr id="55329" name="Rectangle 32"/>
          <p:cNvSpPr>
            <a:spLocks noChangeArrowheads="1"/>
          </p:cNvSpPr>
          <p:nvPr/>
        </p:nvSpPr>
        <p:spPr bwMode="auto">
          <a:xfrm>
            <a:off x="2070100" y="2079625"/>
            <a:ext cx="1582738" cy="225425"/>
          </a:xfrm>
          <a:prstGeom prst="rect">
            <a:avLst/>
          </a:prstGeom>
          <a:noFill/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5330" name="Rectangle 33"/>
          <p:cNvSpPr>
            <a:spLocks noChangeArrowheads="1"/>
          </p:cNvSpPr>
          <p:nvPr/>
        </p:nvSpPr>
        <p:spPr bwMode="auto">
          <a:xfrm>
            <a:off x="1939925" y="1866900"/>
            <a:ext cx="349250" cy="2540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defTabSz="762000">
              <a:lnSpc>
                <a:spcPct val="90000"/>
              </a:lnSpc>
            </a:pPr>
            <a:r>
              <a:rPr kumimoji="1" lang="en-US" altLang="ko-KR" sz="1200" b="1">
                <a:solidFill>
                  <a:srgbClr val="000000"/>
                </a:solidFill>
                <a:latin typeface="Arial" charset="0"/>
              </a:rPr>
              <a:t>11</a:t>
            </a:r>
          </a:p>
        </p:txBody>
      </p:sp>
      <p:sp>
        <p:nvSpPr>
          <p:cNvPr id="55331" name="Rectangle 34"/>
          <p:cNvSpPr>
            <a:spLocks noChangeArrowheads="1"/>
          </p:cNvSpPr>
          <p:nvPr/>
        </p:nvSpPr>
        <p:spPr bwMode="auto">
          <a:xfrm>
            <a:off x="3494088" y="1866900"/>
            <a:ext cx="265112" cy="2540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defTabSz="762000">
              <a:lnSpc>
                <a:spcPct val="90000"/>
              </a:lnSpc>
            </a:pPr>
            <a:r>
              <a:rPr kumimoji="1" lang="en-US" altLang="ko-KR" sz="1200" b="1">
                <a:solidFill>
                  <a:srgbClr val="000000"/>
                </a:solidFill>
                <a:latin typeface="Arial" charset="0"/>
              </a:rPr>
              <a:t>0</a:t>
            </a:r>
          </a:p>
        </p:txBody>
      </p:sp>
      <p:sp>
        <p:nvSpPr>
          <p:cNvPr id="55332" name="Rectangle 35"/>
          <p:cNvSpPr>
            <a:spLocks noChangeArrowheads="1"/>
          </p:cNvSpPr>
          <p:nvPr/>
        </p:nvSpPr>
        <p:spPr bwMode="auto">
          <a:xfrm>
            <a:off x="2682875" y="2060575"/>
            <a:ext cx="438150" cy="280988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defTabSz="762000">
              <a:lnSpc>
                <a:spcPct val="90000"/>
              </a:lnSpc>
            </a:pPr>
            <a:r>
              <a:rPr kumimoji="1" lang="en-US" altLang="ko-KR" sz="1400" b="1">
                <a:solidFill>
                  <a:srgbClr val="000000"/>
                </a:solidFill>
                <a:latin typeface="Arial" charset="0"/>
              </a:rPr>
              <a:t>AR</a:t>
            </a:r>
          </a:p>
        </p:txBody>
      </p:sp>
      <p:sp>
        <p:nvSpPr>
          <p:cNvPr id="55333" name="Rectangle 36"/>
          <p:cNvSpPr>
            <a:spLocks noChangeArrowheads="1"/>
          </p:cNvSpPr>
          <p:nvPr/>
        </p:nvSpPr>
        <p:spPr bwMode="auto">
          <a:xfrm>
            <a:off x="2711450" y="3709988"/>
            <a:ext cx="941388" cy="222250"/>
          </a:xfrm>
          <a:prstGeom prst="rect">
            <a:avLst/>
          </a:prstGeom>
          <a:noFill/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5334" name="Rectangle 37"/>
          <p:cNvSpPr>
            <a:spLocks noChangeArrowheads="1"/>
          </p:cNvSpPr>
          <p:nvPr/>
        </p:nvSpPr>
        <p:spPr bwMode="auto">
          <a:xfrm>
            <a:off x="2767013" y="3687763"/>
            <a:ext cx="606425" cy="28098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defTabSz="762000">
              <a:lnSpc>
                <a:spcPct val="90000"/>
              </a:lnSpc>
            </a:pPr>
            <a:r>
              <a:rPr kumimoji="1" lang="en-US" altLang="ko-KR" sz="1400" b="1">
                <a:solidFill>
                  <a:srgbClr val="000000"/>
                </a:solidFill>
                <a:latin typeface="Arial" charset="0"/>
              </a:rPr>
              <a:t>INPR</a:t>
            </a:r>
          </a:p>
        </p:txBody>
      </p:sp>
      <p:sp>
        <p:nvSpPr>
          <p:cNvPr id="55335" name="Rectangle 38"/>
          <p:cNvSpPr>
            <a:spLocks noChangeArrowheads="1"/>
          </p:cNvSpPr>
          <p:nvPr/>
        </p:nvSpPr>
        <p:spPr bwMode="auto">
          <a:xfrm>
            <a:off x="2282825" y="3486150"/>
            <a:ext cx="265113" cy="2540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defTabSz="762000">
              <a:lnSpc>
                <a:spcPct val="90000"/>
              </a:lnSpc>
            </a:pPr>
            <a:r>
              <a:rPr kumimoji="1" lang="en-US" altLang="ko-KR" sz="1200" b="1">
                <a:solidFill>
                  <a:srgbClr val="000000"/>
                </a:solidFill>
                <a:latin typeface="Arial" charset="0"/>
              </a:rPr>
              <a:t>0</a:t>
            </a:r>
          </a:p>
        </p:txBody>
      </p:sp>
      <p:sp>
        <p:nvSpPr>
          <p:cNvPr id="55336" name="Rectangle 39"/>
          <p:cNvSpPr>
            <a:spLocks noChangeArrowheads="1"/>
          </p:cNvSpPr>
          <p:nvPr/>
        </p:nvSpPr>
        <p:spPr bwMode="auto">
          <a:xfrm>
            <a:off x="2595563" y="3486150"/>
            <a:ext cx="265112" cy="2540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defTabSz="762000">
              <a:lnSpc>
                <a:spcPct val="90000"/>
              </a:lnSpc>
            </a:pPr>
            <a:r>
              <a:rPr kumimoji="1" lang="en-US" altLang="ko-KR" sz="1200" b="1">
                <a:solidFill>
                  <a:srgbClr val="000000"/>
                </a:solidFill>
                <a:latin typeface="Arial" charset="0"/>
              </a:rPr>
              <a:t>7</a:t>
            </a:r>
          </a:p>
        </p:txBody>
      </p:sp>
      <p:sp>
        <p:nvSpPr>
          <p:cNvPr id="55337" name="Rectangle 40"/>
          <p:cNvSpPr>
            <a:spLocks noChangeArrowheads="1"/>
          </p:cNvSpPr>
          <p:nvPr/>
        </p:nvSpPr>
        <p:spPr bwMode="auto">
          <a:xfrm>
            <a:off x="4410075" y="1439863"/>
            <a:ext cx="2154238" cy="1063625"/>
          </a:xfrm>
          <a:prstGeom prst="rect">
            <a:avLst/>
          </a:prstGeom>
          <a:noFill/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5338" name="Rectangle 41"/>
          <p:cNvSpPr>
            <a:spLocks noChangeArrowheads="1"/>
          </p:cNvSpPr>
          <p:nvPr/>
        </p:nvSpPr>
        <p:spPr bwMode="auto">
          <a:xfrm>
            <a:off x="4964113" y="1663700"/>
            <a:ext cx="862012" cy="4730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defTabSz="762000">
              <a:lnSpc>
                <a:spcPct val="90000"/>
              </a:lnSpc>
            </a:pPr>
            <a:r>
              <a:rPr kumimoji="1" lang="en-US" altLang="ko-KR" sz="1400" b="1">
                <a:solidFill>
                  <a:srgbClr val="000000"/>
                </a:solidFill>
                <a:latin typeface="Arial" charset="0"/>
              </a:rPr>
              <a:t>Memory</a:t>
            </a:r>
          </a:p>
          <a:p>
            <a:pPr defTabSz="762000" eaLnBrk="1">
              <a:lnSpc>
                <a:spcPct val="90000"/>
              </a:lnSpc>
            </a:pPr>
            <a:endParaRPr kumimoji="1" lang="en-US" altLang="ko-KR" sz="14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55339" name="Rectangle 42"/>
          <p:cNvSpPr>
            <a:spLocks noChangeArrowheads="1"/>
          </p:cNvSpPr>
          <p:nvPr/>
        </p:nvSpPr>
        <p:spPr bwMode="auto">
          <a:xfrm>
            <a:off x="5359400" y="2166938"/>
            <a:ext cx="180975" cy="4730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defTabSz="762000">
              <a:lnSpc>
                <a:spcPct val="90000"/>
              </a:lnSpc>
            </a:pPr>
            <a:endParaRPr kumimoji="1" lang="en-US" altLang="ko-KR" sz="1400" b="1">
              <a:solidFill>
                <a:srgbClr val="000000"/>
              </a:solidFill>
              <a:latin typeface="Arial" charset="0"/>
            </a:endParaRPr>
          </a:p>
          <a:p>
            <a:pPr defTabSz="762000" eaLnBrk="1">
              <a:lnSpc>
                <a:spcPct val="90000"/>
              </a:lnSpc>
            </a:pPr>
            <a:endParaRPr kumimoji="1" lang="en-US" altLang="ko-KR" sz="14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55340" name="Rectangle 43"/>
          <p:cNvSpPr>
            <a:spLocks noChangeArrowheads="1"/>
          </p:cNvSpPr>
          <p:nvPr/>
        </p:nvSpPr>
        <p:spPr bwMode="auto">
          <a:xfrm>
            <a:off x="4965700" y="1957388"/>
            <a:ext cx="968375" cy="28098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defTabSz="762000">
              <a:lnSpc>
                <a:spcPct val="90000"/>
              </a:lnSpc>
            </a:pPr>
            <a:r>
              <a:rPr kumimoji="1" lang="en-US" altLang="ko-KR" sz="1400" b="1">
                <a:solidFill>
                  <a:srgbClr val="000000"/>
                </a:solidFill>
                <a:latin typeface="Arial" charset="0"/>
              </a:rPr>
              <a:t>4096 x 16</a:t>
            </a:r>
          </a:p>
        </p:txBody>
      </p:sp>
      <p:sp>
        <p:nvSpPr>
          <p:cNvPr id="55341" name="Line 44"/>
          <p:cNvSpPr>
            <a:spLocks noChangeShapeType="1"/>
          </p:cNvSpPr>
          <p:nvPr/>
        </p:nvSpPr>
        <p:spPr bwMode="auto">
          <a:xfrm>
            <a:off x="1171575" y="1200150"/>
            <a:ext cx="0" cy="2943225"/>
          </a:xfrm>
          <a:prstGeom prst="line">
            <a:avLst/>
          </a:prstGeom>
          <a:noFill/>
          <a:ln w="38100" cap="rnd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55342" name="Line 45"/>
          <p:cNvSpPr>
            <a:spLocks noChangeShapeType="1"/>
          </p:cNvSpPr>
          <p:nvPr/>
        </p:nvSpPr>
        <p:spPr bwMode="auto">
          <a:xfrm rot="-5400000">
            <a:off x="4078288" y="1316038"/>
            <a:ext cx="0" cy="5791200"/>
          </a:xfrm>
          <a:prstGeom prst="line">
            <a:avLst/>
          </a:prstGeom>
          <a:noFill/>
          <a:ln w="38100" cap="rnd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55343" name="Line 46"/>
          <p:cNvSpPr>
            <a:spLocks noChangeShapeType="1"/>
          </p:cNvSpPr>
          <p:nvPr/>
        </p:nvSpPr>
        <p:spPr bwMode="auto">
          <a:xfrm rot="-5400000">
            <a:off x="2584450" y="-168275"/>
            <a:ext cx="0" cy="2762250"/>
          </a:xfrm>
          <a:prstGeom prst="line">
            <a:avLst/>
          </a:prstGeom>
          <a:noFill/>
          <a:ln w="38100" cap="rnd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55344" name="Line 47"/>
          <p:cNvSpPr>
            <a:spLocks noChangeShapeType="1"/>
          </p:cNvSpPr>
          <p:nvPr/>
        </p:nvSpPr>
        <p:spPr bwMode="auto">
          <a:xfrm>
            <a:off x="3968750" y="1254125"/>
            <a:ext cx="0" cy="1619250"/>
          </a:xfrm>
          <a:prstGeom prst="line">
            <a:avLst/>
          </a:prstGeom>
          <a:noFill/>
          <a:ln w="38100" cap="rnd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55345" name="Line 48"/>
          <p:cNvSpPr>
            <a:spLocks noChangeShapeType="1"/>
          </p:cNvSpPr>
          <p:nvPr/>
        </p:nvSpPr>
        <p:spPr bwMode="auto">
          <a:xfrm rot="-5400000">
            <a:off x="5456238" y="1417638"/>
            <a:ext cx="0" cy="2933700"/>
          </a:xfrm>
          <a:prstGeom prst="line">
            <a:avLst/>
          </a:prstGeom>
          <a:noFill/>
          <a:ln w="38100" cap="rnd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55346" name="Line 49"/>
          <p:cNvSpPr>
            <a:spLocks noChangeShapeType="1"/>
          </p:cNvSpPr>
          <p:nvPr/>
        </p:nvSpPr>
        <p:spPr bwMode="auto">
          <a:xfrm>
            <a:off x="6940550" y="2892425"/>
            <a:ext cx="0" cy="1228725"/>
          </a:xfrm>
          <a:prstGeom prst="line">
            <a:avLst/>
          </a:prstGeom>
          <a:noFill/>
          <a:ln w="38100" cap="rnd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55347" name="Text Box 50"/>
          <p:cNvSpPr txBox="1">
            <a:spLocks noChangeArrowheads="1"/>
          </p:cNvSpPr>
          <p:nvPr/>
        </p:nvSpPr>
        <p:spPr bwMode="auto">
          <a:xfrm>
            <a:off x="6927850" y="2676525"/>
            <a:ext cx="560388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90000"/>
              </a:lnSpc>
            </a:pPr>
            <a:r>
              <a:rPr kumimoji="1" lang="en-US" altLang="ko-KR" sz="1400" b="1">
                <a:latin typeface="Arial" charset="0"/>
              </a:rPr>
              <a:t>CPU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0074885-BA70-43E0-8F4C-895175428C08}" type="slidenum">
              <a:rPr lang="en-US"/>
              <a:pPr>
                <a:defRPr/>
              </a:pPr>
              <a:t>11</a:t>
            </a:fld>
            <a:endParaRPr lang="en-US"/>
          </a:p>
        </p:txBody>
      </p:sp>
      <p:sp>
        <p:nvSpPr>
          <p:cNvPr id="78850" name="Rectangle 2"/>
          <p:cNvSpPr>
            <a:spLocks noGrp="1" noChangeArrowheads="1"/>
          </p:cNvSpPr>
          <p:nvPr>
            <p:ph type="title"/>
          </p:nvPr>
        </p:nvSpPr>
        <p:spPr>
          <a:xfrm>
            <a:off x="2330450" y="417513"/>
            <a:ext cx="4552950" cy="474662"/>
          </a:xfrm>
        </p:spPr>
        <p:txBody>
          <a:bodyPr wrap="none" lIns="63500" tIns="25400" rIns="63500" bIns="25400" anchor="t">
            <a:spAutoFit/>
          </a:bodyPr>
          <a:lstStyle/>
          <a:p>
            <a:pPr eaLnBrk="1" hangingPunct="1">
              <a:lnSpc>
                <a:spcPct val="87000"/>
              </a:lnSpc>
              <a:defRPr/>
            </a:pPr>
            <a:r>
              <a:rPr lang="en-US" altLang="ko-KR" sz="3200" smtClean="0">
                <a:ea typeface="Gulim" pitchFamily="34" charset="-127"/>
              </a:rPr>
              <a:t>COMMON  BUS  SYSTEM</a:t>
            </a:r>
          </a:p>
        </p:txBody>
      </p:sp>
      <p:sp>
        <p:nvSpPr>
          <p:cNvPr id="56324" name="Rectangle 3"/>
          <p:cNvSpPr>
            <a:spLocks noChangeArrowheads="1"/>
          </p:cNvSpPr>
          <p:nvPr/>
        </p:nvSpPr>
        <p:spPr bwMode="auto">
          <a:xfrm>
            <a:off x="8037513" y="0"/>
            <a:ext cx="989012" cy="2809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algn="r" defTabSz="762000">
              <a:lnSpc>
                <a:spcPct val="90000"/>
              </a:lnSpc>
            </a:pPr>
            <a:r>
              <a:rPr kumimoji="1" lang="en-US" altLang="ko-KR" sz="1400" b="1" i="1">
                <a:latin typeface="Arial" charset="0"/>
              </a:rPr>
              <a:t>Registers</a:t>
            </a:r>
          </a:p>
        </p:txBody>
      </p:sp>
      <p:sp>
        <p:nvSpPr>
          <p:cNvPr id="78852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11188" y="1843088"/>
            <a:ext cx="7656512" cy="1687512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defRPr/>
            </a:pPr>
            <a:r>
              <a:rPr lang="en-US" altLang="ko-KR" sz="2800" smtClean="0">
                <a:ea typeface="Gulim" pitchFamily="34" charset="-127"/>
              </a:rPr>
              <a:t>The registers in the Basic Computer are connected using a bus</a:t>
            </a:r>
          </a:p>
          <a:p>
            <a:pPr eaLnBrk="1" hangingPunct="1">
              <a:defRPr/>
            </a:pPr>
            <a:r>
              <a:rPr lang="en-US" altLang="ko-KR" sz="2800" smtClean="0">
                <a:ea typeface="Gulim" pitchFamily="34" charset="-127"/>
              </a:rPr>
              <a:t>This gives a savings in circuitry over complete connections between registers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FBD8E6-1403-44A7-B817-F3B28E8A4246}" type="slidenum">
              <a:rPr lang="en-US"/>
              <a:pPr>
                <a:defRPr/>
              </a:pPr>
              <a:t>12</a:t>
            </a:fld>
            <a:endParaRPr lang="en-US"/>
          </a:p>
        </p:txBody>
      </p:sp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>
          <a:xfrm>
            <a:off x="2330450" y="150813"/>
            <a:ext cx="4552950" cy="474662"/>
          </a:xfrm>
        </p:spPr>
        <p:txBody>
          <a:bodyPr wrap="none" lIns="63500" tIns="25400" rIns="63500" bIns="25400" anchor="t">
            <a:spAutoFit/>
          </a:bodyPr>
          <a:lstStyle/>
          <a:p>
            <a:pPr eaLnBrk="1" hangingPunct="1">
              <a:lnSpc>
                <a:spcPct val="87000"/>
              </a:lnSpc>
              <a:defRPr/>
            </a:pPr>
            <a:r>
              <a:rPr lang="en-US" altLang="ko-KR" sz="3200" smtClean="0">
                <a:ea typeface="Gulim" pitchFamily="34" charset="-127"/>
              </a:rPr>
              <a:t>COMMON  BUS  SYSTEM</a:t>
            </a:r>
          </a:p>
        </p:txBody>
      </p:sp>
      <p:sp>
        <p:nvSpPr>
          <p:cNvPr id="57348" name="Rectangle 3"/>
          <p:cNvSpPr>
            <a:spLocks noChangeArrowheads="1"/>
          </p:cNvSpPr>
          <p:nvPr/>
        </p:nvSpPr>
        <p:spPr bwMode="auto">
          <a:xfrm>
            <a:off x="8037513" y="0"/>
            <a:ext cx="989012" cy="2809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algn="r" defTabSz="762000">
              <a:lnSpc>
                <a:spcPct val="90000"/>
              </a:lnSpc>
            </a:pPr>
            <a:r>
              <a:rPr kumimoji="1" lang="en-US" altLang="ko-KR" sz="1400" b="1" i="1">
                <a:latin typeface="Arial" charset="0"/>
              </a:rPr>
              <a:t>Registers</a:t>
            </a:r>
          </a:p>
        </p:txBody>
      </p:sp>
      <p:sp>
        <p:nvSpPr>
          <p:cNvPr id="57349" name="Arc 4"/>
          <p:cNvSpPr>
            <a:spLocks/>
          </p:cNvSpPr>
          <p:nvPr/>
        </p:nvSpPr>
        <p:spPr bwMode="auto">
          <a:xfrm>
            <a:off x="5649913" y="828675"/>
            <a:ext cx="106362" cy="74613"/>
          </a:xfrm>
          <a:custGeom>
            <a:avLst/>
            <a:gdLst>
              <a:gd name="T0" fmla="*/ 42338 w 21600"/>
              <a:gd name="T1" fmla="*/ 322637 h 17255"/>
              <a:gd name="T2" fmla="*/ 44859 w 21600"/>
              <a:gd name="T3" fmla="*/ 0 h 17255"/>
              <a:gd name="T4" fmla="*/ 523744 w 21600"/>
              <a:gd name="T5" fmla="*/ 163535 h 17255"/>
              <a:gd name="T6" fmla="*/ 0 60000 65536"/>
              <a:gd name="T7" fmla="*/ 0 60000 65536"/>
              <a:gd name="T8" fmla="*/ 0 60000 65536"/>
              <a:gd name="T9" fmla="*/ 0 w 21600"/>
              <a:gd name="T10" fmla="*/ 0 h 17255"/>
              <a:gd name="T11" fmla="*/ 21600 w 21600"/>
              <a:gd name="T12" fmla="*/ 17255 h 17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17255" fill="none" extrusionOk="0">
                <a:moveTo>
                  <a:pt x="1746" y="17254"/>
                </a:moveTo>
                <a:cubicBezTo>
                  <a:pt x="594" y="14566"/>
                  <a:pt x="0" y="11671"/>
                  <a:pt x="0" y="8746"/>
                </a:cubicBezTo>
                <a:cubicBezTo>
                  <a:pt x="-1" y="5733"/>
                  <a:pt x="630" y="2754"/>
                  <a:pt x="1849" y="-1"/>
                </a:cubicBezTo>
              </a:path>
              <a:path w="21600" h="17255" stroke="0" extrusionOk="0">
                <a:moveTo>
                  <a:pt x="1746" y="17254"/>
                </a:moveTo>
                <a:cubicBezTo>
                  <a:pt x="594" y="14566"/>
                  <a:pt x="0" y="11671"/>
                  <a:pt x="0" y="8746"/>
                </a:cubicBezTo>
                <a:cubicBezTo>
                  <a:pt x="-1" y="5733"/>
                  <a:pt x="630" y="2754"/>
                  <a:pt x="1849" y="-1"/>
                </a:cubicBezTo>
                <a:lnTo>
                  <a:pt x="21600" y="8746"/>
                </a:lnTo>
                <a:close/>
              </a:path>
            </a:pathLst>
          </a:custGeom>
          <a:solidFill>
            <a:srgbClr val="000000"/>
          </a:solidFill>
          <a:ln w="25400" cap="rnd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350" name="Line 5"/>
          <p:cNvSpPr>
            <a:spLocks noChangeShapeType="1"/>
          </p:cNvSpPr>
          <p:nvPr/>
        </p:nvSpPr>
        <p:spPr bwMode="auto">
          <a:xfrm>
            <a:off x="5507038" y="866775"/>
            <a:ext cx="147637" cy="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351" name="Arc 6"/>
          <p:cNvSpPr>
            <a:spLocks/>
          </p:cNvSpPr>
          <p:nvPr/>
        </p:nvSpPr>
        <p:spPr bwMode="auto">
          <a:xfrm>
            <a:off x="5649913" y="939800"/>
            <a:ext cx="106362" cy="76200"/>
          </a:xfrm>
          <a:custGeom>
            <a:avLst/>
            <a:gdLst>
              <a:gd name="T0" fmla="*/ 42338 w 21600"/>
              <a:gd name="T1" fmla="*/ 336508 h 17255"/>
              <a:gd name="T2" fmla="*/ 44859 w 21600"/>
              <a:gd name="T3" fmla="*/ 0 h 17255"/>
              <a:gd name="T4" fmla="*/ 523744 w 21600"/>
              <a:gd name="T5" fmla="*/ 170563 h 17255"/>
              <a:gd name="T6" fmla="*/ 0 60000 65536"/>
              <a:gd name="T7" fmla="*/ 0 60000 65536"/>
              <a:gd name="T8" fmla="*/ 0 60000 65536"/>
              <a:gd name="T9" fmla="*/ 0 w 21600"/>
              <a:gd name="T10" fmla="*/ 0 h 17255"/>
              <a:gd name="T11" fmla="*/ 21600 w 21600"/>
              <a:gd name="T12" fmla="*/ 17255 h 17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17255" fill="none" extrusionOk="0">
                <a:moveTo>
                  <a:pt x="1746" y="17254"/>
                </a:moveTo>
                <a:cubicBezTo>
                  <a:pt x="594" y="14566"/>
                  <a:pt x="0" y="11671"/>
                  <a:pt x="0" y="8746"/>
                </a:cubicBezTo>
                <a:cubicBezTo>
                  <a:pt x="-1" y="5733"/>
                  <a:pt x="630" y="2754"/>
                  <a:pt x="1849" y="-1"/>
                </a:cubicBezTo>
              </a:path>
              <a:path w="21600" h="17255" stroke="0" extrusionOk="0">
                <a:moveTo>
                  <a:pt x="1746" y="17254"/>
                </a:moveTo>
                <a:cubicBezTo>
                  <a:pt x="594" y="14566"/>
                  <a:pt x="0" y="11671"/>
                  <a:pt x="0" y="8746"/>
                </a:cubicBezTo>
                <a:cubicBezTo>
                  <a:pt x="-1" y="5733"/>
                  <a:pt x="630" y="2754"/>
                  <a:pt x="1849" y="-1"/>
                </a:cubicBezTo>
                <a:lnTo>
                  <a:pt x="21600" y="8746"/>
                </a:lnTo>
                <a:close/>
              </a:path>
            </a:pathLst>
          </a:custGeom>
          <a:solidFill>
            <a:srgbClr val="000000"/>
          </a:solidFill>
          <a:ln w="25400" cap="rnd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352" name="Line 7"/>
          <p:cNvSpPr>
            <a:spLocks noChangeShapeType="1"/>
          </p:cNvSpPr>
          <p:nvPr/>
        </p:nvSpPr>
        <p:spPr bwMode="auto">
          <a:xfrm>
            <a:off x="5507038" y="982663"/>
            <a:ext cx="147637" cy="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353" name="Arc 8"/>
          <p:cNvSpPr>
            <a:spLocks/>
          </p:cNvSpPr>
          <p:nvPr/>
        </p:nvSpPr>
        <p:spPr bwMode="auto">
          <a:xfrm>
            <a:off x="5649913" y="1047750"/>
            <a:ext cx="106362" cy="74613"/>
          </a:xfrm>
          <a:custGeom>
            <a:avLst/>
            <a:gdLst>
              <a:gd name="T0" fmla="*/ 42338 w 21600"/>
              <a:gd name="T1" fmla="*/ 322637 h 17255"/>
              <a:gd name="T2" fmla="*/ 44859 w 21600"/>
              <a:gd name="T3" fmla="*/ 0 h 17255"/>
              <a:gd name="T4" fmla="*/ 523744 w 21600"/>
              <a:gd name="T5" fmla="*/ 163535 h 17255"/>
              <a:gd name="T6" fmla="*/ 0 60000 65536"/>
              <a:gd name="T7" fmla="*/ 0 60000 65536"/>
              <a:gd name="T8" fmla="*/ 0 60000 65536"/>
              <a:gd name="T9" fmla="*/ 0 w 21600"/>
              <a:gd name="T10" fmla="*/ 0 h 17255"/>
              <a:gd name="T11" fmla="*/ 21600 w 21600"/>
              <a:gd name="T12" fmla="*/ 17255 h 17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17255" fill="none" extrusionOk="0">
                <a:moveTo>
                  <a:pt x="1746" y="17254"/>
                </a:moveTo>
                <a:cubicBezTo>
                  <a:pt x="594" y="14566"/>
                  <a:pt x="0" y="11671"/>
                  <a:pt x="0" y="8746"/>
                </a:cubicBezTo>
                <a:cubicBezTo>
                  <a:pt x="-1" y="5733"/>
                  <a:pt x="630" y="2754"/>
                  <a:pt x="1849" y="-1"/>
                </a:cubicBezTo>
              </a:path>
              <a:path w="21600" h="17255" stroke="0" extrusionOk="0">
                <a:moveTo>
                  <a:pt x="1746" y="17254"/>
                </a:moveTo>
                <a:cubicBezTo>
                  <a:pt x="594" y="14566"/>
                  <a:pt x="0" y="11671"/>
                  <a:pt x="0" y="8746"/>
                </a:cubicBezTo>
                <a:cubicBezTo>
                  <a:pt x="-1" y="5733"/>
                  <a:pt x="630" y="2754"/>
                  <a:pt x="1849" y="-1"/>
                </a:cubicBezTo>
                <a:lnTo>
                  <a:pt x="21600" y="8746"/>
                </a:lnTo>
                <a:close/>
              </a:path>
            </a:pathLst>
          </a:custGeom>
          <a:solidFill>
            <a:srgbClr val="000000"/>
          </a:solidFill>
          <a:ln w="25400" cap="rnd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354" name="Line 9"/>
          <p:cNvSpPr>
            <a:spLocks noChangeShapeType="1"/>
          </p:cNvSpPr>
          <p:nvPr/>
        </p:nvSpPr>
        <p:spPr bwMode="auto">
          <a:xfrm>
            <a:off x="5507038" y="1089025"/>
            <a:ext cx="147637" cy="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355" name="Rectangle 10"/>
          <p:cNvSpPr>
            <a:spLocks noChangeArrowheads="1"/>
          </p:cNvSpPr>
          <p:nvPr/>
        </p:nvSpPr>
        <p:spPr bwMode="auto">
          <a:xfrm>
            <a:off x="5138738" y="762000"/>
            <a:ext cx="366712" cy="254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defTabSz="762000">
              <a:lnSpc>
                <a:spcPct val="90000"/>
              </a:lnSpc>
            </a:pPr>
            <a:r>
              <a:rPr kumimoji="1" lang="en-US" altLang="ko-KR" sz="1200" b="1">
                <a:solidFill>
                  <a:srgbClr val="000000"/>
                </a:solidFill>
                <a:latin typeface="Arial" charset="0"/>
              </a:rPr>
              <a:t>S2</a:t>
            </a:r>
          </a:p>
        </p:txBody>
      </p:sp>
      <p:sp>
        <p:nvSpPr>
          <p:cNvPr id="57356" name="Rectangle 11"/>
          <p:cNvSpPr>
            <a:spLocks noChangeArrowheads="1"/>
          </p:cNvSpPr>
          <p:nvPr/>
        </p:nvSpPr>
        <p:spPr bwMode="auto">
          <a:xfrm>
            <a:off x="5138738" y="868363"/>
            <a:ext cx="366712" cy="2540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defTabSz="762000">
              <a:lnSpc>
                <a:spcPct val="90000"/>
              </a:lnSpc>
            </a:pPr>
            <a:r>
              <a:rPr kumimoji="1" lang="en-US" altLang="ko-KR" sz="1200" b="1">
                <a:solidFill>
                  <a:srgbClr val="000000"/>
                </a:solidFill>
                <a:latin typeface="Arial" charset="0"/>
              </a:rPr>
              <a:t>S1</a:t>
            </a:r>
          </a:p>
        </p:txBody>
      </p:sp>
      <p:sp>
        <p:nvSpPr>
          <p:cNvPr id="57357" name="Rectangle 12"/>
          <p:cNvSpPr>
            <a:spLocks noChangeArrowheads="1"/>
          </p:cNvSpPr>
          <p:nvPr/>
        </p:nvSpPr>
        <p:spPr bwMode="auto">
          <a:xfrm>
            <a:off x="5153025" y="976313"/>
            <a:ext cx="366713" cy="2540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defTabSz="762000">
              <a:lnSpc>
                <a:spcPct val="90000"/>
              </a:lnSpc>
            </a:pPr>
            <a:r>
              <a:rPr kumimoji="1" lang="en-US" altLang="ko-KR" sz="1200" b="1">
                <a:solidFill>
                  <a:srgbClr val="000000"/>
                </a:solidFill>
                <a:latin typeface="Arial" charset="0"/>
              </a:rPr>
              <a:t>S0</a:t>
            </a:r>
          </a:p>
        </p:txBody>
      </p:sp>
      <p:sp>
        <p:nvSpPr>
          <p:cNvPr id="57358" name="Line 13"/>
          <p:cNvSpPr>
            <a:spLocks noChangeShapeType="1"/>
          </p:cNvSpPr>
          <p:nvPr/>
        </p:nvSpPr>
        <p:spPr bwMode="auto">
          <a:xfrm>
            <a:off x="5761038" y="831850"/>
            <a:ext cx="519112" cy="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359" name="Freeform 14"/>
          <p:cNvSpPr>
            <a:spLocks/>
          </p:cNvSpPr>
          <p:nvPr/>
        </p:nvSpPr>
        <p:spPr bwMode="auto">
          <a:xfrm>
            <a:off x="5749925" y="1190625"/>
            <a:ext cx="176213" cy="5130800"/>
          </a:xfrm>
          <a:custGeom>
            <a:avLst/>
            <a:gdLst>
              <a:gd name="T0" fmla="*/ 0 w 125"/>
              <a:gd name="T1" fmla="*/ 0 h 4233"/>
              <a:gd name="T2" fmla="*/ 174803 w 125"/>
              <a:gd name="T3" fmla="*/ 0 h 4233"/>
              <a:gd name="T4" fmla="*/ 174803 w 125"/>
              <a:gd name="T5" fmla="*/ 5129588 h 4233"/>
              <a:gd name="T6" fmla="*/ 0 60000 65536"/>
              <a:gd name="T7" fmla="*/ 0 60000 65536"/>
              <a:gd name="T8" fmla="*/ 0 60000 65536"/>
              <a:gd name="T9" fmla="*/ 0 w 125"/>
              <a:gd name="T10" fmla="*/ 0 h 4233"/>
              <a:gd name="T11" fmla="*/ 125 w 125"/>
              <a:gd name="T12" fmla="*/ 4233 h 423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25" h="4233">
                <a:moveTo>
                  <a:pt x="0" y="0"/>
                </a:moveTo>
                <a:lnTo>
                  <a:pt x="124" y="0"/>
                </a:lnTo>
                <a:lnTo>
                  <a:pt x="124" y="4232"/>
                </a:lnTo>
              </a:path>
            </a:pathLst>
          </a:custGeom>
          <a:noFill/>
          <a:ln w="254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7360" name="Line 15"/>
          <p:cNvSpPr>
            <a:spLocks noChangeShapeType="1"/>
          </p:cNvSpPr>
          <p:nvPr/>
        </p:nvSpPr>
        <p:spPr bwMode="auto">
          <a:xfrm>
            <a:off x="6138863" y="1185863"/>
            <a:ext cx="0" cy="528955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361" name="Freeform 16"/>
          <p:cNvSpPr>
            <a:spLocks/>
          </p:cNvSpPr>
          <p:nvPr/>
        </p:nvSpPr>
        <p:spPr bwMode="auto">
          <a:xfrm>
            <a:off x="6134100" y="830263"/>
            <a:ext cx="158750" cy="349250"/>
          </a:xfrm>
          <a:custGeom>
            <a:avLst/>
            <a:gdLst>
              <a:gd name="T0" fmla="*/ 0 w 113"/>
              <a:gd name="T1" fmla="*/ 348042 h 289"/>
              <a:gd name="T2" fmla="*/ 157345 w 113"/>
              <a:gd name="T3" fmla="*/ 348042 h 289"/>
              <a:gd name="T4" fmla="*/ 157345 w 113"/>
              <a:gd name="T5" fmla="*/ 0 h 289"/>
              <a:gd name="T6" fmla="*/ 0 60000 65536"/>
              <a:gd name="T7" fmla="*/ 0 60000 65536"/>
              <a:gd name="T8" fmla="*/ 0 60000 65536"/>
              <a:gd name="T9" fmla="*/ 0 w 113"/>
              <a:gd name="T10" fmla="*/ 0 h 289"/>
              <a:gd name="T11" fmla="*/ 113 w 113"/>
              <a:gd name="T12" fmla="*/ 289 h 28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13" h="289">
                <a:moveTo>
                  <a:pt x="0" y="288"/>
                </a:moveTo>
                <a:lnTo>
                  <a:pt x="112" y="288"/>
                </a:lnTo>
                <a:lnTo>
                  <a:pt x="112" y="0"/>
                </a:lnTo>
              </a:path>
            </a:pathLst>
          </a:custGeom>
          <a:noFill/>
          <a:ln w="254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7362" name="Rectangle 17"/>
          <p:cNvSpPr>
            <a:spLocks noChangeArrowheads="1"/>
          </p:cNvSpPr>
          <p:nvPr/>
        </p:nvSpPr>
        <p:spPr bwMode="auto">
          <a:xfrm>
            <a:off x="5781675" y="868363"/>
            <a:ext cx="468313" cy="2540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defTabSz="762000">
              <a:lnSpc>
                <a:spcPct val="90000"/>
              </a:lnSpc>
            </a:pPr>
            <a:r>
              <a:rPr kumimoji="1" lang="en-US" altLang="ko-KR" sz="1200" b="1">
                <a:solidFill>
                  <a:srgbClr val="000000"/>
                </a:solidFill>
                <a:latin typeface="Arial" charset="0"/>
              </a:rPr>
              <a:t>Bus</a:t>
            </a:r>
          </a:p>
        </p:txBody>
      </p:sp>
      <p:sp>
        <p:nvSpPr>
          <p:cNvPr id="57363" name="Rectangle 18"/>
          <p:cNvSpPr>
            <a:spLocks noChangeArrowheads="1"/>
          </p:cNvSpPr>
          <p:nvPr/>
        </p:nvSpPr>
        <p:spPr bwMode="auto">
          <a:xfrm>
            <a:off x="3622675" y="1198563"/>
            <a:ext cx="1087438" cy="4191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defTabSz="762000">
              <a:lnSpc>
                <a:spcPct val="90000"/>
              </a:lnSpc>
            </a:pPr>
            <a:r>
              <a:rPr kumimoji="1" lang="en-US" altLang="ko-KR" sz="1200" b="1">
                <a:solidFill>
                  <a:srgbClr val="000000"/>
                </a:solidFill>
                <a:latin typeface="Arial" charset="0"/>
              </a:rPr>
              <a:t>Memory unit</a:t>
            </a:r>
          </a:p>
          <a:p>
            <a:pPr defTabSz="762000" latinLnBrk="1">
              <a:lnSpc>
                <a:spcPct val="90000"/>
              </a:lnSpc>
            </a:pPr>
            <a:endParaRPr kumimoji="1" lang="en-US" altLang="ko-KR" sz="12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57364" name="Rectangle 19"/>
          <p:cNvSpPr>
            <a:spLocks noChangeArrowheads="1"/>
          </p:cNvSpPr>
          <p:nvPr/>
        </p:nvSpPr>
        <p:spPr bwMode="auto">
          <a:xfrm>
            <a:off x="3716338" y="1335088"/>
            <a:ext cx="855662" cy="2540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defTabSz="762000">
              <a:lnSpc>
                <a:spcPct val="90000"/>
              </a:lnSpc>
            </a:pPr>
            <a:r>
              <a:rPr kumimoji="1" lang="en-US" altLang="ko-KR" sz="1200" b="1">
                <a:solidFill>
                  <a:srgbClr val="000000"/>
                </a:solidFill>
                <a:latin typeface="Arial" charset="0"/>
              </a:rPr>
              <a:t>4096 x 16</a:t>
            </a:r>
          </a:p>
        </p:txBody>
      </p:sp>
      <p:sp>
        <p:nvSpPr>
          <p:cNvPr id="57365" name="Rectangle 20"/>
          <p:cNvSpPr>
            <a:spLocks noChangeArrowheads="1"/>
          </p:cNvSpPr>
          <p:nvPr/>
        </p:nvSpPr>
        <p:spPr bwMode="auto">
          <a:xfrm>
            <a:off x="3446463" y="1152525"/>
            <a:ext cx="1389062" cy="415925"/>
          </a:xfrm>
          <a:prstGeom prst="rect">
            <a:avLst/>
          </a:prstGeom>
          <a:noFill/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366" name="Rectangle 21"/>
          <p:cNvSpPr>
            <a:spLocks noChangeArrowheads="1"/>
          </p:cNvSpPr>
          <p:nvPr/>
        </p:nvSpPr>
        <p:spPr bwMode="auto">
          <a:xfrm>
            <a:off x="3535363" y="2255838"/>
            <a:ext cx="1130300" cy="2540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defTabSz="762000">
              <a:lnSpc>
                <a:spcPct val="90000"/>
              </a:lnSpc>
            </a:pPr>
            <a:r>
              <a:rPr kumimoji="1" lang="en-US" altLang="ko-KR" sz="1200" b="1">
                <a:solidFill>
                  <a:srgbClr val="000000"/>
                </a:solidFill>
                <a:latin typeface="Arial" charset="0"/>
              </a:rPr>
              <a:t>LD  INR  CLR</a:t>
            </a:r>
          </a:p>
        </p:txBody>
      </p:sp>
      <p:sp>
        <p:nvSpPr>
          <p:cNvPr id="57367" name="Arc 22"/>
          <p:cNvSpPr>
            <a:spLocks/>
          </p:cNvSpPr>
          <p:nvPr/>
        </p:nvSpPr>
        <p:spPr bwMode="auto">
          <a:xfrm>
            <a:off x="5830888" y="1266825"/>
            <a:ext cx="106362" cy="73025"/>
          </a:xfrm>
          <a:custGeom>
            <a:avLst/>
            <a:gdLst>
              <a:gd name="T0" fmla="*/ 42338 w 21600"/>
              <a:gd name="T1" fmla="*/ 309050 h 17255"/>
              <a:gd name="T2" fmla="*/ 44859 w 21600"/>
              <a:gd name="T3" fmla="*/ 0 h 17255"/>
              <a:gd name="T4" fmla="*/ 523744 w 21600"/>
              <a:gd name="T5" fmla="*/ 156647 h 17255"/>
              <a:gd name="T6" fmla="*/ 0 60000 65536"/>
              <a:gd name="T7" fmla="*/ 0 60000 65536"/>
              <a:gd name="T8" fmla="*/ 0 60000 65536"/>
              <a:gd name="T9" fmla="*/ 0 w 21600"/>
              <a:gd name="T10" fmla="*/ 0 h 17255"/>
              <a:gd name="T11" fmla="*/ 21600 w 21600"/>
              <a:gd name="T12" fmla="*/ 17255 h 17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17255" fill="none" extrusionOk="0">
                <a:moveTo>
                  <a:pt x="1746" y="17254"/>
                </a:moveTo>
                <a:cubicBezTo>
                  <a:pt x="594" y="14566"/>
                  <a:pt x="0" y="11671"/>
                  <a:pt x="0" y="8746"/>
                </a:cubicBezTo>
                <a:cubicBezTo>
                  <a:pt x="-1" y="5733"/>
                  <a:pt x="630" y="2754"/>
                  <a:pt x="1849" y="-1"/>
                </a:cubicBezTo>
              </a:path>
              <a:path w="21600" h="17255" stroke="0" extrusionOk="0">
                <a:moveTo>
                  <a:pt x="1746" y="17254"/>
                </a:moveTo>
                <a:cubicBezTo>
                  <a:pt x="594" y="14566"/>
                  <a:pt x="0" y="11671"/>
                  <a:pt x="0" y="8746"/>
                </a:cubicBezTo>
                <a:cubicBezTo>
                  <a:pt x="-1" y="5733"/>
                  <a:pt x="630" y="2754"/>
                  <a:pt x="1849" y="-1"/>
                </a:cubicBezTo>
                <a:lnTo>
                  <a:pt x="21600" y="8746"/>
                </a:lnTo>
                <a:close/>
              </a:path>
            </a:pathLst>
          </a:custGeom>
          <a:solidFill>
            <a:srgbClr val="000000"/>
          </a:solidFill>
          <a:ln w="25400" cap="rnd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368" name="Line 23"/>
          <p:cNvSpPr>
            <a:spLocks noChangeShapeType="1"/>
          </p:cNvSpPr>
          <p:nvPr/>
        </p:nvSpPr>
        <p:spPr bwMode="auto">
          <a:xfrm>
            <a:off x="4840288" y="1311275"/>
            <a:ext cx="1000125" cy="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369" name="Rectangle 24"/>
          <p:cNvSpPr>
            <a:spLocks noChangeArrowheads="1"/>
          </p:cNvSpPr>
          <p:nvPr/>
        </p:nvSpPr>
        <p:spPr bwMode="auto">
          <a:xfrm>
            <a:off x="4814888" y="1470025"/>
            <a:ext cx="788987" cy="2540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defTabSz="762000">
              <a:lnSpc>
                <a:spcPct val="90000"/>
              </a:lnSpc>
            </a:pPr>
            <a:r>
              <a:rPr kumimoji="1" lang="en-US" altLang="ko-KR" sz="1200" b="1">
                <a:solidFill>
                  <a:srgbClr val="000000"/>
                </a:solidFill>
                <a:latin typeface="Arial" charset="0"/>
              </a:rPr>
              <a:t>Address</a:t>
            </a:r>
          </a:p>
        </p:txBody>
      </p:sp>
      <p:sp>
        <p:nvSpPr>
          <p:cNvPr id="57370" name="Arc 25"/>
          <p:cNvSpPr>
            <a:spLocks/>
          </p:cNvSpPr>
          <p:nvPr/>
        </p:nvSpPr>
        <p:spPr bwMode="auto">
          <a:xfrm>
            <a:off x="4846638" y="1436688"/>
            <a:ext cx="106362" cy="73025"/>
          </a:xfrm>
          <a:custGeom>
            <a:avLst/>
            <a:gdLst>
              <a:gd name="T0" fmla="*/ 477748 w 21600"/>
              <a:gd name="T1" fmla="*/ 0 h 17464"/>
              <a:gd name="T2" fmla="*/ 480318 w 21600"/>
              <a:gd name="T3" fmla="*/ 305351 h 17464"/>
              <a:gd name="T4" fmla="*/ 0 w 21600"/>
              <a:gd name="T5" fmla="*/ 154773 h 17464"/>
              <a:gd name="T6" fmla="*/ 0 60000 65536"/>
              <a:gd name="T7" fmla="*/ 0 60000 65536"/>
              <a:gd name="T8" fmla="*/ 0 60000 65536"/>
              <a:gd name="T9" fmla="*/ 0 w 21600"/>
              <a:gd name="T10" fmla="*/ 0 h 17464"/>
              <a:gd name="T11" fmla="*/ 21600 w 21600"/>
              <a:gd name="T12" fmla="*/ 17464 h 1746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17464" fill="none" extrusionOk="0">
                <a:moveTo>
                  <a:pt x="19702" y="0"/>
                </a:moveTo>
                <a:cubicBezTo>
                  <a:pt x="20953" y="2783"/>
                  <a:pt x="21600" y="5800"/>
                  <a:pt x="21600" y="8852"/>
                </a:cubicBezTo>
                <a:cubicBezTo>
                  <a:pt x="21600" y="11815"/>
                  <a:pt x="20990" y="14746"/>
                  <a:pt x="19808" y="17463"/>
                </a:cubicBezTo>
              </a:path>
              <a:path w="21600" h="17464" stroke="0" extrusionOk="0">
                <a:moveTo>
                  <a:pt x="19702" y="0"/>
                </a:moveTo>
                <a:cubicBezTo>
                  <a:pt x="20953" y="2783"/>
                  <a:pt x="21600" y="5800"/>
                  <a:pt x="21600" y="8852"/>
                </a:cubicBezTo>
                <a:cubicBezTo>
                  <a:pt x="21600" y="11815"/>
                  <a:pt x="20990" y="14746"/>
                  <a:pt x="19808" y="17463"/>
                </a:cubicBezTo>
                <a:lnTo>
                  <a:pt x="0" y="8852"/>
                </a:lnTo>
                <a:close/>
              </a:path>
            </a:pathLst>
          </a:custGeom>
          <a:solidFill>
            <a:srgbClr val="000000"/>
          </a:solidFill>
          <a:ln w="25400" cap="rnd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371" name="Freeform 26"/>
          <p:cNvSpPr>
            <a:spLocks/>
          </p:cNvSpPr>
          <p:nvPr/>
        </p:nvSpPr>
        <p:spPr bwMode="auto">
          <a:xfrm>
            <a:off x="4937125" y="1473200"/>
            <a:ext cx="611188" cy="582613"/>
          </a:xfrm>
          <a:custGeom>
            <a:avLst/>
            <a:gdLst>
              <a:gd name="T0" fmla="*/ 0 w 433"/>
              <a:gd name="T1" fmla="*/ 0 h 481"/>
              <a:gd name="T2" fmla="*/ 609776 w 433"/>
              <a:gd name="T3" fmla="*/ 0 h 481"/>
              <a:gd name="T4" fmla="*/ 609776 w 433"/>
              <a:gd name="T5" fmla="*/ 581402 h 481"/>
              <a:gd name="T6" fmla="*/ 0 60000 65536"/>
              <a:gd name="T7" fmla="*/ 0 60000 65536"/>
              <a:gd name="T8" fmla="*/ 0 60000 65536"/>
              <a:gd name="T9" fmla="*/ 0 w 433"/>
              <a:gd name="T10" fmla="*/ 0 h 481"/>
              <a:gd name="T11" fmla="*/ 433 w 433"/>
              <a:gd name="T12" fmla="*/ 481 h 48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33" h="481">
                <a:moveTo>
                  <a:pt x="0" y="0"/>
                </a:moveTo>
                <a:lnTo>
                  <a:pt x="432" y="0"/>
                </a:lnTo>
                <a:lnTo>
                  <a:pt x="432" y="480"/>
                </a:lnTo>
              </a:path>
            </a:pathLst>
          </a:custGeom>
          <a:noFill/>
          <a:ln w="254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7372" name="Line 27"/>
          <p:cNvSpPr>
            <a:spLocks noChangeShapeType="1"/>
          </p:cNvSpPr>
          <p:nvPr/>
        </p:nvSpPr>
        <p:spPr bwMode="auto">
          <a:xfrm>
            <a:off x="4468813" y="1574800"/>
            <a:ext cx="0" cy="10160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373" name="Rectangle 28"/>
          <p:cNvSpPr>
            <a:spLocks noChangeArrowheads="1"/>
          </p:cNvSpPr>
          <p:nvPr/>
        </p:nvSpPr>
        <p:spPr bwMode="auto">
          <a:xfrm>
            <a:off x="4192588" y="1693863"/>
            <a:ext cx="552450" cy="2540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defTabSz="762000">
              <a:lnSpc>
                <a:spcPct val="90000"/>
              </a:lnSpc>
            </a:pPr>
            <a:r>
              <a:rPr kumimoji="1" lang="en-US" altLang="ko-KR" sz="1200" b="1">
                <a:solidFill>
                  <a:srgbClr val="000000"/>
                </a:solidFill>
                <a:latin typeface="Arial" charset="0"/>
              </a:rPr>
              <a:t>Read</a:t>
            </a:r>
          </a:p>
        </p:txBody>
      </p:sp>
      <p:sp>
        <p:nvSpPr>
          <p:cNvPr id="57374" name="Rectangle 29"/>
          <p:cNvSpPr>
            <a:spLocks noChangeArrowheads="1"/>
          </p:cNvSpPr>
          <p:nvPr/>
        </p:nvSpPr>
        <p:spPr bwMode="auto">
          <a:xfrm>
            <a:off x="3478213" y="1693863"/>
            <a:ext cx="561975" cy="2540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defTabSz="762000">
              <a:lnSpc>
                <a:spcPct val="90000"/>
              </a:lnSpc>
            </a:pPr>
            <a:r>
              <a:rPr kumimoji="1" lang="en-US" altLang="ko-KR" sz="1200" b="1">
                <a:solidFill>
                  <a:srgbClr val="000000"/>
                </a:solidFill>
                <a:latin typeface="Arial" charset="0"/>
              </a:rPr>
              <a:t>Write</a:t>
            </a:r>
          </a:p>
        </p:txBody>
      </p:sp>
      <p:sp>
        <p:nvSpPr>
          <p:cNvPr id="57375" name="Rectangle 30"/>
          <p:cNvSpPr>
            <a:spLocks noChangeArrowheads="1"/>
          </p:cNvSpPr>
          <p:nvPr/>
        </p:nvSpPr>
        <p:spPr bwMode="auto">
          <a:xfrm>
            <a:off x="3598863" y="1960563"/>
            <a:ext cx="1252537" cy="195262"/>
          </a:xfrm>
          <a:prstGeom prst="rect">
            <a:avLst/>
          </a:prstGeom>
          <a:noFill/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376" name="Line 31"/>
          <p:cNvSpPr>
            <a:spLocks noChangeShapeType="1"/>
          </p:cNvSpPr>
          <p:nvPr/>
        </p:nvSpPr>
        <p:spPr bwMode="auto">
          <a:xfrm flipH="1">
            <a:off x="4033838" y="2160588"/>
            <a:ext cx="0" cy="112712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377" name="Line 32"/>
          <p:cNvSpPr>
            <a:spLocks noChangeShapeType="1"/>
          </p:cNvSpPr>
          <p:nvPr/>
        </p:nvSpPr>
        <p:spPr bwMode="auto">
          <a:xfrm>
            <a:off x="4360863" y="2155825"/>
            <a:ext cx="0" cy="117475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378" name="Freeform 33"/>
          <p:cNvSpPr>
            <a:spLocks/>
          </p:cNvSpPr>
          <p:nvPr/>
        </p:nvSpPr>
        <p:spPr bwMode="auto">
          <a:xfrm>
            <a:off x="4670425" y="2165350"/>
            <a:ext cx="498475" cy="117475"/>
          </a:xfrm>
          <a:custGeom>
            <a:avLst/>
            <a:gdLst>
              <a:gd name="T0" fmla="*/ 0 w 353"/>
              <a:gd name="T1" fmla="*/ 0 h 97"/>
              <a:gd name="T2" fmla="*/ 0 w 353"/>
              <a:gd name="T3" fmla="*/ 116264 h 97"/>
              <a:gd name="T4" fmla="*/ 497063 w 353"/>
              <a:gd name="T5" fmla="*/ 116264 h 97"/>
              <a:gd name="T6" fmla="*/ 0 60000 65536"/>
              <a:gd name="T7" fmla="*/ 0 60000 65536"/>
              <a:gd name="T8" fmla="*/ 0 60000 65536"/>
              <a:gd name="T9" fmla="*/ 0 w 353"/>
              <a:gd name="T10" fmla="*/ 0 h 97"/>
              <a:gd name="T11" fmla="*/ 353 w 353"/>
              <a:gd name="T12" fmla="*/ 97 h 97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53" h="97">
                <a:moveTo>
                  <a:pt x="0" y="0"/>
                </a:moveTo>
                <a:lnTo>
                  <a:pt x="0" y="96"/>
                </a:lnTo>
                <a:lnTo>
                  <a:pt x="352" y="96"/>
                </a:lnTo>
              </a:path>
            </a:pathLst>
          </a:custGeom>
          <a:noFill/>
          <a:ln w="254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7379" name="Arc 34"/>
          <p:cNvSpPr>
            <a:spLocks/>
          </p:cNvSpPr>
          <p:nvPr/>
        </p:nvSpPr>
        <p:spPr bwMode="auto">
          <a:xfrm>
            <a:off x="5835650" y="2027238"/>
            <a:ext cx="107950" cy="73025"/>
          </a:xfrm>
          <a:custGeom>
            <a:avLst/>
            <a:gdLst>
              <a:gd name="T0" fmla="*/ 43610 w 21600"/>
              <a:gd name="T1" fmla="*/ 309050 h 17255"/>
              <a:gd name="T2" fmla="*/ 46209 w 21600"/>
              <a:gd name="T3" fmla="*/ 0 h 17255"/>
              <a:gd name="T4" fmla="*/ 539500 w 21600"/>
              <a:gd name="T5" fmla="*/ 156647 h 17255"/>
              <a:gd name="T6" fmla="*/ 0 60000 65536"/>
              <a:gd name="T7" fmla="*/ 0 60000 65536"/>
              <a:gd name="T8" fmla="*/ 0 60000 65536"/>
              <a:gd name="T9" fmla="*/ 0 w 21600"/>
              <a:gd name="T10" fmla="*/ 0 h 17255"/>
              <a:gd name="T11" fmla="*/ 21600 w 21600"/>
              <a:gd name="T12" fmla="*/ 17255 h 17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17255" fill="none" extrusionOk="0">
                <a:moveTo>
                  <a:pt x="1746" y="17254"/>
                </a:moveTo>
                <a:cubicBezTo>
                  <a:pt x="594" y="14566"/>
                  <a:pt x="0" y="11671"/>
                  <a:pt x="0" y="8746"/>
                </a:cubicBezTo>
                <a:cubicBezTo>
                  <a:pt x="-1" y="5733"/>
                  <a:pt x="630" y="2754"/>
                  <a:pt x="1849" y="-1"/>
                </a:cubicBezTo>
              </a:path>
              <a:path w="21600" h="17255" stroke="0" extrusionOk="0">
                <a:moveTo>
                  <a:pt x="1746" y="17254"/>
                </a:moveTo>
                <a:cubicBezTo>
                  <a:pt x="594" y="14566"/>
                  <a:pt x="0" y="11671"/>
                  <a:pt x="0" y="8746"/>
                </a:cubicBezTo>
                <a:cubicBezTo>
                  <a:pt x="-1" y="5733"/>
                  <a:pt x="630" y="2754"/>
                  <a:pt x="1849" y="-1"/>
                </a:cubicBezTo>
                <a:lnTo>
                  <a:pt x="21600" y="8746"/>
                </a:lnTo>
                <a:close/>
              </a:path>
            </a:pathLst>
          </a:custGeom>
          <a:solidFill>
            <a:srgbClr val="000000"/>
          </a:solidFill>
          <a:ln w="25400" cap="rnd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380" name="Line 35"/>
          <p:cNvSpPr>
            <a:spLocks noChangeShapeType="1"/>
          </p:cNvSpPr>
          <p:nvPr/>
        </p:nvSpPr>
        <p:spPr bwMode="auto">
          <a:xfrm>
            <a:off x="4875213" y="2063750"/>
            <a:ext cx="981075" cy="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381" name="Rectangle 36"/>
          <p:cNvSpPr>
            <a:spLocks noChangeArrowheads="1"/>
          </p:cNvSpPr>
          <p:nvPr/>
        </p:nvSpPr>
        <p:spPr bwMode="auto">
          <a:xfrm>
            <a:off x="4016375" y="1933575"/>
            <a:ext cx="438150" cy="280988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defTabSz="762000">
              <a:lnSpc>
                <a:spcPct val="90000"/>
              </a:lnSpc>
            </a:pPr>
            <a:r>
              <a:rPr kumimoji="1" lang="en-US" altLang="ko-KR" sz="1400" b="1">
                <a:solidFill>
                  <a:srgbClr val="000000"/>
                </a:solidFill>
                <a:latin typeface="Arial" charset="0"/>
              </a:rPr>
              <a:t>AR</a:t>
            </a:r>
          </a:p>
        </p:txBody>
      </p:sp>
      <p:sp>
        <p:nvSpPr>
          <p:cNvPr id="57382" name="Freeform 37"/>
          <p:cNvSpPr>
            <a:spLocks/>
          </p:cNvSpPr>
          <p:nvPr/>
        </p:nvSpPr>
        <p:spPr bwMode="auto">
          <a:xfrm>
            <a:off x="4608513" y="2092325"/>
            <a:ext cx="138112" cy="50800"/>
          </a:xfrm>
          <a:custGeom>
            <a:avLst/>
            <a:gdLst>
              <a:gd name="T0" fmla="*/ 0 w 97"/>
              <a:gd name="T1" fmla="*/ 49561 h 41"/>
              <a:gd name="T2" fmla="*/ 68344 w 97"/>
              <a:gd name="T3" fmla="*/ 0 h 41"/>
              <a:gd name="T4" fmla="*/ 136688 w 97"/>
              <a:gd name="T5" fmla="*/ 49561 h 41"/>
              <a:gd name="T6" fmla="*/ 0 60000 65536"/>
              <a:gd name="T7" fmla="*/ 0 60000 65536"/>
              <a:gd name="T8" fmla="*/ 0 60000 65536"/>
              <a:gd name="T9" fmla="*/ 0 w 97"/>
              <a:gd name="T10" fmla="*/ 0 h 41"/>
              <a:gd name="T11" fmla="*/ 97 w 97"/>
              <a:gd name="T12" fmla="*/ 41 h 4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97" h="41">
                <a:moveTo>
                  <a:pt x="0" y="40"/>
                </a:moveTo>
                <a:lnTo>
                  <a:pt x="48" y="0"/>
                </a:lnTo>
                <a:lnTo>
                  <a:pt x="96" y="40"/>
                </a:lnTo>
              </a:path>
            </a:pathLst>
          </a:custGeom>
          <a:noFill/>
          <a:ln w="254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7383" name="Rectangle 38"/>
          <p:cNvSpPr>
            <a:spLocks noChangeArrowheads="1"/>
          </p:cNvSpPr>
          <p:nvPr/>
        </p:nvSpPr>
        <p:spPr bwMode="auto">
          <a:xfrm>
            <a:off x="3548063" y="2811463"/>
            <a:ext cx="1130300" cy="2540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defTabSz="762000">
              <a:lnSpc>
                <a:spcPct val="90000"/>
              </a:lnSpc>
            </a:pPr>
            <a:r>
              <a:rPr kumimoji="1" lang="en-US" altLang="ko-KR" sz="1200" b="1">
                <a:solidFill>
                  <a:srgbClr val="000000"/>
                </a:solidFill>
                <a:latin typeface="Arial" charset="0"/>
              </a:rPr>
              <a:t>LD  INR  CLR</a:t>
            </a:r>
          </a:p>
        </p:txBody>
      </p:sp>
      <p:sp>
        <p:nvSpPr>
          <p:cNvPr id="57384" name="Rectangle 39"/>
          <p:cNvSpPr>
            <a:spLocks noChangeArrowheads="1"/>
          </p:cNvSpPr>
          <p:nvPr/>
        </p:nvSpPr>
        <p:spPr bwMode="auto">
          <a:xfrm>
            <a:off x="3598863" y="2519363"/>
            <a:ext cx="1252537" cy="203200"/>
          </a:xfrm>
          <a:prstGeom prst="rect">
            <a:avLst/>
          </a:prstGeom>
          <a:noFill/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385" name="Line 40"/>
          <p:cNvSpPr>
            <a:spLocks noChangeShapeType="1"/>
          </p:cNvSpPr>
          <p:nvPr/>
        </p:nvSpPr>
        <p:spPr bwMode="auto">
          <a:xfrm>
            <a:off x="4033838" y="2727325"/>
            <a:ext cx="0" cy="10160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386" name="Line 41"/>
          <p:cNvSpPr>
            <a:spLocks noChangeShapeType="1"/>
          </p:cNvSpPr>
          <p:nvPr/>
        </p:nvSpPr>
        <p:spPr bwMode="auto">
          <a:xfrm>
            <a:off x="4360863" y="2727325"/>
            <a:ext cx="0" cy="10160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387" name="Freeform 42"/>
          <p:cNvSpPr>
            <a:spLocks/>
          </p:cNvSpPr>
          <p:nvPr/>
        </p:nvSpPr>
        <p:spPr bwMode="auto">
          <a:xfrm>
            <a:off x="4670425" y="2733675"/>
            <a:ext cx="487363" cy="106363"/>
          </a:xfrm>
          <a:custGeom>
            <a:avLst/>
            <a:gdLst>
              <a:gd name="T0" fmla="*/ 0 w 345"/>
              <a:gd name="T1" fmla="*/ 0 h 89"/>
              <a:gd name="T2" fmla="*/ 0 w 345"/>
              <a:gd name="T3" fmla="*/ 105168 h 89"/>
              <a:gd name="T4" fmla="*/ 485950 w 345"/>
              <a:gd name="T5" fmla="*/ 105168 h 89"/>
              <a:gd name="T6" fmla="*/ 0 60000 65536"/>
              <a:gd name="T7" fmla="*/ 0 60000 65536"/>
              <a:gd name="T8" fmla="*/ 0 60000 65536"/>
              <a:gd name="T9" fmla="*/ 0 w 345"/>
              <a:gd name="T10" fmla="*/ 0 h 89"/>
              <a:gd name="T11" fmla="*/ 345 w 345"/>
              <a:gd name="T12" fmla="*/ 89 h 8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45" h="89">
                <a:moveTo>
                  <a:pt x="0" y="0"/>
                </a:moveTo>
                <a:lnTo>
                  <a:pt x="0" y="88"/>
                </a:lnTo>
                <a:lnTo>
                  <a:pt x="344" y="88"/>
                </a:lnTo>
              </a:path>
            </a:pathLst>
          </a:custGeom>
          <a:noFill/>
          <a:ln w="254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7388" name="Rectangle 43"/>
          <p:cNvSpPr>
            <a:spLocks noChangeArrowheads="1"/>
          </p:cNvSpPr>
          <p:nvPr/>
        </p:nvSpPr>
        <p:spPr bwMode="auto">
          <a:xfrm>
            <a:off x="4016375" y="2501900"/>
            <a:ext cx="428625" cy="280988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defTabSz="762000">
              <a:lnSpc>
                <a:spcPct val="90000"/>
              </a:lnSpc>
            </a:pPr>
            <a:r>
              <a:rPr kumimoji="1" lang="en-US" altLang="ko-KR" sz="1400" b="1">
                <a:solidFill>
                  <a:srgbClr val="000000"/>
                </a:solidFill>
                <a:latin typeface="Arial" charset="0"/>
              </a:rPr>
              <a:t>PC</a:t>
            </a:r>
          </a:p>
        </p:txBody>
      </p:sp>
      <p:sp>
        <p:nvSpPr>
          <p:cNvPr id="57389" name="Freeform 44"/>
          <p:cNvSpPr>
            <a:spLocks/>
          </p:cNvSpPr>
          <p:nvPr/>
        </p:nvSpPr>
        <p:spPr bwMode="auto">
          <a:xfrm>
            <a:off x="4603750" y="2659063"/>
            <a:ext cx="136525" cy="60325"/>
          </a:xfrm>
          <a:custGeom>
            <a:avLst/>
            <a:gdLst>
              <a:gd name="T0" fmla="*/ 0 w 97"/>
              <a:gd name="T1" fmla="*/ 59094 h 49"/>
              <a:gd name="T2" fmla="*/ 67559 w 97"/>
              <a:gd name="T3" fmla="*/ 0 h 49"/>
              <a:gd name="T4" fmla="*/ 135118 w 97"/>
              <a:gd name="T5" fmla="*/ 59094 h 49"/>
              <a:gd name="T6" fmla="*/ 0 60000 65536"/>
              <a:gd name="T7" fmla="*/ 0 60000 65536"/>
              <a:gd name="T8" fmla="*/ 0 60000 65536"/>
              <a:gd name="T9" fmla="*/ 0 w 97"/>
              <a:gd name="T10" fmla="*/ 0 h 49"/>
              <a:gd name="T11" fmla="*/ 97 w 97"/>
              <a:gd name="T12" fmla="*/ 49 h 4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97" h="49">
                <a:moveTo>
                  <a:pt x="0" y="48"/>
                </a:moveTo>
                <a:lnTo>
                  <a:pt x="48" y="0"/>
                </a:lnTo>
                <a:lnTo>
                  <a:pt x="96" y="48"/>
                </a:lnTo>
              </a:path>
            </a:pathLst>
          </a:custGeom>
          <a:noFill/>
          <a:ln w="254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7390" name="Rectangle 45"/>
          <p:cNvSpPr>
            <a:spLocks noChangeArrowheads="1"/>
          </p:cNvSpPr>
          <p:nvPr/>
        </p:nvSpPr>
        <p:spPr bwMode="auto">
          <a:xfrm>
            <a:off x="3424238" y="3433763"/>
            <a:ext cx="1216025" cy="2540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defTabSz="762000">
              <a:lnSpc>
                <a:spcPct val="90000"/>
              </a:lnSpc>
            </a:pPr>
            <a:r>
              <a:rPr kumimoji="1" lang="en-US" altLang="ko-KR" sz="1200" b="1">
                <a:solidFill>
                  <a:srgbClr val="000000"/>
                </a:solidFill>
                <a:latin typeface="Arial" charset="0"/>
              </a:rPr>
              <a:t>LD   INR   CLR</a:t>
            </a:r>
          </a:p>
        </p:txBody>
      </p:sp>
      <p:sp>
        <p:nvSpPr>
          <p:cNvPr id="57391" name="Rectangle 46"/>
          <p:cNvSpPr>
            <a:spLocks noChangeArrowheads="1"/>
          </p:cNvSpPr>
          <p:nvPr/>
        </p:nvSpPr>
        <p:spPr bwMode="auto">
          <a:xfrm>
            <a:off x="3389313" y="3119438"/>
            <a:ext cx="1446212" cy="204787"/>
          </a:xfrm>
          <a:prstGeom prst="rect">
            <a:avLst/>
          </a:prstGeom>
          <a:noFill/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392" name="Line 47"/>
          <p:cNvSpPr>
            <a:spLocks noChangeShapeType="1"/>
          </p:cNvSpPr>
          <p:nvPr/>
        </p:nvSpPr>
        <p:spPr bwMode="auto">
          <a:xfrm>
            <a:off x="3576638" y="3333750"/>
            <a:ext cx="0" cy="96838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393" name="Line 48"/>
          <p:cNvSpPr>
            <a:spLocks noChangeShapeType="1"/>
          </p:cNvSpPr>
          <p:nvPr/>
        </p:nvSpPr>
        <p:spPr bwMode="auto">
          <a:xfrm>
            <a:off x="4343400" y="3328988"/>
            <a:ext cx="0" cy="10160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394" name="Freeform 49"/>
          <p:cNvSpPr>
            <a:spLocks/>
          </p:cNvSpPr>
          <p:nvPr/>
        </p:nvSpPr>
        <p:spPr bwMode="auto">
          <a:xfrm>
            <a:off x="4654550" y="3333750"/>
            <a:ext cx="509588" cy="107950"/>
          </a:xfrm>
          <a:custGeom>
            <a:avLst/>
            <a:gdLst>
              <a:gd name="T0" fmla="*/ 0 w 361"/>
              <a:gd name="T1" fmla="*/ 0 h 89"/>
              <a:gd name="T2" fmla="*/ 0 w 361"/>
              <a:gd name="T3" fmla="*/ 106737 h 89"/>
              <a:gd name="T4" fmla="*/ 508176 w 361"/>
              <a:gd name="T5" fmla="*/ 106737 h 89"/>
              <a:gd name="T6" fmla="*/ 0 60000 65536"/>
              <a:gd name="T7" fmla="*/ 0 60000 65536"/>
              <a:gd name="T8" fmla="*/ 0 60000 65536"/>
              <a:gd name="T9" fmla="*/ 0 w 361"/>
              <a:gd name="T10" fmla="*/ 0 h 89"/>
              <a:gd name="T11" fmla="*/ 361 w 361"/>
              <a:gd name="T12" fmla="*/ 89 h 8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61" h="89">
                <a:moveTo>
                  <a:pt x="0" y="0"/>
                </a:moveTo>
                <a:lnTo>
                  <a:pt x="0" y="88"/>
                </a:lnTo>
                <a:lnTo>
                  <a:pt x="360" y="88"/>
                </a:lnTo>
              </a:path>
            </a:pathLst>
          </a:custGeom>
          <a:noFill/>
          <a:ln w="254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7395" name="Rectangle 50"/>
          <p:cNvSpPr>
            <a:spLocks noChangeArrowheads="1"/>
          </p:cNvSpPr>
          <p:nvPr/>
        </p:nvSpPr>
        <p:spPr bwMode="auto">
          <a:xfrm>
            <a:off x="3892550" y="3101975"/>
            <a:ext cx="438150" cy="280988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defTabSz="762000">
              <a:lnSpc>
                <a:spcPct val="90000"/>
              </a:lnSpc>
            </a:pPr>
            <a:r>
              <a:rPr kumimoji="1" lang="en-US" altLang="ko-KR" sz="1400" b="1">
                <a:solidFill>
                  <a:srgbClr val="000000"/>
                </a:solidFill>
                <a:latin typeface="Arial" charset="0"/>
              </a:rPr>
              <a:t>DR</a:t>
            </a:r>
          </a:p>
        </p:txBody>
      </p:sp>
      <p:sp>
        <p:nvSpPr>
          <p:cNvPr id="57396" name="Freeform 51"/>
          <p:cNvSpPr>
            <a:spLocks/>
          </p:cNvSpPr>
          <p:nvPr/>
        </p:nvSpPr>
        <p:spPr bwMode="auto">
          <a:xfrm>
            <a:off x="4586288" y="3262313"/>
            <a:ext cx="136525" cy="57150"/>
          </a:xfrm>
          <a:custGeom>
            <a:avLst/>
            <a:gdLst>
              <a:gd name="T0" fmla="*/ 0 w 97"/>
              <a:gd name="T1" fmla="*/ 55984 h 49"/>
              <a:gd name="T2" fmla="*/ 67559 w 97"/>
              <a:gd name="T3" fmla="*/ 0 h 49"/>
              <a:gd name="T4" fmla="*/ 135118 w 97"/>
              <a:gd name="T5" fmla="*/ 55984 h 49"/>
              <a:gd name="T6" fmla="*/ 0 60000 65536"/>
              <a:gd name="T7" fmla="*/ 0 60000 65536"/>
              <a:gd name="T8" fmla="*/ 0 60000 65536"/>
              <a:gd name="T9" fmla="*/ 0 w 97"/>
              <a:gd name="T10" fmla="*/ 0 h 49"/>
              <a:gd name="T11" fmla="*/ 97 w 97"/>
              <a:gd name="T12" fmla="*/ 49 h 4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97" h="49">
                <a:moveTo>
                  <a:pt x="0" y="48"/>
                </a:moveTo>
                <a:lnTo>
                  <a:pt x="48" y="0"/>
                </a:lnTo>
                <a:lnTo>
                  <a:pt x="96" y="48"/>
                </a:lnTo>
              </a:path>
            </a:pathLst>
          </a:custGeom>
          <a:noFill/>
          <a:ln w="254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7397" name="Rectangle 52"/>
          <p:cNvSpPr>
            <a:spLocks noChangeArrowheads="1"/>
          </p:cNvSpPr>
          <p:nvPr/>
        </p:nvSpPr>
        <p:spPr bwMode="auto">
          <a:xfrm>
            <a:off x="3405188" y="4198938"/>
            <a:ext cx="1216025" cy="2540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defTabSz="762000">
              <a:lnSpc>
                <a:spcPct val="90000"/>
              </a:lnSpc>
            </a:pPr>
            <a:r>
              <a:rPr kumimoji="1" lang="en-US" altLang="ko-KR" sz="1200" b="1">
                <a:solidFill>
                  <a:srgbClr val="000000"/>
                </a:solidFill>
                <a:latin typeface="Arial" charset="0"/>
              </a:rPr>
              <a:t>LD   INR   CLR</a:t>
            </a:r>
          </a:p>
        </p:txBody>
      </p:sp>
      <p:sp>
        <p:nvSpPr>
          <p:cNvPr id="57398" name="Rectangle 53"/>
          <p:cNvSpPr>
            <a:spLocks noChangeArrowheads="1"/>
          </p:cNvSpPr>
          <p:nvPr/>
        </p:nvSpPr>
        <p:spPr bwMode="auto">
          <a:xfrm>
            <a:off x="3371850" y="3895725"/>
            <a:ext cx="1446213" cy="204788"/>
          </a:xfrm>
          <a:prstGeom prst="rect">
            <a:avLst/>
          </a:prstGeom>
          <a:noFill/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399" name="Line 54"/>
          <p:cNvSpPr>
            <a:spLocks noChangeShapeType="1"/>
          </p:cNvSpPr>
          <p:nvPr/>
        </p:nvSpPr>
        <p:spPr bwMode="auto">
          <a:xfrm>
            <a:off x="3943350" y="4108450"/>
            <a:ext cx="0" cy="98425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400" name="Line 55"/>
          <p:cNvSpPr>
            <a:spLocks noChangeShapeType="1"/>
          </p:cNvSpPr>
          <p:nvPr/>
        </p:nvSpPr>
        <p:spPr bwMode="auto">
          <a:xfrm>
            <a:off x="4325938" y="4100513"/>
            <a:ext cx="0" cy="106362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401" name="Freeform 56"/>
          <p:cNvSpPr>
            <a:spLocks/>
          </p:cNvSpPr>
          <p:nvPr/>
        </p:nvSpPr>
        <p:spPr bwMode="auto">
          <a:xfrm>
            <a:off x="4637088" y="4108450"/>
            <a:ext cx="509587" cy="109538"/>
          </a:xfrm>
          <a:custGeom>
            <a:avLst/>
            <a:gdLst>
              <a:gd name="T0" fmla="*/ 0 w 361"/>
              <a:gd name="T1" fmla="*/ 0 h 89"/>
              <a:gd name="T2" fmla="*/ 0 w 361"/>
              <a:gd name="T3" fmla="*/ 108307 h 89"/>
              <a:gd name="T4" fmla="*/ 508175 w 361"/>
              <a:gd name="T5" fmla="*/ 108307 h 89"/>
              <a:gd name="T6" fmla="*/ 0 60000 65536"/>
              <a:gd name="T7" fmla="*/ 0 60000 65536"/>
              <a:gd name="T8" fmla="*/ 0 60000 65536"/>
              <a:gd name="T9" fmla="*/ 0 w 361"/>
              <a:gd name="T10" fmla="*/ 0 h 89"/>
              <a:gd name="T11" fmla="*/ 361 w 361"/>
              <a:gd name="T12" fmla="*/ 89 h 8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61" h="89">
                <a:moveTo>
                  <a:pt x="0" y="0"/>
                </a:moveTo>
                <a:lnTo>
                  <a:pt x="0" y="88"/>
                </a:lnTo>
                <a:lnTo>
                  <a:pt x="360" y="88"/>
                </a:lnTo>
              </a:path>
            </a:pathLst>
          </a:custGeom>
          <a:noFill/>
          <a:ln w="254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7402" name="Rectangle 57"/>
          <p:cNvSpPr>
            <a:spLocks noChangeArrowheads="1"/>
          </p:cNvSpPr>
          <p:nvPr/>
        </p:nvSpPr>
        <p:spPr bwMode="auto">
          <a:xfrm>
            <a:off x="3857625" y="3878263"/>
            <a:ext cx="438150" cy="28098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defTabSz="762000">
              <a:lnSpc>
                <a:spcPct val="90000"/>
              </a:lnSpc>
            </a:pPr>
            <a:r>
              <a:rPr kumimoji="1" lang="en-US" altLang="ko-KR" sz="1400" b="1">
                <a:solidFill>
                  <a:srgbClr val="000000"/>
                </a:solidFill>
                <a:latin typeface="Arial" charset="0"/>
              </a:rPr>
              <a:t>AC</a:t>
            </a:r>
          </a:p>
        </p:txBody>
      </p:sp>
      <p:sp>
        <p:nvSpPr>
          <p:cNvPr id="57403" name="Freeform 58"/>
          <p:cNvSpPr>
            <a:spLocks/>
          </p:cNvSpPr>
          <p:nvPr/>
        </p:nvSpPr>
        <p:spPr bwMode="auto">
          <a:xfrm>
            <a:off x="4570413" y="4040188"/>
            <a:ext cx="136525" cy="60325"/>
          </a:xfrm>
          <a:custGeom>
            <a:avLst/>
            <a:gdLst>
              <a:gd name="T0" fmla="*/ 0 w 97"/>
              <a:gd name="T1" fmla="*/ 59094 h 49"/>
              <a:gd name="T2" fmla="*/ 67559 w 97"/>
              <a:gd name="T3" fmla="*/ 0 h 49"/>
              <a:gd name="T4" fmla="*/ 135118 w 97"/>
              <a:gd name="T5" fmla="*/ 59094 h 49"/>
              <a:gd name="T6" fmla="*/ 0 60000 65536"/>
              <a:gd name="T7" fmla="*/ 0 60000 65536"/>
              <a:gd name="T8" fmla="*/ 0 60000 65536"/>
              <a:gd name="T9" fmla="*/ 0 w 97"/>
              <a:gd name="T10" fmla="*/ 0 h 49"/>
              <a:gd name="T11" fmla="*/ 97 w 97"/>
              <a:gd name="T12" fmla="*/ 49 h 4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97" h="49">
                <a:moveTo>
                  <a:pt x="0" y="48"/>
                </a:moveTo>
                <a:lnTo>
                  <a:pt x="48" y="0"/>
                </a:lnTo>
                <a:lnTo>
                  <a:pt x="96" y="48"/>
                </a:lnTo>
              </a:path>
            </a:pathLst>
          </a:custGeom>
          <a:noFill/>
          <a:ln w="254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7404" name="Line 59"/>
          <p:cNvSpPr>
            <a:spLocks noChangeShapeType="1"/>
          </p:cNvSpPr>
          <p:nvPr/>
        </p:nvSpPr>
        <p:spPr bwMode="auto">
          <a:xfrm>
            <a:off x="2085975" y="3725863"/>
            <a:ext cx="3425825" cy="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405" name="Arc 60"/>
          <p:cNvSpPr>
            <a:spLocks/>
          </p:cNvSpPr>
          <p:nvPr/>
        </p:nvSpPr>
        <p:spPr bwMode="auto">
          <a:xfrm>
            <a:off x="5835650" y="2574925"/>
            <a:ext cx="107950" cy="74613"/>
          </a:xfrm>
          <a:custGeom>
            <a:avLst/>
            <a:gdLst>
              <a:gd name="T0" fmla="*/ 43610 w 21600"/>
              <a:gd name="T1" fmla="*/ 322637 h 17255"/>
              <a:gd name="T2" fmla="*/ 46209 w 21600"/>
              <a:gd name="T3" fmla="*/ 0 h 17255"/>
              <a:gd name="T4" fmla="*/ 539500 w 21600"/>
              <a:gd name="T5" fmla="*/ 163535 h 17255"/>
              <a:gd name="T6" fmla="*/ 0 60000 65536"/>
              <a:gd name="T7" fmla="*/ 0 60000 65536"/>
              <a:gd name="T8" fmla="*/ 0 60000 65536"/>
              <a:gd name="T9" fmla="*/ 0 w 21600"/>
              <a:gd name="T10" fmla="*/ 0 h 17255"/>
              <a:gd name="T11" fmla="*/ 21600 w 21600"/>
              <a:gd name="T12" fmla="*/ 17255 h 17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17255" fill="none" extrusionOk="0">
                <a:moveTo>
                  <a:pt x="1746" y="17254"/>
                </a:moveTo>
                <a:cubicBezTo>
                  <a:pt x="594" y="14566"/>
                  <a:pt x="0" y="11671"/>
                  <a:pt x="0" y="8746"/>
                </a:cubicBezTo>
                <a:cubicBezTo>
                  <a:pt x="-1" y="5733"/>
                  <a:pt x="630" y="2754"/>
                  <a:pt x="1849" y="-1"/>
                </a:cubicBezTo>
              </a:path>
              <a:path w="21600" h="17255" stroke="0" extrusionOk="0">
                <a:moveTo>
                  <a:pt x="1746" y="17254"/>
                </a:moveTo>
                <a:cubicBezTo>
                  <a:pt x="594" y="14566"/>
                  <a:pt x="0" y="11671"/>
                  <a:pt x="0" y="8746"/>
                </a:cubicBezTo>
                <a:cubicBezTo>
                  <a:pt x="-1" y="5733"/>
                  <a:pt x="630" y="2754"/>
                  <a:pt x="1849" y="-1"/>
                </a:cubicBezTo>
                <a:lnTo>
                  <a:pt x="21600" y="8746"/>
                </a:lnTo>
                <a:close/>
              </a:path>
            </a:pathLst>
          </a:custGeom>
          <a:solidFill>
            <a:srgbClr val="000000"/>
          </a:solidFill>
          <a:ln w="25400" cap="rnd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406" name="Line 61"/>
          <p:cNvSpPr>
            <a:spLocks noChangeShapeType="1"/>
          </p:cNvSpPr>
          <p:nvPr/>
        </p:nvSpPr>
        <p:spPr bwMode="auto">
          <a:xfrm>
            <a:off x="4875213" y="2620963"/>
            <a:ext cx="981075" cy="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407" name="Arc 62"/>
          <p:cNvSpPr>
            <a:spLocks/>
          </p:cNvSpPr>
          <p:nvPr/>
        </p:nvSpPr>
        <p:spPr bwMode="auto">
          <a:xfrm>
            <a:off x="5842000" y="3186113"/>
            <a:ext cx="106363" cy="74612"/>
          </a:xfrm>
          <a:custGeom>
            <a:avLst/>
            <a:gdLst>
              <a:gd name="T0" fmla="*/ 42338 w 21600"/>
              <a:gd name="T1" fmla="*/ 322628 h 17255"/>
              <a:gd name="T2" fmla="*/ 44860 w 21600"/>
              <a:gd name="T3" fmla="*/ 0 h 17255"/>
              <a:gd name="T4" fmla="*/ 523754 w 21600"/>
              <a:gd name="T5" fmla="*/ 163528 h 17255"/>
              <a:gd name="T6" fmla="*/ 0 60000 65536"/>
              <a:gd name="T7" fmla="*/ 0 60000 65536"/>
              <a:gd name="T8" fmla="*/ 0 60000 65536"/>
              <a:gd name="T9" fmla="*/ 0 w 21600"/>
              <a:gd name="T10" fmla="*/ 0 h 17255"/>
              <a:gd name="T11" fmla="*/ 21600 w 21600"/>
              <a:gd name="T12" fmla="*/ 17255 h 17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17255" fill="none" extrusionOk="0">
                <a:moveTo>
                  <a:pt x="1746" y="17254"/>
                </a:moveTo>
                <a:cubicBezTo>
                  <a:pt x="594" y="14566"/>
                  <a:pt x="0" y="11671"/>
                  <a:pt x="0" y="8746"/>
                </a:cubicBezTo>
                <a:cubicBezTo>
                  <a:pt x="-1" y="5733"/>
                  <a:pt x="630" y="2754"/>
                  <a:pt x="1849" y="-1"/>
                </a:cubicBezTo>
              </a:path>
              <a:path w="21600" h="17255" stroke="0" extrusionOk="0">
                <a:moveTo>
                  <a:pt x="1746" y="17254"/>
                </a:moveTo>
                <a:cubicBezTo>
                  <a:pt x="594" y="14566"/>
                  <a:pt x="0" y="11671"/>
                  <a:pt x="0" y="8746"/>
                </a:cubicBezTo>
                <a:cubicBezTo>
                  <a:pt x="-1" y="5733"/>
                  <a:pt x="630" y="2754"/>
                  <a:pt x="1849" y="-1"/>
                </a:cubicBezTo>
                <a:lnTo>
                  <a:pt x="21600" y="8746"/>
                </a:lnTo>
                <a:close/>
              </a:path>
            </a:pathLst>
          </a:custGeom>
          <a:solidFill>
            <a:srgbClr val="000000"/>
          </a:solidFill>
          <a:ln w="25400" cap="rnd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408" name="Line 63"/>
          <p:cNvSpPr>
            <a:spLocks noChangeShapeType="1"/>
          </p:cNvSpPr>
          <p:nvPr/>
        </p:nvSpPr>
        <p:spPr bwMode="auto">
          <a:xfrm>
            <a:off x="4857750" y="3232150"/>
            <a:ext cx="982663" cy="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409" name="Arc 64"/>
          <p:cNvSpPr>
            <a:spLocks/>
          </p:cNvSpPr>
          <p:nvPr/>
        </p:nvSpPr>
        <p:spPr bwMode="auto">
          <a:xfrm>
            <a:off x="5824538" y="3957638"/>
            <a:ext cx="107950" cy="73025"/>
          </a:xfrm>
          <a:custGeom>
            <a:avLst/>
            <a:gdLst>
              <a:gd name="T0" fmla="*/ 43610 w 21600"/>
              <a:gd name="T1" fmla="*/ 309050 h 17255"/>
              <a:gd name="T2" fmla="*/ 46209 w 21600"/>
              <a:gd name="T3" fmla="*/ 0 h 17255"/>
              <a:gd name="T4" fmla="*/ 539500 w 21600"/>
              <a:gd name="T5" fmla="*/ 156647 h 17255"/>
              <a:gd name="T6" fmla="*/ 0 60000 65536"/>
              <a:gd name="T7" fmla="*/ 0 60000 65536"/>
              <a:gd name="T8" fmla="*/ 0 60000 65536"/>
              <a:gd name="T9" fmla="*/ 0 w 21600"/>
              <a:gd name="T10" fmla="*/ 0 h 17255"/>
              <a:gd name="T11" fmla="*/ 21600 w 21600"/>
              <a:gd name="T12" fmla="*/ 17255 h 17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17255" fill="none" extrusionOk="0">
                <a:moveTo>
                  <a:pt x="1746" y="17254"/>
                </a:moveTo>
                <a:cubicBezTo>
                  <a:pt x="594" y="14566"/>
                  <a:pt x="0" y="11671"/>
                  <a:pt x="0" y="8746"/>
                </a:cubicBezTo>
                <a:cubicBezTo>
                  <a:pt x="-1" y="5733"/>
                  <a:pt x="630" y="2754"/>
                  <a:pt x="1849" y="-1"/>
                </a:cubicBezTo>
              </a:path>
              <a:path w="21600" h="17255" stroke="0" extrusionOk="0">
                <a:moveTo>
                  <a:pt x="1746" y="17254"/>
                </a:moveTo>
                <a:cubicBezTo>
                  <a:pt x="594" y="14566"/>
                  <a:pt x="0" y="11671"/>
                  <a:pt x="0" y="8746"/>
                </a:cubicBezTo>
                <a:cubicBezTo>
                  <a:pt x="-1" y="5733"/>
                  <a:pt x="630" y="2754"/>
                  <a:pt x="1849" y="-1"/>
                </a:cubicBezTo>
                <a:lnTo>
                  <a:pt x="21600" y="8746"/>
                </a:lnTo>
                <a:close/>
              </a:path>
            </a:pathLst>
          </a:custGeom>
          <a:solidFill>
            <a:srgbClr val="000000"/>
          </a:solidFill>
          <a:ln w="25400" cap="rnd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410" name="Line 65"/>
          <p:cNvSpPr>
            <a:spLocks noChangeShapeType="1"/>
          </p:cNvSpPr>
          <p:nvPr/>
        </p:nvSpPr>
        <p:spPr bwMode="auto">
          <a:xfrm>
            <a:off x="4835525" y="3997325"/>
            <a:ext cx="987425" cy="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411" name="Rectangle 66"/>
          <p:cNvSpPr>
            <a:spLocks noChangeArrowheads="1"/>
          </p:cNvSpPr>
          <p:nvPr/>
        </p:nvSpPr>
        <p:spPr bwMode="auto">
          <a:xfrm>
            <a:off x="2305050" y="3930650"/>
            <a:ext cx="493713" cy="3460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defTabSz="762000">
              <a:lnSpc>
                <a:spcPct val="70000"/>
              </a:lnSpc>
            </a:pPr>
            <a:r>
              <a:rPr kumimoji="1" lang="en-US" altLang="ko-KR" sz="1200" b="1">
                <a:solidFill>
                  <a:srgbClr val="000000"/>
                </a:solidFill>
                <a:latin typeface="Arial" charset="0"/>
              </a:rPr>
              <a:t>ALU</a:t>
            </a:r>
          </a:p>
          <a:p>
            <a:pPr defTabSz="762000" latinLnBrk="1">
              <a:lnSpc>
                <a:spcPct val="70000"/>
              </a:lnSpc>
            </a:pPr>
            <a:endParaRPr kumimoji="1" lang="en-US" altLang="ko-KR" sz="12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57412" name="Rectangle 67"/>
          <p:cNvSpPr>
            <a:spLocks noChangeArrowheads="1"/>
          </p:cNvSpPr>
          <p:nvPr/>
        </p:nvSpPr>
        <p:spPr bwMode="auto">
          <a:xfrm>
            <a:off x="984250" y="3789363"/>
            <a:ext cx="180975" cy="4191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defTabSz="762000">
              <a:lnSpc>
                <a:spcPct val="90000"/>
              </a:lnSpc>
            </a:pPr>
            <a:endParaRPr kumimoji="1" lang="en-US" altLang="ko-KR" sz="1200" b="1">
              <a:solidFill>
                <a:srgbClr val="000000"/>
              </a:solidFill>
              <a:latin typeface="Arial" charset="0"/>
            </a:endParaRPr>
          </a:p>
          <a:p>
            <a:pPr defTabSz="762000" latinLnBrk="1">
              <a:lnSpc>
                <a:spcPct val="90000"/>
              </a:lnSpc>
            </a:pPr>
            <a:endParaRPr kumimoji="1" lang="en-US" altLang="ko-KR" sz="12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57413" name="Rectangle 68"/>
          <p:cNvSpPr>
            <a:spLocks noChangeArrowheads="1"/>
          </p:cNvSpPr>
          <p:nvPr/>
        </p:nvSpPr>
        <p:spPr bwMode="auto">
          <a:xfrm>
            <a:off x="2278063" y="3789363"/>
            <a:ext cx="534987" cy="533400"/>
          </a:xfrm>
          <a:prstGeom prst="rect">
            <a:avLst/>
          </a:prstGeom>
          <a:noFill/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414" name="Rectangle 69"/>
          <p:cNvSpPr>
            <a:spLocks noChangeArrowheads="1"/>
          </p:cNvSpPr>
          <p:nvPr/>
        </p:nvSpPr>
        <p:spPr bwMode="auto">
          <a:xfrm>
            <a:off x="2963863" y="3729038"/>
            <a:ext cx="282575" cy="2540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defTabSz="762000">
              <a:lnSpc>
                <a:spcPct val="90000"/>
              </a:lnSpc>
            </a:pPr>
            <a:r>
              <a:rPr kumimoji="1" lang="en-US" altLang="ko-KR" sz="1200" b="1">
                <a:solidFill>
                  <a:srgbClr val="000000"/>
                </a:solidFill>
                <a:latin typeface="Arial" charset="0"/>
              </a:rPr>
              <a:t>E</a:t>
            </a:r>
          </a:p>
        </p:txBody>
      </p:sp>
      <p:sp>
        <p:nvSpPr>
          <p:cNvPr id="57415" name="Rectangle 70"/>
          <p:cNvSpPr>
            <a:spLocks noChangeArrowheads="1"/>
          </p:cNvSpPr>
          <p:nvPr/>
        </p:nvSpPr>
        <p:spPr bwMode="auto">
          <a:xfrm>
            <a:off x="2989263" y="3760788"/>
            <a:ext cx="225425" cy="192087"/>
          </a:xfrm>
          <a:prstGeom prst="rect">
            <a:avLst/>
          </a:prstGeom>
          <a:noFill/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416" name="Arc 71"/>
          <p:cNvSpPr>
            <a:spLocks/>
          </p:cNvSpPr>
          <p:nvPr/>
        </p:nvSpPr>
        <p:spPr bwMode="auto">
          <a:xfrm>
            <a:off x="2878138" y="3792538"/>
            <a:ext cx="109537" cy="84137"/>
          </a:xfrm>
          <a:custGeom>
            <a:avLst/>
            <a:gdLst>
              <a:gd name="T0" fmla="*/ 80003 w 21600"/>
              <a:gd name="T1" fmla="*/ 355480 h 19914"/>
              <a:gd name="T2" fmla="*/ 47578 w 21600"/>
              <a:gd name="T3" fmla="*/ 0 h 19914"/>
              <a:gd name="T4" fmla="*/ 555479 w 21600"/>
              <a:gd name="T5" fmla="*/ 156123 h 19914"/>
              <a:gd name="T6" fmla="*/ 0 60000 65536"/>
              <a:gd name="T7" fmla="*/ 0 60000 65536"/>
              <a:gd name="T8" fmla="*/ 0 60000 65536"/>
              <a:gd name="T9" fmla="*/ 0 w 21600"/>
              <a:gd name="T10" fmla="*/ 0 h 19914"/>
              <a:gd name="T11" fmla="*/ 21600 w 21600"/>
              <a:gd name="T12" fmla="*/ 19914 h 1991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19914" fill="none" extrusionOk="0">
                <a:moveTo>
                  <a:pt x="3111" y="19913"/>
                </a:moveTo>
                <a:cubicBezTo>
                  <a:pt x="1075" y="16544"/>
                  <a:pt x="0" y="12682"/>
                  <a:pt x="0" y="8746"/>
                </a:cubicBezTo>
                <a:cubicBezTo>
                  <a:pt x="-1" y="5733"/>
                  <a:pt x="630" y="2754"/>
                  <a:pt x="1849" y="-1"/>
                </a:cubicBezTo>
              </a:path>
              <a:path w="21600" h="19914" stroke="0" extrusionOk="0">
                <a:moveTo>
                  <a:pt x="3111" y="19913"/>
                </a:moveTo>
                <a:cubicBezTo>
                  <a:pt x="1075" y="16544"/>
                  <a:pt x="0" y="12682"/>
                  <a:pt x="0" y="8746"/>
                </a:cubicBezTo>
                <a:cubicBezTo>
                  <a:pt x="-1" y="5733"/>
                  <a:pt x="630" y="2754"/>
                  <a:pt x="1849" y="-1"/>
                </a:cubicBezTo>
                <a:lnTo>
                  <a:pt x="21600" y="8746"/>
                </a:lnTo>
                <a:close/>
              </a:path>
            </a:pathLst>
          </a:custGeom>
          <a:solidFill>
            <a:srgbClr val="000000"/>
          </a:solidFill>
          <a:ln w="25400" cap="rnd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417" name="Line 72"/>
          <p:cNvSpPr>
            <a:spLocks noChangeShapeType="1"/>
          </p:cNvSpPr>
          <p:nvPr/>
        </p:nvSpPr>
        <p:spPr bwMode="auto">
          <a:xfrm>
            <a:off x="2794000" y="3832225"/>
            <a:ext cx="101600" cy="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418" name="Arc 73"/>
          <p:cNvSpPr>
            <a:spLocks/>
          </p:cNvSpPr>
          <p:nvPr/>
        </p:nvSpPr>
        <p:spPr bwMode="auto">
          <a:xfrm>
            <a:off x="3262313" y="3967163"/>
            <a:ext cx="106362" cy="73025"/>
          </a:xfrm>
          <a:custGeom>
            <a:avLst/>
            <a:gdLst>
              <a:gd name="T0" fmla="*/ 42338 w 21600"/>
              <a:gd name="T1" fmla="*/ 309050 h 17255"/>
              <a:gd name="T2" fmla="*/ 44859 w 21600"/>
              <a:gd name="T3" fmla="*/ 0 h 17255"/>
              <a:gd name="T4" fmla="*/ 523744 w 21600"/>
              <a:gd name="T5" fmla="*/ 156647 h 17255"/>
              <a:gd name="T6" fmla="*/ 0 60000 65536"/>
              <a:gd name="T7" fmla="*/ 0 60000 65536"/>
              <a:gd name="T8" fmla="*/ 0 60000 65536"/>
              <a:gd name="T9" fmla="*/ 0 w 21600"/>
              <a:gd name="T10" fmla="*/ 0 h 17255"/>
              <a:gd name="T11" fmla="*/ 21600 w 21600"/>
              <a:gd name="T12" fmla="*/ 17255 h 17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17255" fill="none" extrusionOk="0">
                <a:moveTo>
                  <a:pt x="1746" y="17254"/>
                </a:moveTo>
                <a:cubicBezTo>
                  <a:pt x="594" y="14566"/>
                  <a:pt x="0" y="11671"/>
                  <a:pt x="0" y="8746"/>
                </a:cubicBezTo>
                <a:cubicBezTo>
                  <a:pt x="-1" y="5733"/>
                  <a:pt x="630" y="2754"/>
                  <a:pt x="1849" y="-1"/>
                </a:cubicBezTo>
              </a:path>
              <a:path w="21600" h="17255" stroke="0" extrusionOk="0">
                <a:moveTo>
                  <a:pt x="1746" y="17254"/>
                </a:moveTo>
                <a:cubicBezTo>
                  <a:pt x="594" y="14566"/>
                  <a:pt x="0" y="11671"/>
                  <a:pt x="0" y="8746"/>
                </a:cubicBezTo>
                <a:cubicBezTo>
                  <a:pt x="-1" y="5733"/>
                  <a:pt x="630" y="2754"/>
                  <a:pt x="1849" y="-1"/>
                </a:cubicBezTo>
                <a:lnTo>
                  <a:pt x="21600" y="8746"/>
                </a:lnTo>
                <a:close/>
              </a:path>
            </a:pathLst>
          </a:custGeom>
          <a:solidFill>
            <a:srgbClr val="000000"/>
          </a:solidFill>
          <a:ln w="25400" cap="rnd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419" name="Line 74"/>
          <p:cNvSpPr>
            <a:spLocks noChangeShapeType="1"/>
          </p:cNvSpPr>
          <p:nvPr/>
        </p:nvSpPr>
        <p:spPr bwMode="auto">
          <a:xfrm>
            <a:off x="2798763" y="3994150"/>
            <a:ext cx="481012" cy="3175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420" name="Arc 75"/>
          <p:cNvSpPr>
            <a:spLocks/>
          </p:cNvSpPr>
          <p:nvPr/>
        </p:nvSpPr>
        <p:spPr bwMode="auto">
          <a:xfrm>
            <a:off x="2176463" y="3854450"/>
            <a:ext cx="106362" cy="73025"/>
          </a:xfrm>
          <a:custGeom>
            <a:avLst/>
            <a:gdLst>
              <a:gd name="T0" fmla="*/ 42338 w 21600"/>
              <a:gd name="T1" fmla="*/ 309050 h 17255"/>
              <a:gd name="T2" fmla="*/ 44859 w 21600"/>
              <a:gd name="T3" fmla="*/ 0 h 17255"/>
              <a:gd name="T4" fmla="*/ 523744 w 21600"/>
              <a:gd name="T5" fmla="*/ 156647 h 17255"/>
              <a:gd name="T6" fmla="*/ 0 60000 65536"/>
              <a:gd name="T7" fmla="*/ 0 60000 65536"/>
              <a:gd name="T8" fmla="*/ 0 60000 65536"/>
              <a:gd name="T9" fmla="*/ 0 w 21600"/>
              <a:gd name="T10" fmla="*/ 0 h 17255"/>
              <a:gd name="T11" fmla="*/ 21600 w 21600"/>
              <a:gd name="T12" fmla="*/ 17255 h 17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17255" fill="none" extrusionOk="0">
                <a:moveTo>
                  <a:pt x="1746" y="17254"/>
                </a:moveTo>
                <a:cubicBezTo>
                  <a:pt x="594" y="14566"/>
                  <a:pt x="0" y="11671"/>
                  <a:pt x="0" y="8746"/>
                </a:cubicBezTo>
                <a:cubicBezTo>
                  <a:pt x="-1" y="5733"/>
                  <a:pt x="630" y="2754"/>
                  <a:pt x="1849" y="-1"/>
                </a:cubicBezTo>
              </a:path>
              <a:path w="21600" h="17255" stroke="0" extrusionOk="0">
                <a:moveTo>
                  <a:pt x="1746" y="17254"/>
                </a:moveTo>
                <a:cubicBezTo>
                  <a:pt x="594" y="14566"/>
                  <a:pt x="0" y="11671"/>
                  <a:pt x="0" y="8746"/>
                </a:cubicBezTo>
                <a:cubicBezTo>
                  <a:pt x="-1" y="5733"/>
                  <a:pt x="630" y="2754"/>
                  <a:pt x="1849" y="-1"/>
                </a:cubicBezTo>
                <a:lnTo>
                  <a:pt x="21600" y="8746"/>
                </a:lnTo>
                <a:close/>
              </a:path>
            </a:pathLst>
          </a:custGeom>
          <a:solidFill>
            <a:srgbClr val="000000"/>
          </a:solidFill>
          <a:ln w="25400" cap="rnd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421" name="Line 76"/>
          <p:cNvSpPr>
            <a:spLocks noChangeShapeType="1"/>
          </p:cNvSpPr>
          <p:nvPr/>
        </p:nvSpPr>
        <p:spPr bwMode="auto">
          <a:xfrm>
            <a:off x="2085975" y="3892550"/>
            <a:ext cx="98425" cy="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422" name="Arc 77"/>
          <p:cNvSpPr>
            <a:spLocks/>
          </p:cNvSpPr>
          <p:nvPr/>
        </p:nvSpPr>
        <p:spPr bwMode="auto">
          <a:xfrm>
            <a:off x="2176463" y="4019550"/>
            <a:ext cx="106362" cy="74613"/>
          </a:xfrm>
          <a:custGeom>
            <a:avLst/>
            <a:gdLst>
              <a:gd name="T0" fmla="*/ 42338 w 21600"/>
              <a:gd name="T1" fmla="*/ 322637 h 17255"/>
              <a:gd name="T2" fmla="*/ 44859 w 21600"/>
              <a:gd name="T3" fmla="*/ 0 h 17255"/>
              <a:gd name="T4" fmla="*/ 523744 w 21600"/>
              <a:gd name="T5" fmla="*/ 163535 h 17255"/>
              <a:gd name="T6" fmla="*/ 0 60000 65536"/>
              <a:gd name="T7" fmla="*/ 0 60000 65536"/>
              <a:gd name="T8" fmla="*/ 0 60000 65536"/>
              <a:gd name="T9" fmla="*/ 0 w 21600"/>
              <a:gd name="T10" fmla="*/ 0 h 17255"/>
              <a:gd name="T11" fmla="*/ 21600 w 21600"/>
              <a:gd name="T12" fmla="*/ 17255 h 17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17255" fill="none" extrusionOk="0">
                <a:moveTo>
                  <a:pt x="1746" y="17254"/>
                </a:moveTo>
                <a:cubicBezTo>
                  <a:pt x="594" y="14566"/>
                  <a:pt x="0" y="11671"/>
                  <a:pt x="0" y="8746"/>
                </a:cubicBezTo>
                <a:cubicBezTo>
                  <a:pt x="-1" y="5733"/>
                  <a:pt x="630" y="2754"/>
                  <a:pt x="1849" y="-1"/>
                </a:cubicBezTo>
              </a:path>
              <a:path w="21600" h="17255" stroke="0" extrusionOk="0">
                <a:moveTo>
                  <a:pt x="1746" y="17254"/>
                </a:moveTo>
                <a:cubicBezTo>
                  <a:pt x="594" y="14566"/>
                  <a:pt x="0" y="11671"/>
                  <a:pt x="0" y="8746"/>
                </a:cubicBezTo>
                <a:cubicBezTo>
                  <a:pt x="-1" y="5733"/>
                  <a:pt x="630" y="2754"/>
                  <a:pt x="1849" y="-1"/>
                </a:cubicBezTo>
                <a:lnTo>
                  <a:pt x="21600" y="8746"/>
                </a:lnTo>
                <a:close/>
              </a:path>
            </a:pathLst>
          </a:custGeom>
          <a:solidFill>
            <a:srgbClr val="000000"/>
          </a:solidFill>
          <a:ln w="25400" cap="rnd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423" name="Line 78"/>
          <p:cNvSpPr>
            <a:spLocks noChangeShapeType="1"/>
          </p:cNvSpPr>
          <p:nvPr/>
        </p:nvSpPr>
        <p:spPr bwMode="auto">
          <a:xfrm flipV="1">
            <a:off x="1955800" y="4056063"/>
            <a:ext cx="228600" cy="4762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424" name="Arc 79"/>
          <p:cNvSpPr>
            <a:spLocks/>
          </p:cNvSpPr>
          <p:nvPr/>
        </p:nvSpPr>
        <p:spPr bwMode="auto">
          <a:xfrm>
            <a:off x="2176463" y="4184650"/>
            <a:ext cx="106362" cy="74613"/>
          </a:xfrm>
          <a:custGeom>
            <a:avLst/>
            <a:gdLst>
              <a:gd name="T0" fmla="*/ 42338 w 21600"/>
              <a:gd name="T1" fmla="*/ 322637 h 17255"/>
              <a:gd name="T2" fmla="*/ 44859 w 21600"/>
              <a:gd name="T3" fmla="*/ 0 h 17255"/>
              <a:gd name="T4" fmla="*/ 523744 w 21600"/>
              <a:gd name="T5" fmla="*/ 163535 h 17255"/>
              <a:gd name="T6" fmla="*/ 0 60000 65536"/>
              <a:gd name="T7" fmla="*/ 0 60000 65536"/>
              <a:gd name="T8" fmla="*/ 0 60000 65536"/>
              <a:gd name="T9" fmla="*/ 0 w 21600"/>
              <a:gd name="T10" fmla="*/ 0 h 17255"/>
              <a:gd name="T11" fmla="*/ 21600 w 21600"/>
              <a:gd name="T12" fmla="*/ 17255 h 17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17255" fill="none" extrusionOk="0">
                <a:moveTo>
                  <a:pt x="1746" y="17254"/>
                </a:moveTo>
                <a:cubicBezTo>
                  <a:pt x="594" y="14566"/>
                  <a:pt x="0" y="11671"/>
                  <a:pt x="0" y="8746"/>
                </a:cubicBezTo>
                <a:cubicBezTo>
                  <a:pt x="-1" y="5733"/>
                  <a:pt x="630" y="2754"/>
                  <a:pt x="1849" y="-1"/>
                </a:cubicBezTo>
              </a:path>
              <a:path w="21600" h="17255" stroke="0" extrusionOk="0">
                <a:moveTo>
                  <a:pt x="1746" y="17254"/>
                </a:moveTo>
                <a:cubicBezTo>
                  <a:pt x="594" y="14566"/>
                  <a:pt x="0" y="11671"/>
                  <a:pt x="0" y="8746"/>
                </a:cubicBezTo>
                <a:cubicBezTo>
                  <a:pt x="-1" y="5733"/>
                  <a:pt x="630" y="2754"/>
                  <a:pt x="1849" y="-1"/>
                </a:cubicBezTo>
                <a:lnTo>
                  <a:pt x="21600" y="8746"/>
                </a:lnTo>
                <a:close/>
              </a:path>
            </a:pathLst>
          </a:custGeom>
          <a:solidFill>
            <a:srgbClr val="000000"/>
          </a:solidFill>
          <a:ln w="25400" cap="rnd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425" name="Line 80"/>
          <p:cNvSpPr>
            <a:spLocks noChangeShapeType="1"/>
          </p:cNvSpPr>
          <p:nvPr/>
        </p:nvSpPr>
        <p:spPr bwMode="auto">
          <a:xfrm>
            <a:off x="2085975" y="4221163"/>
            <a:ext cx="98425" cy="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426" name="Line 81"/>
          <p:cNvSpPr>
            <a:spLocks noChangeShapeType="1"/>
          </p:cNvSpPr>
          <p:nvPr/>
        </p:nvSpPr>
        <p:spPr bwMode="auto">
          <a:xfrm flipV="1">
            <a:off x="2074863" y="3711575"/>
            <a:ext cx="0" cy="195263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427" name="Line 82"/>
          <p:cNvSpPr>
            <a:spLocks noChangeShapeType="1"/>
          </p:cNvSpPr>
          <p:nvPr/>
        </p:nvSpPr>
        <p:spPr bwMode="auto">
          <a:xfrm flipV="1">
            <a:off x="2074863" y="4206875"/>
            <a:ext cx="0" cy="24130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428" name="Line 83"/>
          <p:cNvSpPr>
            <a:spLocks noChangeShapeType="1"/>
          </p:cNvSpPr>
          <p:nvPr/>
        </p:nvSpPr>
        <p:spPr bwMode="auto">
          <a:xfrm>
            <a:off x="2081213" y="4443413"/>
            <a:ext cx="3411537" cy="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429" name="Line 84"/>
          <p:cNvSpPr>
            <a:spLocks noChangeShapeType="1"/>
          </p:cNvSpPr>
          <p:nvPr/>
        </p:nvSpPr>
        <p:spPr bwMode="auto">
          <a:xfrm>
            <a:off x="5168900" y="2058988"/>
            <a:ext cx="0" cy="4116387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430" name="Line 85"/>
          <p:cNvSpPr>
            <a:spLocks noChangeShapeType="1"/>
          </p:cNvSpPr>
          <p:nvPr/>
        </p:nvSpPr>
        <p:spPr bwMode="auto">
          <a:xfrm>
            <a:off x="5500688" y="3236913"/>
            <a:ext cx="0" cy="493712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431" name="Line 86"/>
          <p:cNvSpPr>
            <a:spLocks noChangeShapeType="1"/>
          </p:cNvSpPr>
          <p:nvPr/>
        </p:nvSpPr>
        <p:spPr bwMode="auto">
          <a:xfrm>
            <a:off x="5478463" y="4002088"/>
            <a:ext cx="0" cy="436562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432" name="Rectangle 87"/>
          <p:cNvSpPr>
            <a:spLocks noChangeArrowheads="1"/>
          </p:cNvSpPr>
          <p:nvPr/>
        </p:nvSpPr>
        <p:spPr bwMode="auto">
          <a:xfrm>
            <a:off x="3371850" y="4556125"/>
            <a:ext cx="869950" cy="203200"/>
          </a:xfrm>
          <a:prstGeom prst="rect">
            <a:avLst/>
          </a:prstGeom>
          <a:noFill/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433" name="Rectangle 88"/>
          <p:cNvSpPr>
            <a:spLocks noChangeArrowheads="1"/>
          </p:cNvSpPr>
          <p:nvPr/>
        </p:nvSpPr>
        <p:spPr bwMode="auto">
          <a:xfrm>
            <a:off x="3543300" y="4538663"/>
            <a:ext cx="606425" cy="28098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defTabSz="762000">
              <a:lnSpc>
                <a:spcPct val="90000"/>
              </a:lnSpc>
            </a:pPr>
            <a:r>
              <a:rPr kumimoji="1" lang="en-US" altLang="ko-KR" sz="1400" b="1">
                <a:solidFill>
                  <a:srgbClr val="000000"/>
                </a:solidFill>
                <a:latin typeface="Arial" charset="0"/>
              </a:rPr>
              <a:t>INPR</a:t>
            </a:r>
          </a:p>
        </p:txBody>
      </p:sp>
      <p:sp>
        <p:nvSpPr>
          <p:cNvPr id="57434" name="Rectangle 89"/>
          <p:cNvSpPr>
            <a:spLocks noChangeArrowheads="1"/>
          </p:cNvSpPr>
          <p:nvPr/>
        </p:nvSpPr>
        <p:spPr bwMode="auto">
          <a:xfrm>
            <a:off x="3371850" y="4870450"/>
            <a:ext cx="1446213" cy="203200"/>
          </a:xfrm>
          <a:prstGeom prst="rect">
            <a:avLst/>
          </a:prstGeom>
          <a:noFill/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435" name="Freeform 90"/>
          <p:cNvSpPr>
            <a:spLocks/>
          </p:cNvSpPr>
          <p:nvPr/>
        </p:nvSpPr>
        <p:spPr bwMode="auto">
          <a:xfrm>
            <a:off x="4637088" y="5084763"/>
            <a:ext cx="520700" cy="106362"/>
          </a:xfrm>
          <a:custGeom>
            <a:avLst/>
            <a:gdLst>
              <a:gd name="T0" fmla="*/ 0 w 369"/>
              <a:gd name="T1" fmla="*/ 0 h 89"/>
              <a:gd name="T2" fmla="*/ 0 w 369"/>
              <a:gd name="T3" fmla="*/ 105167 h 89"/>
              <a:gd name="T4" fmla="*/ 519289 w 369"/>
              <a:gd name="T5" fmla="*/ 105167 h 89"/>
              <a:gd name="T6" fmla="*/ 0 60000 65536"/>
              <a:gd name="T7" fmla="*/ 0 60000 65536"/>
              <a:gd name="T8" fmla="*/ 0 60000 65536"/>
              <a:gd name="T9" fmla="*/ 0 w 369"/>
              <a:gd name="T10" fmla="*/ 0 h 89"/>
              <a:gd name="T11" fmla="*/ 369 w 369"/>
              <a:gd name="T12" fmla="*/ 89 h 8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69" h="89">
                <a:moveTo>
                  <a:pt x="0" y="0"/>
                </a:moveTo>
                <a:lnTo>
                  <a:pt x="0" y="88"/>
                </a:lnTo>
                <a:lnTo>
                  <a:pt x="368" y="88"/>
                </a:lnTo>
              </a:path>
            </a:pathLst>
          </a:custGeom>
          <a:noFill/>
          <a:ln w="254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7436" name="Rectangle 91"/>
          <p:cNvSpPr>
            <a:spLocks noChangeArrowheads="1"/>
          </p:cNvSpPr>
          <p:nvPr/>
        </p:nvSpPr>
        <p:spPr bwMode="auto">
          <a:xfrm>
            <a:off x="3857625" y="4852988"/>
            <a:ext cx="358775" cy="28098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defTabSz="762000">
              <a:lnSpc>
                <a:spcPct val="90000"/>
              </a:lnSpc>
            </a:pPr>
            <a:r>
              <a:rPr kumimoji="1" lang="en-US" altLang="ko-KR" sz="1400" b="1">
                <a:solidFill>
                  <a:srgbClr val="000000"/>
                </a:solidFill>
                <a:latin typeface="Arial" charset="0"/>
              </a:rPr>
              <a:t>IR</a:t>
            </a:r>
          </a:p>
        </p:txBody>
      </p:sp>
      <p:sp>
        <p:nvSpPr>
          <p:cNvPr id="57437" name="Freeform 92"/>
          <p:cNvSpPr>
            <a:spLocks/>
          </p:cNvSpPr>
          <p:nvPr/>
        </p:nvSpPr>
        <p:spPr bwMode="auto">
          <a:xfrm>
            <a:off x="4564063" y="5010150"/>
            <a:ext cx="136525" cy="60325"/>
          </a:xfrm>
          <a:custGeom>
            <a:avLst/>
            <a:gdLst>
              <a:gd name="T0" fmla="*/ 0 w 97"/>
              <a:gd name="T1" fmla="*/ 59094 h 49"/>
              <a:gd name="T2" fmla="*/ 67559 w 97"/>
              <a:gd name="T3" fmla="*/ 0 h 49"/>
              <a:gd name="T4" fmla="*/ 135118 w 97"/>
              <a:gd name="T5" fmla="*/ 59094 h 49"/>
              <a:gd name="T6" fmla="*/ 0 60000 65536"/>
              <a:gd name="T7" fmla="*/ 0 60000 65536"/>
              <a:gd name="T8" fmla="*/ 0 60000 65536"/>
              <a:gd name="T9" fmla="*/ 0 w 97"/>
              <a:gd name="T10" fmla="*/ 0 h 49"/>
              <a:gd name="T11" fmla="*/ 97 w 97"/>
              <a:gd name="T12" fmla="*/ 49 h 4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97" h="49">
                <a:moveTo>
                  <a:pt x="0" y="48"/>
                </a:moveTo>
                <a:lnTo>
                  <a:pt x="48" y="0"/>
                </a:lnTo>
                <a:lnTo>
                  <a:pt x="96" y="48"/>
                </a:lnTo>
              </a:path>
            </a:pathLst>
          </a:custGeom>
          <a:noFill/>
          <a:ln w="254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7438" name="Rectangle 93"/>
          <p:cNvSpPr>
            <a:spLocks noChangeArrowheads="1"/>
          </p:cNvSpPr>
          <p:nvPr/>
        </p:nvSpPr>
        <p:spPr bwMode="auto">
          <a:xfrm>
            <a:off x="3405188" y="5122863"/>
            <a:ext cx="384175" cy="2540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defTabSz="762000">
              <a:lnSpc>
                <a:spcPct val="90000"/>
              </a:lnSpc>
            </a:pPr>
            <a:r>
              <a:rPr kumimoji="1" lang="en-US" altLang="ko-KR" sz="1200" b="1">
                <a:solidFill>
                  <a:srgbClr val="000000"/>
                </a:solidFill>
                <a:latin typeface="Arial" charset="0"/>
              </a:rPr>
              <a:t>LD</a:t>
            </a:r>
          </a:p>
        </p:txBody>
      </p:sp>
      <p:sp>
        <p:nvSpPr>
          <p:cNvPr id="57439" name="Rectangle 94"/>
          <p:cNvSpPr>
            <a:spLocks noChangeArrowheads="1"/>
          </p:cNvSpPr>
          <p:nvPr/>
        </p:nvSpPr>
        <p:spPr bwMode="auto">
          <a:xfrm>
            <a:off x="3416300" y="5621338"/>
            <a:ext cx="1216025" cy="2540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defTabSz="762000">
              <a:lnSpc>
                <a:spcPct val="90000"/>
              </a:lnSpc>
            </a:pPr>
            <a:r>
              <a:rPr kumimoji="1" lang="en-US" altLang="ko-KR" sz="1200" b="1">
                <a:solidFill>
                  <a:srgbClr val="000000"/>
                </a:solidFill>
                <a:latin typeface="Arial" charset="0"/>
              </a:rPr>
              <a:t>LD   INR   CLR</a:t>
            </a:r>
          </a:p>
        </p:txBody>
      </p:sp>
      <p:sp>
        <p:nvSpPr>
          <p:cNvPr id="57440" name="Rectangle 95"/>
          <p:cNvSpPr>
            <a:spLocks noChangeArrowheads="1"/>
          </p:cNvSpPr>
          <p:nvPr/>
        </p:nvSpPr>
        <p:spPr bwMode="auto">
          <a:xfrm>
            <a:off x="3389313" y="5335588"/>
            <a:ext cx="1446212" cy="195262"/>
          </a:xfrm>
          <a:prstGeom prst="rect">
            <a:avLst/>
          </a:prstGeom>
          <a:noFill/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441" name="Line 96"/>
          <p:cNvSpPr>
            <a:spLocks noChangeShapeType="1"/>
          </p:cNvSpPr>
          <p:nvPr/>
        </p:nvSpPr>
        <p:spPr bwMode="auto">
          <a:xfrm>
            <a:off x="3576638" y="5530850"/>
            <a:ext cx="0" cy="115888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442" name="Line 97"/>
          <p:cNvSpPr>
            <a:spLocks noChangeShapeType="1"/>
          </p:cNvSpPr>
          <p:nvPr/>
        </p:nvSpPr>
        <p:spPr bwMode="auto">
          <a:xfrm flipH="1">
            <a:off x="4343400" y="5534025"/>
            <a:ext cx="0" cy="112713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443" name="Freeform 98"/>
          <p:cNvSpPr>
            <a:spLocks/>
          </p:cNvSpPr>
          <p:nvPr/>
        </p:nvSpPr>
        <p:spPr bwMode="auto">
          <a:xfrm>
            <a:off x="4654550" y="5538788"/>
            <a:ext cx="509588" cy="117475"/>
          </a:xfrm>
          <a:custGeom>
            <a:avLst/>
            <a:gdLst>
              <a:gd name="T0" fmla="*/ 0 w 361"/>
              <a:gd name="T1" fmla="*/ 0 h 97"/>
              <a:gd name="T2" fmla="*/ 0 w 361"/>
              <a:gd name="T3" fmla="*/ 116264 h 97"/>
              <a:gd name="T4" fmla="*/ 508176 w 361"/>
              <a:gd name="T5" fmla="*/ 116264 h 97"/>
              <a:gd name="T6" fmla="*/ 0 60000 65536"/>
              <a:gd name="T7" fmla="*/ 0 60000 65536"/>
              <a:gd name="T8" fmla="*/ 0 60000 65536"/>
              <a:gd name="T9" fmla="*/ 0 w 361"/>
              <a:gd name="T10" fmla="*/ 0 h 97"/>
              <a:gd name="T11" fmla="*/ 361 w 361"/>
              <a:gd name="T12" fmla="*/ 97 h 97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61" h="97">
                <a:moveTo>
                  <a:pt x="0" y="0"/>
                </a:moveTo>
                <a:lnTo>
                  <a:pt x="0" y="96"/>
                </a:lnTo>
                <a:lnTo>
                  <a:pt x="360" y="96"/>
                </a:lnTo>
              </a:path>
            </a:pathLst>
          </a:custGeom>
          <a:noFill/>
          <a:ln w="254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7444" name="Rectangle 99"/>
          <p:cNvSpPr>
            <a:spLocks noChangeArrowheads="1"/>
          </p:cNvSpPr>
          <p:nvPr/>
        </p:nvSpPr>
        <p:spPr bwMode="auto">
          <a:xfrm>
            <a:off x="3873500" y="5314950"/>
            <a:ext cx="417513" cy="280988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defTabSz="762000">
              <a:lnSpc>
                <a:spcPct val="90000"/>
              </a:lnSpc>
            </a:pPr>
            <a:r>
              <a:rPr kumimoji="1" lang="en-US" altLang="ko-KR" sz="1400" b="1">
                <a:solidFill>
                  <a:srgbClr val="000000"/>
                </a:solidFill>
                <a:latin typeface="Arial" charset="0"/>
              </a:rPr>
              <a:t>TR</a:t>
            </a:r>
          </a:p>
        </p:txBody>
      </p:sp>
      <p:sp>
        <p:nvSpPr>
          <p:cNvPr id="57445" name="Freeform 100"/>
          <p:cNvSpPr>
            <a:spLocks/>
          </p:cNvSpPr>
          <p:nvPr/>
        </p:nvSpPr>
        <p:spPr bwMode="auto">
          <a:xfrm>
            <a:off x="4586288" y="5470525"/>
            <a:ext cx="136525" cy="50800"/>
          </a:xfrm>
          <a:custGeom>
            <a:avLst/>
            <a:gdLst>
              <a:gd name="T0" fmla="*/ 0 w 97"/>
              <a:gd name="T1" fmla="*/ 49561 h 41"/>
              <a:gd name="T2" fmla="*/ 67559 w 97"/>
              <a:gd name="T3" fmla="*/ 0 h 41"/>
              <a:gd name="T4" fmla="*/ 135118 w 97"/>
              <a:gd name="T5" fmla="*/ 49561 h 41"/>
              <a:gd name="T6" fmla="*/ 0 60000 65536"/>
              <a:gd name="T7" fmla="*/ 0 60000 65536"/>
              <a:gd name="T8" fmla="*/ 0 60000 65536"/>
              <a:gd name="T9" fmla="*/ 0 w 97"/>
              <a:gd name="T10" fmla="*/ 0 h 41"/>
              <a:gd name="T11" fmla="*/ 97 w 97"/>
              <a:gd name="T12" fmla="*/ 41 h 4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97" h="41">
                <a:moveTo>
                  <a:pt x="0" y="40"/>
                </a:moveTo>
                <a:lnTo>
                  <a:pt x="48" y="0"/>
                </a:lnTo>
                <a:lnTo>
                  <a:pt x="96" y="40"/>
                </a:lnTo>
              </a:path>
            </a:pathLst>
          </a:custGeom>
          <a:noFill/>
          <a:ln w="254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7446" name="Rectangle 101"/>
          <p:cNvSpPr>
            <a:spLocks noChangeArrowheads="1"/>
          </p:cNvSpPr>
          <p:nvPr/>
        </p:nvSpPr>
        <p:spPr bwMode="auto">
          <a:xfrm>
            <a:off x="3406775" y="5864225"/>
            <a:ext cx="869950" cy="203200"/>
          </a:xfrm>
          <a:prstGeom prst="rect">
            <a:avLst/>
          </a:prstGeom>
          <a:noFill/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447" name="Rectangle 102"/>
          <p:cNvSpPr>
            <a:spLocks noChangeArrowheads="1"/>
          </p:cNvSpPr>
          <p:nvPr/>
        </p:nvSpPr>
        <p:spPr bwMode="auto">
          <a:xfrm>
            <a:off x="3517900" y="5845175"/>
            <a:ext cx="684213" cy="280988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defTabSz="762000">
              <a:lnSpc>
                <a:spcPct val="90000"/>
              </a:lnSpc>
            </a:pPr>
            <a:r>
              <a:rPr kumimoji="1" lang="en-US" altLang="ko-KR" sz="1400" b="1">
                <a:solidFill>
                  <a:srgbClr val="000000"/>
                </a:solidFill>
                <a:latin typeface="Arial" charset="0"/>
              </a:rPr>
              <a:t>OUTR</a:t>
            </a:r>
          </a:p>
        </p:txBody>
      </p:sp>
      <p:sp>
        <p:nvSpPr>
          <p:cNvPr id="57448" name="Line 103"/>
          <p:cNvSpPr>
            <a:spLocks noChangeShapeType="1"/>
          </p:cNvSpPr>
          <p:nvPr/>
        </p:nvSpPr>
        <p:spPr bwMode="auto">
          <a:xfrm>
            <a:off x="3592513" y="6073775"/>
            <a:ext cx="0" cy="10160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449" name="Rectangle 104"/>
          <p:cNvSpPr>
            <a:spLocks noChangeArrowheads="1"/>
          </p:cNvSpPr>
          <p:nvPr/>
        </p:nvSpPr>
        <p:spPr bwMode="auto">
          <a:xfrm>
            <a:off x="3416300" y="6111875"/>
            <a:ext cx="384175" cy="2540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defTabSz="762000">
              <a:lnSpc>
                <a:spcPct val="90000"/>
              </a:lnSpc>
            </a:pPr>
            <a:r>
              <a:rPr kumimoji="1" lang="en-US" altLang="ko-KR" sz="1200" b="1">
                <a:solidFill>
                  <a:srgbClr val="000000"/>
                </a:solidFill>
                <a:latin typeface="Arial" charset="0"/>
              </a:rPr>
              <a:t>LD</a:t>
            </a:r>
          </a:p>
        </p:txBody>
      </p:sp>
      <p:sp>
        <p:nvSpPr>
          <p:cNvPr id="57450" name="Freeform 105"/>
          <p:cNvSpPr>
            <a:spLocks/>
          </p:cNvSpPr>
          <p:nvPr/>
        </p:nvSpPr>
        <p:spPr bwMode="auto">
          <a:xfrm>
            <a:off x="4164013" y="6076950"/>
            <a:ext cx="1208087" cy="107950"/>
          </a:xfrm>
          <a:custGeom>
            <a:avLst/>
            <a:gdLst>
              <a:gd name="T0" fmla="*/ 0 w 857"/>
              <a:gd name="T1" fmla="*/ 0 h 89"/>
              <a:gd name="T2" fmla="*/ 0 w 857"/>
              <a:gd name="T3" fmla="*/ 106737 h 89"/>
              <a:gd name="T4" fmla="*/ 1206677 w 857"/>
              <a:gd name="T5" fmla="*/ 106737 h 89"/>
              <a:gd name="T6" fmla="*/ 0 60000 65536"/>
              <a:gd name="T7" fmla="*/ 0 60000 65536"/>
              <a:gd name="T8" fmla="*/ 0 60000 65536"/>
              <a:gd name="T9" fmla="*/ 0 w 857"/>
              <a:gd name="T10" fmla="*/ 0 h 89"/>
              <a:gd name="T11" fmla="*/ 857 w 857"/>
              <a:gd name="T12" fmla="*/ 89 h 8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857" h="89">
                <a:moveTo>
                  <a:pt x="0" y="0"/>
                </a:moveTo>
                <a:lnTo>
                  <a:pt x="0" y="88"/>
                </a:lnTo>
                <a:lnTo>
                  <a:pt x="856" y="88"/>
                </a:lnTo>
              </a:path>
            </a:pathLst>
          </a:custGeom>
          <a:noFill/>
          <a:ln w="254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7451" name="Freeform 106"/>
          <p:cNvSpPr>
            <a:spLocks/>
          </p:cNvSpPr>
          <p:nvPr/>
        </p:nvSpPr>
        <p:spPr bwMode="auto">
          <a:xfrm>
            <a:off x="4095750" y="6005513"/>
            <a:ext cx="125413" cy="58737"/>
          </a:xfrm>
          <a:custGeom>
            <a:avLst/>
            <a:gdLst>
              <a:gd name="T0" fmla="*/ 0 w 89"/>
              <a:gd name="T1" fmla="*/ 57538 h 49"/>
              <a:gd name="T2" fmla="*/ 67638 w 89"/>
              <a:gd name="T3" fmla="*/ 0 h 49"/>
              <a:gd name="T4" fmla="*/ 124004 w 89"/>
              <a:gd name="T5" fmla="*/ 57538 h 49"/>
              <a:gd name="T6" fmla="*/ 0 60000 65536"/>
              <a:gd name="T7" fmla="*/ 0 60000 65536"/>
              <a:gd name="T8" fmla="*/ 0 60000 65536"/>
              <a:gd name="T9" fmla="*/ 0 w 89"/>
              <a:gd name="T10" fmla="*/ 0 h 49"/>
              <a:gd name="T11" fmla="*/ 89 w 89"/>
              <a:gd name="T12" fmla="*/ 49 h 4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89" h="49">
                <a:moveTo>
                  <a:pt x="0" y="48"/>
                </a:moveTo>
                <a:lnTo>
                  <a:pt x="48" y="0"/>
                </a:lnTo>
                <a:lnTo>
                  <a:pt x="88" y="48"/>
                </a:lnTo>
              </a:path>
            </a:pathLst>
          </a:custGeom>
          <a:noFill/>
          <a:ln w="254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7452" name="Rectangle 107"/>
          <p:cNvSpPr>
            <a:spLocks noChangeArrowheads="1"/>
          </p:cNvSpPr>
          <p:nvPr/>
        </p:nvSpPr>
        <p:spPr bwMode="auto">
          <a:xfrm>
            <a:off x="5251450" y="5969000"/>
            <a:ext cx="619125" cy="2540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defTabSz="762000">
              <a:lnSpc>
                <a:spcPct val="90000"/>
              </a:lnSpc>
            </a:pPr>
            <a:r>
              <a:rPr kumimoji="1" lang="en-US" altLang="ko-KR" sz="1200" b="1">
                <a:solidFill>
                  <a:srgbClr val="000000"/>
                </a:solidFill>
                <a:latin typeface="Arial" charset="0"/>
              </a:rPr>
              <a:t>Clock</a:t>
            </a:r>
          </a:p>
        </p:txBody>
      </p:sp>
      <p:sp>
        <p:nvSpPr>
          <p:cNvPr id="57453" name="Line 108"/>
          <p:cNvSpPr>
            <a:spLocks noChangeShapeType="1"/>
          </p:cNvSpPr>
          <p:nvPr/>
        </p:nvSpPr>
        <p:spPr bwMode="auto">
          <a:xfrm flipH="1">
            <a:off x="1955800" y="4051300"/>
            <a:ext cx="0" cy="606425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454" name="Line 109"/>
          <p:cNvSpPr>
            <a:spLocks noChangeShapeType="1"/>
          </p:cNvSpPr>
          <p:nvPr/>
        </p:nvSpPr>
        <p:spPr bwMode="auto">
          <a:xfrm flipH="1">
            <a:off x="1939925" y="4667250"/>
            <a:ext cx="1431925" cy="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455" name="Line 110"/>
          <p:cNvSpPr>
            <a:spLocks noChangeShapeType="1"/>
          </p:cNvSpPr>
          <p:nvPr/>
        </p:nvSpPr>
        <p:spPr bwMode="auto">
          <a:xfrm>
            <a:off x="1785938" y="6326188"/>
            <a:ext cx="4143375" cy="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456" name="Line 111"/>
          <p:cNvSpPr>
            <a:spLocks noChangeShapeType="1"/>
          </p:cNvSpPr>
          <p:nvPr/>
        </p:nvSpPr>
        <p:spPr bwMode="auto">
          <a:xfrm>
            <a:off x="1611313" y="6489700"/>
            <a:ext cx="4511675" cy="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457" name="Rectangle 112"/>
          <p:cNvSpPr>
            <a:spLocks noChangeArrowheads="1"/>
          </p:cNvSpPr>
          <p:nvPr/>
        </p:nvSpPr>
        <p:spPr bwMode="auto">
          <a:xfrm>
            <a:off x="3001963" y="6289675"/>
            <a:ext cx="1579562" cy="2540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defTabSz="762000">
              <a:lnSpc>
                <a:spcPct val="90000"/>
              </a:lnSpc>
            </a:pPr>
            <a:r>
              <a:rPr kumimoji="1" lang="en-US" altLang="ko-KR" sz="1200" b="1">
                <a:solidFill>
                  <a:srgbClr val="000000"/>
                </a:solidFill>
                <a:latin typeface="Arial" charset="0"/>
              </a:rPr>
              <a:t>16-bit common bus</a:t>
            </a:r>
          </a:p>
        </p:txBody>
      </p:sp>
      <p:sp>
        <p:nvSpPr>
          <p:cNvPr id="57458" name="Arc 113"/>
          <p:cNvSpPr>
            <a:spLocks/>
          </p:cNvSpPr>
          <p:nvPr/>
        </p:nvSpPr>
        <p:spPr bwMode="auto">
          <a:xfrm>
            <a:off x="4654550" y="6365875"/>
            <a:ext cx="107950" cy="73025"/>
          </a:xfrm>
          <a:custGeom>
            <a:avLst/>
            <a:gdLst>
              <a:gd name="T0" fmla="*/ 492117 w 21600"/>
              <a:gd name="T1" fmla="*/ 0 h 17464"/>
              <a:gd name="T2" fmla="*/ 494766 w 21600"/>
              <a:gd name="T3" fmla="*/ 305351 h 17464"/>
              <a:gd name="T4" fmla="*/ 0 w 21600"/>
              <a:gd name="T5" fmla="*/ 154773 h 17464"/>
              <a:gd name="T6" fmla="*/ 0 60000 65536"/>
              <a:gd name="T7" fmla="*/ 0 60000 65536"/>
              <a:gd name="T8" fmla="*/ 0 60000 65536"/>
              <a:gd name="T9" fmla="*/ 0 w 21600"/>
              <a:gd name="T10" fmla="*/ 0 h 17464"/>
              <a:gd name="T11" fmla="*/ 21600 w 21600"/>
              <a:gd name="T12" fmla="*/ 17464 h 1746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17464" fill="none" extrusionOk="0">
                <a:moveTo>
                  <a:pt x="19702" y="0"/>
                </a:moveTo>
                <a:cubicBezTo>
                  <a:pt x="20953" y="2783"/>
                  <a:pt x="21600" y="5800"/>
                  <a:pt x="21600" y="8852"/>
                </a:cubicBezTo>
                <a:cubicBezTo>
                  <a:pt x="21600" y="11815"/>
                  <a:pt x="20990" y="14746"/>
                  <a:pt x="19808" y="17463"/>
                </a:cubicBezTo>
              </a:path>
              <a:path w="21600" h="17464" stroke="0" extrusionOk="0">
                <a:moveTo>
                  <a:pt x="19702" y="0"/>
                </a:moveTo>
                <a:cubicBezTo>
                  <a:pt x="20953" y="2783"/>
                  <a:pt x="21600" y="5800"/>
                  <a:pt x="21600" y="8852"/>
                </a:cubicBezTo>
                <a:cubicBezTo>
                  <a:pt x="21600" y="11815"/>
                  <a:pt x="20990" y="14746"/>
                  <a:pt x="19808" y="17463"/>
                </a:cubicBezTo>
                <a:lnTo>
                  <a:pt x="0" y="8852"/>
                </a:lnTo>
                <a:close/>
              </a:path>
            </a:pathLst>
          </a:custGeom>
          <a:solidFill>
            <a:srgbClr val="000000"/>
          </a:solidFill>
          <a:ln w="25400" cap="rnd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459" name="Line 114"/>
          <p:cNvSpPr>
            <a:spLocks noChangeShapeType="1"/>
          </p:cNvSpPr>
          <p:nvPr/>
        </p:nvSpPr>
        <p:spPr bwMode="auto">
          <a:xfrm>
            <a:off x="4756150" y="6402388"/>
            <a:ext cx="395288" cy="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460" name="Arc 115"/>
          <p:cNvSpPr>
            <a:spLocks/>
          </p:cNvSpPr>
          <p:nvPr/>
        </p:nvSpPr>
        <p:spPr bwMode="auto">
          <a:xfrm>
            <a:off x="2289175" y="6365875"/>
            <a:ext cx="106363" cy="73025"/>
          </a:xfrm>
          <a:custGeom>
            <a:avLst/>
            <a:gdLst>
              <a:gd name="T0" fmla="*/ 477757 w 21600"/>
              <a:gd name="T1" fmla="*/ 0 h 17464"/>
              <a:gd name="T2" fmla="*/ 480327 w 21600"/>
              <a:gd name="T3" fmla="*/ 305351 h 17464"/>
              <a:gd name="T4" fmla="*/ 0 w 21600"/>
              <a:gd name="T5" fmla="*/ 154773 h 17464"/>
              <a:gd name="T6" fmla="*/ 0 60000 65536"/>
              <a:gd name="T7" fmla="*/ 0 60000 65536"/>
              <a:gd name="T8" fmla="*/ 0 60000 65536"/>
              <a:gd name="T9" fmla="*/ 0 w 21600"/>
              <a:gd name="T10" fmla="*/ 0 h 17464"/>
              <a:gd name="T11" fmla="*/ 21600 w 21600"/>
              <a:gd name="T12" fmla="*/ 17464 h 1746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17464" fill="none" extrusionOk="0">
                <a:moveTo>
                  <a:pt x="19702" y="0"/>
                </a:moveTo>
                <a:cubicBezTo>
                  <a:pt x="20953" y="2783"/>
                  <a:pt x="21600" y="5800"/>
                  <a:pt x="21600" y="8852"/>
                </a:cubicBezTo>
                <a:cubicBezTo>
                  <a:pt x="21600" y="11815"/>
                  <a:pt x="20990" y="14746"/>
                  <a:pt x="19808" y="17463"/>
                </a:cubicBezTo>
              </a:path>
              <a:path w="21600" h="17464" stroke="0" extrusionOk="0">
                <a:moveTo>
                  <a:pt x="19702" y="0"/>
                </a:moveTo>
                <a:cubicBezTo>
                  <a:pt x="20953" y="2783"/>
                  <a:pt x="21600" y="5800"/>
                  <a:pt x="21600" y="8852"/>
                </a:cubicBezTo>
                <a:cubicBezTo>
                  <a:pt x="21600" y="11815"/>
                  <a:pt x="20990" y="14746"/>
                  <a:pt x="19808" y="17463"/>
                </a:cubicBezTo>
                <a:lnTo>
                  <a:pt x="0" y="8852"/>
                </a:lnTo>
                <a:close/>
              </a:path>
            </a:pathLst>
          </a:custGeom>
          <a:solidFill>
            <a:srgbClr val="000000"/>
          </a:solidFill>
          <a:ln w="25400" cap="rnd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461" name="Line 116"/>
          <p:cNvSpPr>
            <a:spLocks noChangeShapeType="1"/>
          </p:cNvSpPr>
          <p:nvPr/>
        </p:nvSpPr>
        <p:spPr bwMode="auto">
          <a:xfrm>
            <a:off x="2384425" y="6402388"/>
            <a:ext cx="407988" cy="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462" name="Line 117"/>
          <p:cNvSpPr>
            <a:spLocks noChangeShapeType="1"/>
          </p:cNvSpPr>
          <p:nvPr/>
        </p:nvSpPr>
        <p:spPr bwMode="auto">
          <a:xfrm>
            <a:off x="1611313" y="846138"/>
            <a:ext cx="3175" cy="5648325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463" name="Arc 118"/>
          <p:cNvSpPr>
            <a:spLocks/>
          </p:cNvSpPr>
          <p:nvPr/>
        </p:nvSpPr>
        <p:spPr bwMode="auto">
          <a:xfrm>
            <a:off x="3335338" y="1314450"/>
            <a:ext cx="106362" cy="74613"/>
          </a:xfrm>
          <a:custGeom>
            <a:avLst/>
            <a:gdLst>
              <a:gd name="T0" fmla="*/ 42338 w 21600"/>
              <a:gd name="T1" fmla="*/ 322637 h 17255"/>
              <a:gd name="T2" fmla="*/ 44859 w 21600"/>
              <a:gd name="T3" fmla="*/ 0 h 17255"/>
              <a:gd name="T4" fmla="*/ 523744 w 21600"/>
              <a:gd name="T5" fmla="*/ 163535 h 17255"/>
              <a:gd name="T6" fmla="*/ 0 60000 65536"/>
              <a:gd name="T7" fmla="*/ 0 60000 65536"/>
              <a:gd name="T8" fmla="*/ 0 60000 65536"/>
              <a:gd name="T9" fmla="*/ 0 w 21600"/>
              <a:gd name="T10" fmla="*/ 0 h 17255"/>
              <a:gd name="T11" fmla="*/ 21600 w 21600"/>
              <a:gd name="T12" fmla="*/ 17255 h 17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17255" fill="none" extrusionOk="0">
                <a:moveTo>
                  <a:pt x="1746" y="17254"/>
                </a:moveTo>
                <a:cubicBezTo>
                  <a:pt x="594" y="14566"/>
                  <a:pt x="0" y="11671"/>
                  <a:pt x="0" y="8746"/>
                </a:cubicBezTo>
                <a:cubicBezTo>
                  <a:pt x="-1" y="5733"/>
                  <a:pt x="630" y="2754"/>
                  <a:pt x="1849" y="-1"/>
                </a:cubicBezTo>
              </a:path>
              <a:path w="21600" h="17255" stroke="0" extrusionOk="0">
                <a:moveTo>
                  <a:pt x="1746" y="17254"/>
                </a:moveTo>
                <a:cubicBezTo>
                  <a:pt x="594" y="14566"/>
                  <a:pt x="0" y="11671"/>
                  <a:pt x="0" y="8746"/>
                </a:cubicBezTo>
                <a:cubicBezTo>
                  <a:pt x="-1" y="5733"/>
                  <a:pt x="630" y="2754"/>
                  <a:pt x="1849" y="-1"/>
                </a:cubicBezTo>
                <a:lnTo>
                  <a:pt x="21600" y="8746"/>
                </a:lnTo>
                <a:close/>
              </a:path>
            </a:pathLst>
          </a:custGeom>
          <a:solidFill>
            <a:srgbClr val="000000"/>
          </a:solidFill>
          <a:ln w="25400" cap="rnd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464" name="Line 119"/>
          <p:cNvSpPr>
            <a:spLocks noChangeShapeType="1"/>
          </p:cNvSpPr>
          <p:nvPr/>
        </p:nvSpPr>
        <p:spPr bwMode="auto">
          <a:xfrm>
            <a:off x="1785938" y="1360488"/>
            <a:ext cx="1547812" cy="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465" name="Arc 120"/>
          <p:cNvSpPr>
            <a:spLocks/>
          </p:cNvSpPr>
          <p:nvPr/>
        </p:nvSpPr>
        <p:spPr bwMode="auto">
          <a:xfrm>
            <a:off x="3487738" y="2017713"/>
            <a:ext cx="106362" cy="73025"/>
          </a:xfrm>
          <a:custGeom>
            <a:avLst/>
            <a:gdLst>
              <a:gd name="T0" fmla="*/ 42338 w 21600"/>
              <a:gd name="T1" fmla="*/ 309050 h 17255"/>
              <a:gd name="T2" fmla="*/ 44859 w 21600"/>
              <a:gd name="T3" fmla="*/ 0 h 17255"/>
              <a:gd name="T4" fmla="*/ 523744 w 21600"/>
              <a:gd name="T5" fmla="*/ 156647 h 17255"/>
              <a:gd name="T6" fmla="*/ 0 60000 65536"/>
              <a:gd name="T7" fmla="*/ 0 60000 65536"/>
              <a:gd name="T8" fmla="*/ 0 60000 65536"/>
              <a:gd name="T9" fmla="*/ 0 w 21600"/>
              <a:gd name="T10" fmla="*/ 0 h 17255"/>
              <a:gd name="T11" fmla="*/ 21600 w 21600"/>
              <a:gd name="T12" fmla="*/ 17255 h 17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17255" fill="none" extrusionOk="0">
                <a:moveTo>
                  <a:pt x="1746" y="17254"/>
                </a:moveTo>
                <a:cubicBezTo>
                  <a:pt x="594" y="14566"/>
                  <a:pt x="0" y="11671"/>
                  <a:pt x="0" y="8746"/>
                </a:cubicBezTo>
                <a:cubicBezTo>
                  <a:pt x="-1" y="5733"/>
                  <a:pt x="630" y="2754"/>
                  <a:pt x="1849" y="-1"/>
                </a:cubicBezTo>
              </a:path>
              <a:path w="21600" h="17255" stroke="0" extrusionOk="0">
                <a:moveTo>
                  <a:pt x="1746" y="17254"/>
                </a:moveTo>
                <a:cubicBezTo>
                  <a:pt x="594" y="14566"/>
                  <a:pt x="0" y="11671"/>
                  <a:pt x="0" y="8746"/>
                </a:cubicBezTo>
                <a:cubicBezTo>
                  <a:pt x="-1" y="5733"/>
                  <a:pt x="630" y="2754"/>
                  <a:pt x="1849" y="-1"/>
                </a:cubicBezTo>
                <a:lnTo>
                  <a:pt x="21600" y="8746"/>
                </a:lnTo>
                <a:close/>
              </a:path>
            </a:pathLst>
          </a:custGeom>
          <a:solidFill>
            <a:srgbClr val="000000"/>
          </a:solidFill>
          <a:ln w="25400" cap="rnd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466" name="Line 121"/>
          <p:cNvSpPr>
            <a:spLocks noChangeShapeType="1"/>
          </p:cNvSpPr>
          <p:nvPr/>
        </p:nvSpPr>
        <p:spPr bwMode="auto">
          <a:xfrm>
            <a:off x="1803400" y="2063750"/>
            <a:ext cx="1682750" cy="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467" name="Arc 122"/>
          <p:cNvSpPr>
            <a:spLocks/>
          </p:cNvSpPr>
          <p:nvPr/>
        </p:nvSpPr>
        <p:spPr bwMode="auto">
          <a:xfrm>
            <a:off x="3487738" y="2574925"/>
            <a:ext cx="106362" cy="74613"/>
          </a:xfrm>
          <a:custGeom>
            <a:avLst/>
            <a:gdLst>
              <a:gd name="T0" fmla="*/ 42338 w 21600"/>
              <a:gd name="T1" fmla="*/ 322637 h 17255"/>
              <a:gd name="T2" fmla="*/ 44859 w 21600"/>
              <a:gd name="T3" fmla="*/ 0 h 17255"/>
              <a:gd name="T4" fmla="*/ 523744 w 21600"/>
              <a:gd name="T5" fmla="*/ 163535 h 17255"/>
              <a:gd name="T6" fmla="*/ 0 60000 65536"/>
              <a:gd name="T7" fmla="*/ 0 60000 65536"/>
              <a:gd name="T8" fmla="*/ 0 60000 65536"/>
              <a:gd name="T9" fmla="*/ 0 w 21600"/>
              <a:gd name="T10" fmla="*/ 0 h 17255"/>
              <a:gd name="T11" fmla="*/ 21600 w 21600"/>
              <a:gd name="T12" fmla="*/ 17255 h 17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17255" fill="none" extrusionOk="0">
                <a:moveTo>
                  <a:pt x="1746" y="17254"/>
                </a:moveTo>
                <a:cubicBezTo>
                  <a:pt x="594" y="14566"/>
                  <a:pt x="0" y="11671"/>
                  <a:pt x="0" y="8746"/>
                </a:cubicBezTo>
                <a:cubicBezTo>
                  <a:pt x="-1" y="5733"/>
                  <a:pt x="630" y="2754"/>
                  <a:pt x="1849" y="-1"/>
                </a:cubicBezTo>
              </a:path>
              <a:path w="21600" h="17255" stroke="0" extrusionOk="0">
                <a:moveTo>
                  <a:pt x="1746" y="17254"/>
                </a:moveTo>
                <a:cubicBezTo>
                  <a:pt x="594" y="14566"/>
                  <a:pt x="0" y="11671"/>
                  <a:pt x="0" y="8746"/>
                </a:cubicBezTo>
                <a:cubicBezTo>
                  <a:pt x="-1" y="5733"/>
                  <a:pt x="630" y="2754"/>
                  <a:pt x="1849" y="-1"/>
                </a:cubicBezTo>
                <a:lnTo>
                  <a:pt x="21600" y="8746"/>
                </a:lnTo>
                <a:close/>
              </a:path>
            </a:pathLst>
          </a:custGeom>
          <a:solidFill>
            <a:srgbClr val="000000"/>
          </a:solidFill>
          <a:ln w="25400" cap="rnd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468" name="Line 123"/>
          <p:cNvSpPr>
            <a:spLocks noChangeShapeType="1"/>
          </p:cNvSpPr>
          <p:nvPr/>
        </p:nvSpPr>
        <p:spPr bwMode="auto">
          <a:xfrm>
            <a:off x="1803400" y="2620963"/>
            <a:ext cx="1682750" cy="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469" name="Arc 124"/>
          <p:cNvSpPr>
            <a:spLocks/>
          </p:cNvSpPr>
          <p:nvPr/>
        </p:nvSpPr>
        <p:spPr bwMode="auto">
          <a:xfrm>
            <a:off x="3278188" y="3186113"/>
            <a:ext cx="107950" cy="74612"/>
          </a:xfrm>
          <a:custGeom>
            <a:avLst/>
            <a:gdLst>
              <a:gd name="T0" fmla="*/ 43610 w 21600"/>
              <a:gd name="T1" fmla="*/ 322628 h 17255"/>
              <a:gd name="T2" fmla="*/ 46209 w 21600"/>
              <a:gd name="T3" fmla="*/ 0 h 17255"/>
              <a:gd name="T4" fmla="*/ 539500 w 21600"/>
              <a:gd name="T5" fmla="*/ 163528 h 17255"/>
              <a:gd name="T6" fmla="*/ 0 60000 65536"/>
              <a:gd name="T7" fmla="*/ 0 60000 65536"/>
              <a:gd name="T8" fmla="*/ 0 60000 65536"/>
              <a:gd name="T9" fmla="*/ 0 w 21600"/>
              <a:gd name="T10" fmla="*/ 0 h 17255"/>
              <a:gd name="T11" fmla="*/ 21600 w 21600"/>
              <a:gd name="T12" fmla="*/ 17255 h 17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17255" fill="none" extrusionOk="0">
                <a:moveTo>
                  <a:pt x="1746" y="17254"/>
                </a:moveTo>
                <a:cubicBezTo>
                  <a:pt x="594" y="14566"/>
                  <a:pt x="0" y="11671"/>
                  <a:pt x="0" y="8746"/>
                </a:cubicBezTo>
                <a:cubicBezTo>
                  <a:pt x="-1" y="5733"/>
                  <a:pt x="630" y="2754"/>
                  <a:pt x="1849" y="-1"/>
                </a:cubicBezTo>
              </a:path>
              <a:path w="21600" h="17255" stroke="0" extrusionOk="0">
                <a:moveTo>
                  <a:pt x="1746" y="17254"/>
                </a:moveTo>
                <a:cubicBezTo>
                  <a:pt x="594" y="14566"/>
                  <a:pt x="0" y="11671"/>
                  <a:pt x="0" y="8746"/>
                </a:cubicBezTo>
                <a:cubicBezTo>
                  <a:pt x="-1" y="5733"/>
                  <a:pt x="630" y="2754"/>
                  <a:pt x="1849" y="-1"/>
                </a:cubicBezTo>
                <a:lnTo>
                  <a:pt x="21600" y="8746"/>
                </a:lnTo>
                <a:close/>
              </a:path>
            </a:pathLst>
          </a:custGeom>
          <a:solidFill>
            <a:srgbClr val="000000"/>
          </a:solidFill>
          <a:ln w="25400" cap="rnd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470" name="Line 125"/>
          <p:cNvSpPr>
            <a:spLocks noChangeShapeType="1"/>
          </p:cNvSpPr>
          <p:nvPr/>
        </p:nvSpPr>
        <p:spPr bwMode="auto">
          <a:xfrm>
            <a:off x="1785938" y="3232150"/>
            <a:ext cx="1490662" cy="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471" name="Arc 126"/>
          <p:cNvSpPr>
            <a:spLocks/>
          </p:cNvSpPr>
          <p:nvPr/>
        </p:nvSpPr>
        <p:spPr bwMode="auto">
          <a:xfrm>
            <a:off x="3262313" y="4926013"/>
            <a:ext cx="106362" cy="74612"/>
          </a:xfrm>
          <a:custGeom>
            <a:avLst/>
            <a:gdLst>
              <a:gd name="T0" fmla="*/ 42338 w 21600"/>
              <a:gd name="T1" fmla="*/ 322628 h 17255"/>
              <a:gd name="T2" fmla="*/ 44859 w 21600"/>
              <a:gd name="T3" fmla="*/ 0 h 17255"/>
              <a:gd name="T4" fmla="*/ 523744 w 21600"/>
              <a:gd name="T5" fmla="*/ 163528 h 17255"/>
              <a:gd name="T6" fmla="*/ 0 60000 65536"/>
              <a:gd name="T7" fmla="*/ 0 60000 65536"/>
              <a:gd name="T8" fmla="*/ 0 60000 65536"/>
              <a:gd name="T9" fmla="*/ 0 w 21600"/>
              <a:gd name="T10" fmla="*/ 0 h 17255"/>
              <a:gd name="T11" fmla="*/ 21600 w 21600"/>
              <a:gd name="T12" fmla="*/ 17255 h 17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17255" fill="none" extrusionOk="0">
                <a:moveTo>
                  <a:pt x="1746" y="17254"/>
                </a:moveTo>
                <a:cubicBezTo>
                  <a:pt x="594" y="14566"/>
                  <a:pt x="0" y="11671"/>
                  <a:pt x="0" y="8746"/>
                </a:cubicBezTo>
                <a:cubicBezTo>
                  <a:pt x="-1" y="5733"/>
                  <a:pt x="630" y="2754"/>
                  <a:pt x="1849" y="-1"/>
                </a:cubicBezTo>
              </a:path>
              <a:path w="21600" h="17255" stroke="0" extrusionOk="0">
                <a:moveTo>
                  <a:pt x="1746" y="17254"/>
                </a:moveTo>
                <a:cubicBezTo>
                  <a:pt x="594" y="14566"/>
                  <a:pt x="0" y="11671"/>
                  <a:pt x="0" y="8746"/>
                </a:cubicBezTo>
                <a:cubicBezTo>
                  <a:pt x="-1" y="5733"/>
                  <a:pt x="630" y="2754"/>
                  <a:pt x="1849" y="-1"/>
                </a:cubicBezTo>
                <a:lnTo>
                  <a:pt x="21600" y="8746"/>
                </a:lnTo>
                <a:close/>
              </a:path>
            </a:pathLst>
          </a:custGeom>
          <a:solidFill>
            <a:srgbClr val="000000"/>
          </a:solidFill>
          <a:ln w="25400" cap="rnd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472" name="Line 127"/>
          <p:cNvSpPr>
            <a:spLocks noChangeShapeType="1"/>
          </p:cNvSpPr>
          <p:nvPr/>
        </p:nvSpPr>
        <p:spPr bwMode="auto">
          <a:xfrm>
            <a:off x="1785938" y="4972050"/>
            <a:ext cx="1474787" cy="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473" name="Arc 128"/>
          <p:cNvSpPr>
            <a:spLocks/>
          </p:cNvSpPr>
          <p:nvPr/>
        </p:nvSpPr>
        <p:spPr bwMode="auto">
          <a:xfrm>
            <a:off x="3278188" y="5392738"/>
            <a:ext cx="107950" cy="73025"/>
          </a:xfrm>
          <a:custGeom>
            <a:avLst/>
            <a:gdLst>
              <a:gd name="T0" fmla="*/ 43610 w 21600"/>
              <a:gd name="T1" fmla="*/ 309050 h 17255"/>
              <a:gd name="T2" fmla="*/ 46209 w 21600"/>
              <a:gd name="T3" fmla="*/ 0 h 17255"/>
              <a:gd name="T4" fmla="*/ 539500 w 21600"/>
              <a:gd name="T5" fmla="*/ 156647 h 17255"/>
              <a:gd name="T6" fmla="*/ 0 60000 65536"/>
              <a:gd name="T7" fmla="*/ 0 60000 65536"/>
              <a:gd name="T8" fmla="*/ 0 60000 65536"/>
              <a:gd name="T9" fmla="*/ 0 w 21600"/>
              <a:gd name="T10" fmla="*/ 0 h 17255"/>
              <a:gd name="T11" fmla="*/ 21600 w 21600"/>
              <a:gd name="T12" fmla="*/ 17255 h 17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17255" fill="none" extrusionOk="0">
                <a:moveTo>
                  <a:pt x="1746" y="17254"/>
                </a:moveTo>
                <a:cubicBezTo>
                  <a:pt x="594" y="14566"/>
                  <a:pt x="0" y="11671"/>
                  <a:pt x="0" y="8746"/>
                </a:cubicBezTo>
                <a:cubicBezTo>
                  <a:pt x="-1" y="5733"/>
                  <a:pt x="630" y="2754"/>
                  <a:pt x="1849" y="-1"/>
                </a:cubicBezTo>
              </a:path>
              <a:path w="21600" h="17255" stroke="0" extrusionOk="0">
                <a:moveTo>
                  <a:pt x="1746" y="17254"/>
                </a:moveTo>
                <a:cubicBezTo>
                  <a:pt x="594" y="14566"/>
                  <a:pt x="0" y="11671"/>
                  <a:pt x="0" y="8746"/>
                </a:cubicBezTo>
                <a:cubicBezTo>
                  <a:pt x="-1" y="5733"/>
                  <a:pt x="630" y="2754"/>
                  <a:pt x="1849" y="-1"/>
                </a:cubicBezTo>
                <a:lnTo>
                  <a:pt x="21600" y="8746"/>
                </a:lnTo>
                <a:close/>
              </a:path>
            </a:pathLst>
          </a:custGeom>
          <a:solidFill>
            <a:srgbClr val="000000"/>
          </a:solidFill>
          <a:ln w="25400" cap="rnd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474" name="Line 129"/>
          <p:cNvSpPr>
            <a:spLocks noChangeShapeType="1"/>
          </p:cNvSpPr>
          <p:nvPr/>
        </p:nvSpPr>
        <p:spPr bwMode="auto">
          <a:xfrm>
            <a:off x="1785938" y="5437188"/>
            <a:ext cx="1490662" cy="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475" name="Arc 130"/>
          <p:cNvSpPr>
            <a:spLocks/>
          </p:cNvSpPr>
          <p:nvPr/>
        </p:nvSpPr>
        <p:spPr bwMode="auto">
          <a:xfrm>
            <a:off x="3313113" y="5948363"/>
            <a:ext cx="106362" cy="74612"/>
          </a:xfrm>
          <a:custGeom>
            <a:avLst/>
            <a:gdLst>
              <a:gd name="T0" fmla="*/ 42338 w 21600"/>
              <a:gd name="T1" fmla="*/ 322628 h 17255"/>
              <a:gd name="T2" fmla="*/ 44859 w 21600"/>
              <a:gd name="T3" fmla="*/ 0 h 17255"/>
              <a:gd name="T4" fmla="*/ 523744 w 21600"/>
              <a:gd name="T5" fmla="*/ 163528 h 17255"/>
              <a:gd name="T6" fmla="*/ 0 60000 65536"/>
              <a:gd name="T7" fmla="*/ 0 60000 65536"/>
              <a:gd name="T8" fmla="*/ 0 60000 65536"/>
              <a:gd name="T9" fmla="*/ 0 w 21600"/>
              <a:gd name="T10" fmla="*/ 0 h 17255"/>
              <a:gd name="T11" fmla="*/ 21600 w 21600"/>
              <a:gd name="T12" fmla="*/ 17255 h 17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17255" fill="none" extrusionOk="0">
                <a:moveTo>
                  <a:pt x="1746" y="17254"/>
                </a:moveTo>
                <a:cubicBezTo>
                  <a:pt x="594" y="14566"/>
                  <a:pt x="0" y="11671"/>
                  <a:pt x="0" y="8746"/>
                </a:cubicBezTo>
                <a:cubicBezTo>
                  <a:pt x="-1" y="5733"/>
                  <a:pt x="630" y="2754"/>
                  <a:pt x="1849" y="-1"/>
                </a:cubicBezTo>
              </a:path>
              <a:path w="21600" h="17255" stroke="0" extrusionOk="0">
                <a:moveTo>
                  <a:pt x="1746" y="17254"/>
                </a:moveTo>
                <a:cubicBezTo>
                  <a:pt x="594" y="14566"/>
                  <a:pt x="0" y="11671"/>
                  <a:pt x="0" y="8746"/>
                </a:cubicBezTo>
                <a:cubicBezTo>
                  <a:pt x="-1" y="5733"/>
                  <a:pt x="630" y="2754"/>
                  <a:pt x="1849" y="-1"/>
                </a:cubicBezTo>
                <a:lnTo>
                  <a:pt x="21600" y="8746"/>
                </a:lnTo>
                <a:close/>
              </a:path>
            </a:pathLst>
          </a:custGeom>
          <a:solidFill>
            <a:srgbClr val="000000"/>
          </a:solidFill>
          <a:ln w="25400" cap="rnd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476" name="Line 131"/>
          <p:cNvSpPr>
            <a:spLocks noChangeShapeType="1"/>
          </p:cNvSpPr>
          <p:nvPr/>
        </p:nvSpPr>
        <p:spPr bwMode="auto">
          <a:xfrm>
            <a:off x="1803400" y="5991225"/>
            <a:ext cx="1512888" cy="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477" name="Rectangle 132"/>
          <p:cNvSpPr>
            <a:spLocks noChangeArrowheads="1"/>
          </p:cNvSpPr>
          <p:nvPr/>
        </p:nvSpPr>
        <p:spPr bwMode="auto">
          <a:xfrm>
            <a:off x="5899150" y="1198563"/>
            <a:ext cx="265113" cy="2540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defTabSz="762000">
              <a:lnSpc>
                <a:spcPct val="90000"/>
              </a:lnSpc>
            </a:pPr>
            <a:r>
              <a:rPr kumimoji="1" lang="en-US" altLang="ko-KR" sz="1200" b="1">
                <a:solidFill>
                  <a:srgbClr val="000000"/>
                </a:solidFill>
                <a:latin typeface="Arial" charset="0"/>
              </a:rPr>
              <a:t>7</a:t>
            </a:r>
          </a:p>
        </p:txBody>
      </p:sp>
      <p:sp>
        <p:nvSpPr>
          <p:cNvPr id="57478" name="Rectangle 133"/>
          <p:cNvSpPr>
            <a:spLocks noChangeArrowheads="1"/>
          </p:cNvSpPr>
          <p:nvPr/>
        </p:nvSpPr>
        <p:spPr bwMode="auto">
          <a:xfrm>
            <a:off x="5899150" y="1949450"/>
            <a:ext cx="265113" cy="2540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defTabSz="762000">
              <a:lnSpc>
                <a:spcPct val="90000"/>
              </a:lnSpc>
            </a:pPr>
            <a:r>
              <a:rPr kumimoji="1" lang="en-US" altLang="ko-KR" sz="1200" b="1">
                <a:solidFill>
                  <a:srgbClr val="000000"/>
                </a:solidFill>
                <a:latin typeface="Arial" charset="0"/>
              </a:rPr>
              <a:t>1</a:t>
            </a:r>
          </a:p>
        </p:txBody>
      </p:sp>
      <p:sp>
        <p:nvSpPr>
          <p:cNvPr id="57479" name="Rectangle 134"/>
          <p:cNvSpPr>
            <a:spLocks noChangeArrowheads="1"/>
          </p:cNvSpPr>
          <p:nvPr/>
        </p:nvSpPr>
        <p:spPr bwMode="auto">
          <a:xfrm>
            <a:off x="5899150" y="2506663"/>
            <a:ext cx="265113" cy="2540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defTabSz="762000">
              <a:lnSpc>
                <a:spcPct val="90000"/>
              </a:lnSpc>
            </a:pPr>
            <a:r>
              <a:rPr kumimoji="1" lang="en-US" altLang="ko-KR" sz="1200" b="1">
                <a:solidFill>
                  <a:srgbClr val="000000"/>
                </a:solidFill>
                <a:latin typeface="Arial" charset="0"/>
              </a:rPr>
              <a:t>2</a:t>
            </a:r>
          </a:p>
        </p:txBody>
      </p:sp>
      <p:sp>
        <p:nvSpPr>
          <p:cNvPr id="57480" name="Rectangle 135"/>
          <p:cNvSpPr>
            <a:spLocks noChangeArrowheads="1"/>
          </p:cNvSpPr>
          <p:nvPr/>
        </p:nvSpPr>
        <p:spPr bwMode="auto">
          <a:xfrm>
            <a:off x="5899150" y="3117850"/>
            <a:ext cx="265113" cy="2540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defTabSz="762000">
              <a:lnSpc>
                <a:spcPct val="90000"/>
              </a:lnSpc>
            </a:pPr>
            <a:r>
              <a:rPr kumimoji="1" lang="en-US" altLang="ko-KR" sz="1200" b="1">
                <a:solidFill>
                  <a:srgbClr val="000000"/>
                </a:solidFill>
                <a:latin typeface="Arial" charset="0"/>
              </a:rPr>
              <a:t>3</a:t>
            </a:r>
          </a:p>
        </p:txBody>
      </p:sp>
      <p:sp>
        <p:nvSpPr>
          <p:cNvPr id="57481" name="Rectangle 136"/>
          <p:cNvSpPr>
            <a:spLocks noChangeArrowheads="1"/>
          </p:cNvSpPr>
          <p:nvPr/>
        </p:nvSpPr>
        <p:spPr bwMode="auto">
          <a:xfrm>
            <a:off x="5899150" y="3894138"/>
            <a:ext cx="265113" cy="2540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defTabSz="762000">
              <a:lnSpc>
                <a:spcPct val="90000"/>
              </a:lnSpc>
            </a:pPr>
            <a:r>
              <a:rPr kumimoji="1" lang="en-US" altLang="ko-KR" sz="1200" b="1">
                <a:solidFill>
                  <a:srgbClr val="000000"/>
                </a:solidFill>
                <a:latin typeface="Arial" charset="0"/>
              </a:rPr>
              <a:t>4</a:t>
            </a:r>
          </a:p>
        </p:txBody>
      </p:sp>
      <p:sp>
        <p:nvSpPr>
          <p:cNvPr id="57482" name="Arc 137"/>
          <p:cNvSpPr>
            <a:spLocks/>
          </p:cNvSpPr>
          <p:nvPr/>
        </p:nvSpPr>
        <p:spPr bwMode="auto">
          <a:xfrm>
            <a:off x="5824538" y="4926013"/>
            <a:ext cx="107950" cy="74612"/>
          </a:xfrm>
          <a:custGeom>
            <a:avLst/>
            <a:gdLst>
              <a:gd name="T0" fmla="*/ 43610 w 21600"/>
              <a:gd name="T1" fmla="*/ 322628 h 17255"/>
              <a:gd name="T2" fmla="*/ 46209 w 21600"/>
              <a:gd name="T3" fmla="*/ 0 h 17255"/>
              <a:gd name="T4" fmla="*/ 539500 w 21600"/>
              <a:gd name="T5" fmla="*/ 163528 h 17255"/>
              <a:gd name="T6" fmla="*/ 0 60000 65536"/>
              <a:gd name="T7" fmla="*/ 0 60000 65536"/>
              <a:gd name="T8" fmla="*/ 0 60000 65536"/>
              <a:gd name="T9" fmla="*/ 0 w 21600"/>
              <a:gd name="T10" fmla="*/ 0 h 17255"/>
              <a:gd name="T11" fmla="*/ 21600 w 21600"/>
              <a:gd name="T12" fmla="*/ 17255 h 17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17255" fill="none" extrusionOk="0">
                <a:moveTo>
                  <a:pt x="1746" y="17254"/>
                </a:moveTo>
                <a:cubicBezTo>
                  <a:pt x="594" y="14566"/>
                  <a:pt x="0" y="11671"/>
                  <a:pt x="0" y="8746"/>
                </a:cubicBezTo>
                <a:cubicBezTo>
                  <a:pt x="-1" y="5733"/>
                  <a:pt x="630" y="2754"/>
                  <a:pt x="1849" y="-1"/>
                </a:cubicBezTo>
              </a:path>
              <a:path w="21600" h="17255" stroke="0" extrusionOk="0">
                <a:moveTo>
                  <a:pt x="1746" y="17254"/>
                </a:moveTo>
                <a:cubicBezTo>
                  <a:pt x="594" y="14566"/>
                  <a:pt x="0" y="11671"/>
                  <a:pt x="0" y="8746"/>
                </a:cubicBezTo>
                <a:cubicBezTo>
                  <a:pt x="-1" y="5733"/>
                  <a:pt x="630" y="2754"/>
                  <a:pt x="1849" y="-1"/>
                </a:cubicBezTo>
                <a:lnTo>
                  <a:pt x="21600" y="8746"/>
                </a:lnTo>
                <a:close/>
              </a:path>
            </a:pathLst>
          </a:custGeom>
          <a:solidFill>
            <a:srgbClr val="000000"/>
          </a:solidFill>
          <a:ln w="25400" cap="rnd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483" name="Line 138"/>
          <p:cNvSpPr>
            <a:spLocks noChangeShapeType="1"/>
          </p:cNvSpPr>
          <p:nvPr/>
        </p:nvSpPr>
        <p:spPr bwMode="auto">
          <a:xfrm>
            <a:off x="4824413" y="4972050"/>
            <a:ext cx="998537" cy="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484" name="Arc 139"/>
          <p:cNvSpPr>
            <a:spLocks/>
          </p:cNvSpPr>
          <p:nvPr/>
        </p:nvSpPr>
        <p:spPr bwMode="auto">
          <a:xfrm>
            <a:off x="5835650" y="5395913"/>
            <a:ext cx="107950" cy="74612"/>
          </a:xfrm>
          <a:custGeom>
            <a:avLst/>
            <a:gdLst>
              <a:gd name="T0" fmla="*/ 43610 w 21600"/>
              <a:gd name="T1" fmla="*/ 322628 h 17255"/>
              <a:gd name="T2" fmla="*/ 46209 w 21600"/>
              <a:gd name="T3" fmla="*/ 0 h 17255"/>
              <a:gd name="T4" fmla="*/ 539500 w 21600"/>
              <a:gd name="T5" fmla="*/ 163528 h 17255"/>
              <a:gd name="T6" fmla="*/ 0 60000 65536"/>
              <a:gd name="T7" fmla="*/ 0 60000 65536"/>
              <a:gd name="T8" fmla="*/ 0 60000 65536"/>
              <a:gd name="T9" fmla="*/ 0 w 21600"/>
              <a:gd name="T10" fmla="*/ 0 h 17255"/>
              <a:gd name="T11" fmla="*/ 21600 w 21600"/>
              <a:gd name="T12" fmla="*/ 17255 h 17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17255" fill="none" extrusionOk="0">
                <a:moveTo>
                  <a:pt x="1746" y="17254"/>
                </a:moveTo>
                <a:cubicBezTo>
                  <a:pt x="594" y="14566"/>
                  <a:pt x="0" y="11671"/>
                  <a:pt x="0" y="8746"/>
                </a:cubicBezTo>
                <a:cubicBezTo>
                  <a:pt x="-1" y="5733"/>
                  <a:pt x="630" y="2754"/>
                  <a:pt x="1849" y="-1"/>
                </a:cubicBezTo>
              </a:path>
              <a:path w="21600" h="17255" stroke="0" extrusionOk="0">
                <a:moveTo>
                  <a:pt x="1746" y="17254"/>
                </a:moveTo>
                <a:cubicBezTo>
                  <a:pt x="594" y="14566"/>
                  <a:pt x="0" y="11671"/>
                  <a:pt x="0" y="8746"/>
                </a:cubicBezTo>
                <a:cubicBezTo>
                  <a:pt x="-1" y="5733"/>
                  <a:pt x="630" y="2754"/>
                  <a:pt x="1849" y="-1"/>
                </a:cubicBezTo>
                <a:lnTo>
                  <a:pt x="21600" y="8746"/>
                </a:lnTo>
                <a:close/>
              </a:path>
            </a:pathLst>
          </a:custGeom>
          <a:solidFill>
            <a:srgbClr val="000000"/>
          </a:solidFill>
          <a:ln w="25400" cap="rnd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485" name="Line 140"/>
          <p:cNvSpPr>
            <a:spLocks noChangeShapeType="1"/>
          </p:cNvSpPr>
          <p:nvPr/>
        </p:nvSpPr>
        <p:spPr bwMode="auto">
          <a:xfrm>
            <a:off x="4835525" y="5437188"/>
            <a:ext cx="1004888" cy="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486" name="Rectangle 141"/>
          <p:cNvSpPr>
            <a:spLocks noChangeArrowheads="1"/>
          </p:cNvSpPr>
          <p:nvPr/>
        </p:nvSpPr>
        <p:spPr bwMode="auto">
          <a:xfrm>
            <a:off x="5899150" y="4857750"/>
            <a:ext cx="265113" cy="2540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defTabSz="762000">
              <a:lnSpc>
                <a:spcPct val="90000"/>
              </a:lnSpc>
            </a:pPr>
            <a:r>
              <a:rPr kumimoji="1" lang="en-US" altLang="ko-KR" sz="1200" b="1">
                <a:solidFill>
                  <a:srgbClr val="000000"/>
                </a:solidFill>
                <a:latin typeface="Arial" charset="0"/>
              </a:rPr>
              <a:t>5</a:t>
            </a:r>
          </a:p>
        </p:txBody>
      </p:sp>
      <p:sp>
        <p:nvSpPr>
          <p:cNvPr id="57487" name="Rectangle 142"/>
          <p:cNvSpPr>
            <a:spLocks noChangeArrowheads="1"/>
          </p:cNvSpPr>
          <p:nvPr/>
        </p:nvSpPr>
        <p:spPr bwMode="auto">
          <a:xfrm>
            <a:off x="5899150" y="5324475"/>
            <a:ext cx="265113" cy="2540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defTabSz="762000">
              <a:lnSpc>
                <a:spcPct val="90000"/>
              </a:lnSpc>
            </a:pPr>
            <a:r>
              <a:rPr kumimoji="1" lang="en-US" altLang="ko-KR" sz="1200" b="1">
                <a:solidFill>
                  <a:srgbClr val="000000"/>
                </a:solidFill>
                <a:latin typeface="Arial" charset="0"/>
              </a:rPr>
              <a:t>6</a:t>
            </a:r>
          </a:p>
        </p:txBody>
      </p:sp>
      <p:sp>
        <p:nvSpPr>
          <p:cNvPr id="57488" name="Oval 143"/>
          <p:cNvSpPr>
            <a:spLocks noChangeArrowheads="1"/>
          </p:cNvSpPr>
          <p:nvPr/>
        </p:nvSpPr>
        <p:spPr bwMode="auto">
          <a:xfrm>
            <a:off x="1617663" y="823913"/>
            <a:ext cx="157162" cy="55562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489" name="Line 144"/>
          <p:cNvSpPr>
            <a:spLocks noChangeShapeType="1"/>
          </p:cNvSpPr>
          <p:nvPr/>
        </p:nvSpPr>
        <p:spPr bwMode="auto">
          <a:xfrm>
            <a:off x="1773238" y="865188"/>
            <a:ext cx="3175" cy="5476875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490" name="Line 145"/>
          <p:cNvSpPr>
            <a:spLocks noChangeShapeType="1"/>
          </p:cNvSpPr>
          <p:nvPr/>
        </p:nvSpPr>
        <p:spPr bwMode="auto">
          <a:xfrm>
            <a:off x="5753100" y="825500"/>
            <a:ext cx="0" cy="36195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491" name="Line 146"/>
          <p:cNvSpPr>
            <a:spLocks noChangeShapeType="1"/>
          </p:cNvSpPr>
          <p:nvPr/>
        </p:nvSpPr>
        <p:spPr bwMode="auto">
          <a:xfrm>
            <a:off x="3729038" y="2733675"/>
            <a:ext cx="0" cy="10160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492" name="Line 147"/>
          <p:cNvSpPr>
            <a:spLocks noChangeShapeType="1"/>
          </p:cNvSpPr>
          <p:nvPr/>
        </p:nvSpPr>
        <p:spPr bwMode="auto">
          <a:xfrm flipH="1">
            <a:off x="3722688" y="2160588"/>
            <a:ext cx="0" cy="112712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493" name="Line 148"/>
          <p:cNvSpPr>
            <a:spLocks noChangeShapeType="1"/>
          </p:cNvSpPr>
          <p:nvPr/>
        </p:nvSpPr>
        <p:spPr bwMode="auto">
          <a:xfrm>
            <a:off x="3763963" y="1581150"/>
            <a:ext cx="0" cy="10160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494" name="Line 149"/>
          <p:cNvSpPr>
            <a:spLocks noChangeShapeType="1"/>
          </p:cNvSpPr>
          <p:nvPr/>
        </p:nvSpPr>
        <p:spPr bwMode="auto">
          <a:xfrm>
            <a:off x="3963988" y="5537200"/>
            <a:ext cx="0" cy="115888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495" name="Line 150"/>
          <p:cNvSpPr>
            <a:spLocks noChangeShapeType="1"/>
          </p:cNvSpPr>
          <p:nvPr/>
        </p:nvSpPr>
        <p:spPr bwMode="auto">
          <a:xfrm>
            <a:off x="3575050" y="4114800"/>
            <a:ext cx="0" cy="98425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496" name="Line 151"/>
          <p:cNvSpPr>
            <a:spLocks noChangeShapeType="1"/>
          </p:cNvSpPr>
          <p:nvPr/>
        </p:nvSpPr>
        <p:spPr bwMode="auto">
          <a:xfrm>
            <a:off x="3563938" y="5073650"/>
            <a:ext cx="0" cy="115888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497" name="Line 152"/>
          <p:cNvSpPr>
            <a:spLocks noChangeShapeType="1"/>
          </p:cNvSpPr>
          <p:nvPr/>
        </p:nvSpPr>
        <p:spPr bwMode="auto">
          <a:xfrm>
            <a:off x="3932238" y="3327400"/>
            <a:ext cx="0" cy="96838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809931A-1C46-4036-B68A-E6E6510DD63E}" type="slidenum">
              <a:rPr lang="en-US"/>
              <a:pPr>
                <a:defRPr/>
              </a:pPr>
              <a:t>13</a:t>
            </a:fld>
            <a:endParaRPr lang="en-US"/>
          </a:p>
        </p:txBody>
      </p:sp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>
          <a:xfrm>
            <a:off x="2330450" y="125413"/>
            <a:ext cx="4552950" cy="474662"/>
          </a:xfrm>
        </p:spPr>
        <p:txBody>
          <a:bodyPr wrap="none" lIns="63500" tIns="25400" rIns="63500" bIns="25400" anchor="t">
            <a:spAutoFit/>
          </a:bodyPr>
          <a:lstStyle/>
          <a:p>
            <a:pPr eaLnBrk="1" hangingPunct="1">
              <a:lnSpc>
                <a:spcPct val="87000"/>
              </a:lnSpc>
              <a:defRPr/>
            </a:pPr>
            <a:r>
              <a:rPr lang="en-US" altLang="ko-KR" sz="3200" smtClean="0">
                <a:ea typeface="Gulim" pitchFamily="34" charset="-127"/>
              </a:rPr>
              <a:t>COMMON  BUS  SYSTEM</a:t>
            </a:r>
          </a:p>
        </p:txBody>
      </p:sp>
      <p:sp>
        <p:nvSpPr>
          <p:cNvPr id="59396" name="Rectangle 3"/>
          <p:cNvSpPr>
            <a:spLocks noChangeArrowheads="1"/>
          </p:cNvSpPr>
          <p:nvPr/>
        </p:nvSpPr>
        <p:spPr bwMode="auto">
          <a:xfrm>
            <a:off x="8037513" y="0"/>
            <a:ext cx="989012" cy="2809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algn="r" defTabSz="762000">
              <a:lnSpc>
                <a:spcPct val="90000"/>
              </a:lnSpc>
            </a:pPr>
            <a:r>
              <a:rPr kumimoji="1" lang="en-US" altLang="ko-KR" sz="1400" b="1" i="1">
                <a:latin typeface="Arial" charset="0"/>
              </a:rPr>
              <a:t>Registers</a:t>
            </a:r>
          </a:p>
        </p:txBody>
      </p:sp>
      <p:sp>
        <p:nvSpPr>
          <p:cNvPr id="8192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188913" y="671513"/>
            <a:ext cx="8799512" cy="5957887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defRPr/>
            </a:pPr>
            <a:r>
              <a:rPr lang="en-US" altLang="ko-KR" sz="2400" dirty="0" smtClean="0">
                <a:ea typeface="Gulim" pitchFamily="34" charset="-127"/>
              </a:rPr>
              <a:t>Three control lines, S</a:t>
            </a:r>
            <a:r>
              <a:rPr lang="en-US" altLang="ko-KR" sz="2400" baseline="-25000" dirty="0" smtClean="0">
                <a:ea typeface="Gulim" pitchFamily="34" charset="-127"/>
              </a:rPr>
              <a:t>2</a:t>
            </a:r>
            <a:r>
              <a:rPr lang="en-US" altLang="ko-KR" sz="2400" dirty="0" smtClean="0">
                <a:ea typeface="Gulim" pitchFamily="34" charset="-127"/>
              </a:rPr>
              <a:t>, S</a:t>
            </a:r>
            <a:r>
              <a:rPr lang="en-US" altLang="ko-KR" sz="2400" baseline="-25000" dirty="0" smtClean="0">
                <a:ea typeface="Gulim" pitchFamily="34" charset="-127"/>
              </a:rPr>
              <a:t>1</a:t>
            </a:r>
            <a:r>
              <a:rPr lang="en-US" altLang="ko-KR" sz="2400" dirty="0" smtClean="0">
                <a:ea typeface="Gulim" pitchFamily="34" charset="-127"/>
              </a:rPr>
              <a:t>, and S</a:t>
            </a:r>
            <a:r>
              <a:rPr lang="en-US" altLang="ko-KR" sz="2400" baseline="-25000" dirty="0" smtClean="0">
                <a:ea typeface="Gulim" pitchFamily="34" charset="-127"/>
              </a:rPr>
              <a:t>0</a:t>
            </a:r>
            <a:r>
              <a:rPr lang="en-US" altLang="ko-KR" sz="2400" dirty="0" smtClean="0">
                <a:ea typeface="Gulim" pitchFamily="34" charset="-127"/>
              </a:rPr>
              <a:t> control which register the bus selects as its input</a:t>
            </a:r>
          </a:p>
          <a:p>
            <a:pPr eaLnBrk="1" hangingPunct="1">
              <a:defRPr/>
            </a:pPr>
            <a:endParaRPr lang="en-US" altLang="ko-KR" sz="2400" dirty="0" smtClean="0">
              <a:ea typeface="Gulim" pitchFamily="34" charset="-127"/>
            </a:endParaRPr>
          </a:p>
          <a:p>
            <a:pPr eaLnBrk="1" hangingPunct="1">
              <a:defRPr/>
            </a:pPr>
            <a:endParaRPr lang="en-US" altLang="ko-KR" sz="2400" dirty="0" smtClean="0">
              <a:ea typeface="Gulim" pitchFamily="34" charset="-127"/>
            </a:endParaRPr>
          </a:p>
          <a:p>
            <a:pPr eaLnBrk="1" hangingPunct="1">
              <a:defRPr/>
            </a:pPr>
            <a:endParaRPr lang="en-US" altLang="ko-KR" sz="2400" dirty="0" smtClean="0">
              <a:ea typeface="Gulim" pitchFamily="34" charset="-127"/>
            </a:endParaRPr>
          </a:p>
          <a:p>
            <a:pPr eaLnBrk="1" hangingPunct="1">
              <a:defRPr/>
            </a:pPr>
            <a:endParaRPr lang="en-US" altLang="ko-KR" sz="2800" dirty="0" smtClean="0">
              <a:ea typeface="Gulim" pitchFamily="34" charset="-127"/>
            </a:endParaRPr>
          </a:p>
          <a:p>
            <a:pPr eaLnBrk="1" hangingPunct="1">
              <a:defRPr/>
            </a:pPr>
            <a:endParaRPr lang="en-US" altLang="ko-KR" sz="2800" dirty="0" smtClean="0">
              <a:ea typeface="Gulim" pitchFamily="34" charset="-127"/>
            </a:endParaRPr>
          </a:p>
          <a:p>
            <a:pPr eaLnBrk="1" hangingPunct="1">
              <a:defRPr/>
            </a:pPr>
            <a:endParaRPr lang="en-US" altLang="ko-KR" sz="2800" dirty="0" smtClean="0">
              <a:ea typeface="Gulim" pitchFamily="34" charset="-127"/>
            </a:endParaRPr>
          </a:p>
          <a:p>
            <a:pPr eaLnBrk="1" hangingPunct="1">
              <a:defRPr/>
            </a:pPr>
            <a:endParaRPr lang="en-US" altLang="ko-KR" sz="2800" dirty="0" smtClean="0">
              <a:ea typeface="Gulim" pitchFamily="34" charset="-127"/>
            </a:endParaRPr>
          </a:p>
          <a:p>
            <a:pPr eaLnBrk="1" hangingPunct="1">
              <a:defRPr/>
            </a:pPr>
            <a:r>
              <a:rPr lang="en-US" altLang="ko-KR" sz="2400" dirty="0" smtClean="0">
                <a:ea typeface="Gulim" pitchFamily="34" charset="-127"/>
              </a:rPr>
              <a:t>Either one of the registers will have its load signal activated, or the memory will have its read signal activated</a:t>
            </a:r>
          </a:p>
          <a:p>
            <a:pPr lvl="1" eaLnBrk="1" hangingPunct="1">
              <a:defRPr/>
            </a:pPr>
            <a:r>
              <a:rPr lang="en-US" altLang="ko-KR" sz="2000" dirty="0" smtClean="0">
                <a:ea typeface="Gulim" pitchFamily="34" charset="-127"/>
              </a:rPr>
              <a:t>Will determine where the data from the bus gets loaded</a:t>
            </a:r>
          </a:p>
          <a:p>
            <a:pPr eaLnBrk="1" hangingPunct="1">
              <a:defRPr/>
            </a:pPr>
            <a:r>
              <a:rPr lang="en-US" altLang="ko-KR" sz="2400" dirty="0" smtClean="0">
                <a:ea typeface="Gulim" pitchFamily="34" charset="-127"/>
              </a:rPr>
              <a:t>The 12-bit registers, AR and PC, have 0</a:t>
            </a:r>
            <a:r>
              <a:rPr lang="en-US" altLang="ko-KR" sz="2400" dirty="0" smtClean="0">
                <a:latin typeface="Arial"/>
                <a:ea typeface="Gulim" pitchFamily="34" charset="-127"/>
              </a:rPr>
              <a:t>’</a:t>
            </a:r>
            <a:r>
              <a:rPr lang="en-US" altLang="ko-KR" sz="2400" dirty="0" smtClean="0">
                <a:ea typeface="Gulim" pitchFamily="34" charset="-127"/>
              </a:rPr>
              <a:t>s loaded onto the bus in the high order 4 bit positions</a:t>
            </a:r>
          </a:p>
          <a:p>
            <a:pPr eaLnBrk="1" hangingPunct="1">
              <a:defRPr/>
            </a:pPr>
            <a:r>
              <a:rPr lang="en-US" altLang="ko-KR" sz="2400" dirty="0" smtClean="0">
                <a:ea typeface="Gulim" pitchFamily="34" charset="-127"/>
              </a:rPr>
              <a:t>When the 8-bit register OUTR is loaded from the bus, the data comes from the low order 8 bits on the bus</a:t>
            </a:r>
          </a:p>
        </p:txBody>
      </p:sp>
      <p:sp>
        <p:nvSpPr>
          <p:cNvPr id="59398" name="Text Box 5"/>
          <p:cNvSpPr txBox="1">
            <a:spLocks noChangeArrowheads="1"/>
          </p:cNvSpPr>
          <p:nvPr/>
        </p:nvSpPr>
        <p:spPr bwMode="auto">
          <a:xfrm>
            <a:off x="1689100" y="2297113"/>
            <a:ext cx="1779588" cy="162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457200" indent="-457200">
              <a:lnSpc>
                <a:spcPct val="90000"/>
              </a:lnSpc>
            </a:pPr>
            <a:r>
              <a:rPr kumimoji="1" lang="en-US" altLang="ko-KR" sz="1400" b="1">
                <a:latin typeface="Arial" charset="0"/>
              </a:rPr>
              <a:t>0   0   0	x</a:t>
            </a:r>
          </a:p>
          <a:p>
            <a:pPr marL="457200" indent="-457200">
              <a:lnSpc>
                <a:spcPct val="90000"/>
              </a:lnSpc>
            </a:pPr>
            <a:r>
              <a:rPr kumimoji="1" lang="en-US" altLang="ko-KR" sz="1400" b="1">
                <a:latin typeface="Arial" charset="0"/>
              </a:rPr>
              <a:t>0   0   1	AR</a:t>
            </a:r>
          </a:p>
          <a:p>
            <a:pPr marL="457200" indent="-457200">
              <a:lnSpc>
                <a:spcPct val="90000"/>
              </a:lnSpc>
            </a:pPr>
            <a:r>
              <a:rPr kumimoji="1" lang="en-US" altLang="ko-KR" sz="1400" b="1">
                <a:latin typeface="Arial" charset="0"/>
              </a:rPr>
              <a:t>0   1   0	PC</a:t>
            </a:r>
          </a:p>
          <a:p>
            <a:pPr marL="457200" indent="-457200">
              <a:lnSpc>
                <a:spcPct val="90000"/>
              </a:lnSpc>
            </a:pPr>
            <a:r>
              <a:rPr kumimoji="1" lang="en-US" altLang="ko-KR" sz="1400" b="1">
                <a:latin typeface="Arial" charset="0"/>
              </a:rPr>
              <a:t>0   1   1	DR</a:t>
            </a:r>
          </a:p>
          <a:p>
            <a:pPr marL="457200" indent="-457200">
              <a:lnSpc>
                <a:spcPct val="90000"/>
              </a:lnSpc>
            </a:pPr>
            <a:r>
              <a:rPr kumimoji="1" lang="en-US" altLang="ko-KR" sz="1400" b="1">
                <a:latin typeface="Arial" charset="0"/>
              </a:rPr>
              <a:t>1   0   0	AC</a:t>
            </a:r>
          </a:p>
          <a:p>
            <a:pPr marL="457200" indent="-457200">
              <a:lnSpc>
                <a:spcPct val="90000"/>
              </a:lnSpc>
            </a:pPr>
            <a:r>
              <a:rPr kumimoji="1" lang="en-US" altLang="ko-KR" sz="1400" b="1">
                <a:latin typeface="Arial" charset="0"/>
              </a:rPr>
              <a:t>1   0   1	IR</a:t>
            </a:r>
          </a:p>
          <a:p>
            <a:pPr marL="457200" indent="-457200">
              <a:lnSpc>
                <a:spcPct val="90000"/>
              </a:lnSpc>
            </a:pPr>
            <a:r>
              <a:rPr kumimoji="1" lang="en-US" altLang="ko-KR" sz="1400" b="1">
                <a:latin typeface="Arial" charset="0"/>
              </a:rPr>
              <a:t>1   1   0	TR</a:t>
            </a:r>
          </a:p>
          <a:p>
            <a:pPr marL="457200" indent="-457200">
              <a:lnSpc>
                <a:spcPct val="90000"/>
              </a:lnSpc>
            </a:pPr>
            <a:r>
              <a:rPr kumimoji="1" lang="en-US" altLang="ko-KR" sz="1400" b="1">
                <a:latin typeface="Arial" charset="0"/>
              </a:rPr>
              <a:t>1   1   1	Memory</a:t>
            </a:r>
          </a:p>
        </p:txBody>
      </p:sp>
      <p:sp>
        <p:nvSpPr>
          <p:cNvPr id="59399" name="Rectangle 6"/>
          <p:cNvSpPr>
            <a:spLocks noChangeArrowheads="1"/>
          </p:cNvSpPr>
          <p:nvPr/>
        </p:nvSpPr>
        <p:spPr bwMode="auto">
          <a:xfrm>
            <a:off x="1687513" y="2116138"/>
            <a:ext cx="1808162" cy="28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90000"/>
              </a:lnSpc>
            </a:pPr>
            <a:r>
              <a:rPr kumimoji="1" lang="en-US" altLang="ko-KR" sz="1400" b="1">
                <a:latin typeface="Arial" charset="0"/>
              </a:rPr>
              <a:t>S</a:t>
            </a:r>
            <a:r>
              <a:rPr kumimoji="1" lang="en-US" altLang="ko-KR" sz="1400" b="1" baseline="-25000">
                <a:latin typeface="Arial" charset="0"/>
              </a:rPr>
              <a:t>2</a:t>
            </a:r>
            <a:r>
              <a:rPr kumimoji="1" lang="en-US" altLang="ko-KR" sz="1400" b="1">
                <a:latin typeface="Arial" charset="0"/>
              </a:rPr>
              <a:t> S</a:t>
            </a:r>
            <a:r>
              <a:rPr kumimoji="1" lang="en-US" altLang="ko-KR" sz="1400" b="1" baseline="-25000">
                <a:latin typeface="Arial" charset="0"/>
              </a:rPr>
              <a:t>1</a:t>
            </a:r>
            <a:r>
              <a:rPr kumimoji="1" lang="en-US" altLang="ko-KR" sz="1400" b="1">
                <a:latin typeface="Arial" charset="0"/>
              </a:rPr>
              <a:t> S</a:t>
            </a:r>
            <a:r>
              <a:rPr kumimoji="1" lang="en-US" altLang="ko-KR" sz="1400" b="1" baseline="-25000">
                <a:latin typeface="Arial" charset="0"/>
              </a:rPr>
              <a:t>0 	</a:t>
            </a:r>
            <a:r>
              <a:rPr kumimoji="1" lang="en-US" altLang="ko-KR" sz="1400" b="1">
                <a:latin typeface="Arial" charset="0"/>
              </a:rPr>
              <a:t>Register</a:t>
            </a:r>
            <a:endParaRPr kumimoji="1" lang="en-US" altLang="ko-KR" sz="1400" b="1" baseline="-25000">
              <a:latin typeface="Arial" charset="0"/>
            </a:endParaRPr>
          </a:p>
        </p:txBody>
      </p:sp>
      <p:sp>
        <p:nvSpPr>
          <p:cNvPr id="59400" name="Line 7"/>
          <p:cNvSpPr>
            <a:spLocks noChangeShapeType="1"/>
          </p:cNvSpPr>
          <p:nvPr/>
        </p:nvSpPr>
        <p:spPr bwMode="auto">
          <a:xfrm>
            <a:off x="1524000" y="2081213"/>
            <a:ext cx="20589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59401" name="Line 8"/>
          <p:cNvSpPr>
            <a:spLocks noChangeShapeType="1"/>
          </p:cNvSpPr>
          <p:nvPr/>
        </p:nvSpPr>
        <p:spPr bwMode="auto">
          <a:xfrm>
            <a:off x="2551113" y="2078038"/>
            <a:ext cx="0" cy="185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59402" name="Rectangle 9"/>
          <p:cNvSpPr>
            <a:spLocks noChangeArrowheads="1"/>
          </p:cNvSpPr>
          <p:nvPr/>
        </p:nvSpPr>
        <p:spPr bwMode="auto">
          <a:xfrm>
            <a:off x="1514475" y="2076450"/>
            <a:ext cx="2066925" cy="18573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8DA440E-00E0-4481-A740-04FE4200F4A8}" type="slidenum">
              <a:rPr lang="en-US"/>
              <a:pPr>
                <a:defRPr/>
              </a:pPr>
              <a:t>14</a:t>
            </a:fld>
            <a:endParaRPr lang="en-US"/>
          </a:p>
        </p:txBody>
      </p:sp>
      <p:sp>
        <p:nvSpPr>
          <p:cNvPr id="82946" name="Rectangle 2"/>
          <p:cNvSpPr>
            <a:spLocks noGrp="1" noChangeArrowheads="1"/>
          </p:cNvSpPr>
          <p:nvPr>
            <p:ph type="title"/>
          </p:nvPr>
        </p:nvSpPr>
        <p:spPr>
          <a:xfrm>
            <a:off x="2016125" y="425450"/>
            <a:ext cx="5264150" cy="474663"/>
          </a:xfrm>
        </p:spPr>
        <p:txBody>
          <a:bodyPr wrap="none" lIns="63500" tIns="25400" rIns="63500" bIns="25400" anchor="t">
            <a:spAutoFit/>
          </a:bodyPr>
          <a:lstStyle/>
          <a:p>
            <a:pPr eaLnBrk="1" hangingPunct="1">
              <a:lnSpc>
                <a:spcPct val="87000"/>
              </a:lnSpc>
              <a:defRPr/>
            </a:pPr>
            <a:r>
              <a:rPr lang="en-US" altLang="ko-KR" sz="3200" smtClean="0">
                <a:solidFill>
                  <a:srgbClr val="FF0000"/>
                </a:solidFill>
                <a:ea typeface="Gulim" pitchFamily="34" charset="-127"/>
              </a:rPr>
              <a:t>COMPUTER  INSTRUCTIONS</a:t>
            </a:r>
          </a:p>
        </p:txBody>
      </p:sp>
      <p:sp>
        <p:nvSpPr>
          <p:cNvPr id="60420" name="Rectangle 3"/>
          <p:cNvSpPr>
            <a:spLocks noChangeArrowheads="1"/>
          </p:cNvSpPr>
          <p:nvPr/>
        </p:nvSpPr>
        <p:spPr bwMode="auto">
          <a:xfrm>
            <a:off x="7813675" y="0"/>
            <a:ext cx="1193800" cy="2809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algn="r" defTabSz="762000">
              <a:lnSpc>
                <a:spcPct val="90000"/>
              </a:lnSpc>
            </a:pPr>
            <a:r>
              <a:rPr kumimoji="1" lang="en-US" altLang="ko-KR" sz="1400" b="1" i="1">
                <a:latin typeface="Arial" charset="0"/>
              </a:rPr>
              <a:t>Instructions</a:t>
            </a:r>
          </a:p>
        </p:txBody>
      </p:sp>
      <p:sp>
        <p:nvSpPr>
          <p:cNvPr id="60421" name="Rectangle 4"/>
          <p:cNvSpPr>
            <a:spLocks noChangeArrowheads="1"/>
          </p:cNvSpPr>
          <p:nvPr/>
        </p:nvSpPr>
        <p:spPr bwMode="auto">
          <a:xfrm>
            <a:off x="439738" y="1233488"/>
            <a:ext cx="4545012" cy="3619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63500" tIns="25400" rIns="63500" bIns="25400">
            <a:spAutoFit/>
          </a:bodyPr>
          <a:lstStyle/>
          <a:p>
            <a:pPr defTabSz="762000">
              <a:lnSpc>
                <a:spcPct val="102000"/>
              </a:lnSpc>
              <a:buFontTx/>
              <a:buChar char="•"/>
            </a:pPr>
            <a:r>
              <a:rPr kumimoji="1" lang="en-US" altLang="ko-KR" sz="2000" b="1">
                <a:latin typeface="Arial" charset="0"/>
              </a:rPr>
              <a:t> Basic Computer Instruction Format</a:t>
            </a:r>
          </a:p>
        </p:txBody>
      </p:sp>
      <p:sp>
        <p:nvSpPr>
          <p:cNvPr id="60422" name="Rectangle 5"/>
          <p:cNvSpPr>
            <a:spLocks noChangeArrowheads="1"/>
          </p:cNvSpPr>
          <p:nvPr/>
        </p:nvSpPr>
        <p:spPr bwMode="auto">
          <a:xfrm>
            <a:off x="1895475" y="2754313"/>
            <a:ext cx="3586163" cy="206375"/>
          </a:xfrm>
          <a:prstGeom prst="rect">
            <a:avLst/>
          </a:prstGeom>
          <a:noFill/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0423" name="Line 6"/>
          <p:cNvSpPr>
            <a:spLocks noChangeShapeType="1"/>
          </p:cNvSpPr>
          <p:nvPr/>
        </p:nvSpPr>
        <p:spPr bwMode="auto">
          <a:xfrm>
            <a:off x="2301875" y="2754313"/>
            <a:ext cx="0" cy="206375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0424" name="Line 7"/>
          <p:cNvSpPr>
            <a:spLocks noChangeShapeType="1"/>
          </p:cNvSpPr>
          <p:nvPr/>
        </p:nvSpPr>
        <p:spPr bwMode="auto">
          <a:xfrm>
            <a:off x="3097213" y="2754313"/>
            <a:ext cx="0" cy="206375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0425" name="Rectangle 8"/>
          <p:cNvSpPr>
            <a:spLocks noChangeArrowheads="1"/>
          </p:cNvSpPr>
          <p:nvPr/>
        </p:nvSpPr>
        <p:spPr bwMode="auto">
          <a:xfrm>
            <a:off x="1858963" y="2528888"/>
            <a:ext cx="731837" cy="2540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defTabSz="762000">
              <a:lnSpc>
                <a:spcPct val="90000"/>
              </a:lnSpc>
            </a:pPr>
            <a:r>
              <a:rPr kumimoji="1" lang="en-US" altLang="ko-KR" sz="1200" b="1">
                <a:solidFill>
                  <a:srgbClr val="000000"/>
                </a:solidFill>
                <a:latin typeface="Arial" charset="0"/>
              </a:rPr>
              <a:t>15     14</a:t>
            </a:r>
          </a:p>
        </p:txBody>
      </p:sp>
      <p:sp>
        <p:nvSpPr>
          <p:cNvPr id="60426" name="Rectangle 9"/>
          <p:cNvSpPr>
            <a:spLocks noChangeArrowheads="1"/>
          </p:cNvSpPr>
          <p:nvPr/>
        </p:nvSpPr>
        <p:spPr bwMode="auto">
          <a:xfrm>
            <a:off x="2776538" y="2528888"/>
            <a:ext cx="560387" cy="2540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defTabSz="762000">
              <a:lnSpc>
                <a:spcPct val="90000"/>
              </a:lnSpc>
            </a:pPr>
            <a:r>
              <a:rPr kumimoji="1" lang="en-US" altLang="ko-KR" sz="1200" b="1">
                <a:solidFill>
                  <a:srgbClr val="000000"/>
                </a:solidFill>
                <a:latin typeface="Arial" charset="0"/>
              </a:rPr>
              <a:t>12 11</a:t>
            </a:r>
          </a:p>
        </p:txBody>
      </p:sp>
      <p:sp>
        <p:nvSpPr>
          <p:cNvPr id="60427" name="Rectangle 10"/>
          <p:cNvSpPr>
            <a:spLocks noChangeArrowheads="1"/>
          </p:cNvSpPr>
          <p:nvPr/>
        </p:nvSpPr>
        <p:spPr bwMode="auto">
          <a:xfrm>
            <a:off x="5178425" y="2528888"/>
            <a:ext cx="265113" cy="2540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defTabSz="762000">
              <a:lnSpc>
                <a:spcPct val="90000"/>
              </a:lnSpc>
            </a:pPr>
            <a:r>
              <a:rPr kumimoji="1" lang="en-US" altLang="ko-KR" sz="1200" b="1">
                <a:solidFill>
                  <a:srgbClr val="000000"/>
                </a:solidFill>
                <a:latin typeface="Arial" charset="0"/>
              </a:rPr>
              <a:t>0</a:t>
            </a:r>
          </a:p>
        </p:txBody>
      </p:sp>
      <p:sp>
        <p:nvSpPr>
          <p:cNvPr id="60428" name="Rectangle 11"/>
          <p:cNvSpPr>
            <a:spLocks noChangeArrowheads="1"/>
          </p:cNvSpPr>
          <p:nvPr/>
        </p:nvSpPr>
        <p:spPr bwMode="auto">
          <a:xfrm>
            <a:off x="1973263" y="2749550"/>
            <a:ext cx="223837" cy="2540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defTabSz="762000">
              <a:lnSpc>
                <a:spcPct val="90000"/>
              </a:lnSpc>
            </a:pPr>
            <a:r>
              <a:rPr kumimoji="1" lang="en-US" altLang="ko-KR" sz="1200" b="1">
                <a:solidFill>
                  <a:srgbClr val="000000"/>
                </a:solidFill>
                <a:latin typeface="Arial" charset="0"/>
              </a:rPr>
              <a:t>I</a:t>
            </a:r>
          </a:p>
        </p:txBody>
      </p:sp>
      <p:sp>
        <p:nvSpPr>
          <p:cNvPr id="60429" name="Rectangle 12"/>
          <p:cNvSpPr>
            <a:spLocks noChangeArrowheads="1"/>
          </p:cNvSpPr>
          <p:nvPr/>
        </p:nvSpPr>
        <p:spPr bwMode="auto">
          <a:xfrm>
            <a:off x="2347913" y="2736850"/>
            <a:ext cx="749300" cy="2540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defTabSz="762000">
              <a:lnSpc>
                <a:spcPct val="90000"/>
              </a:lnSpc>
            </a:pPr>
            <a:r>
              <a:rPr kumimoji="1" lang="en-US" altLang="ko-KR" sz="1200" b="1">
                <a:solidFill>
                  <a:srgbClr val="000000"/>
                </a:solidFill>
                <a:latin typeface="Arial" charset="0"/>
              </a:rPr>
              <a:t>Opcode</a:t>
            </a:r>
          </a:p>
        </p:txBody>
      </p:sp>
      <p:sp>
        <p:nvSpPr>
          <p:cNvPr id="60430" name="Rectangle 13"/>
          <p:cNvSpPr>
            <a:spLocks noChangeArrowheads="1"/>
          </p:cNvSpPr>
          <p:nvPr/>
        </p:nvSpPr>
        <p:spPr bwMode="auto">
          <a:xfrm>
            <a:off x="3697288" y="2740025"/>
            <a:ext cx="788987" cy="2540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defTabSz="762000">
              <a:lnSpc>
                <a:spcPct val="90000"/>
              </a:lnSpc>
            </a:pPr>
            <a:r>
              <a:rPr kumimoji="1" lang="en-US" altLang="ko-KR" sz="1200" b="1">
                <a:solidFill>
                  <a:srgbClr val="000000"/>
                </a:solidFill>
                <a:latin typeface="Arial" charset="0"/>
              </a:rPr>
              <a:t>Address</a:t>
            </a:r>
          </a:p>
        </p:txBody>
      </p:sp>
      <p:sp>
        <p:nvSpPr>
          <p:cNvPr id="60431" name="Rectangle 14"/>
          <p:cNvSpPr>
            <a:spLocks noChangeArrowheads="1"/>
          </p:cNvSpPr>
          <p:nvPr/>
        </p:nvSpPr>
        <p:spPr bwMode="auto">
          <a:xfrm>
            <a:off x="860425" y="2097088"/>
            <a:ext cx="6365875" cy="5842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defTabSz="762000">
              <a:lnSpc>
                <a:spcPct val="90000"/>
              </a:lnSpc>
            </a:pPr>
            <a:r>
              <a:rPr kumimoji="1" lang="en-US" altLang="ko-KR" b="1">
                <a:solidFill>
                  <a:srgbClr val="000000"/>
                </a:solidFill>
                <a:latin typeface="Arial" charset="0"/>
              </a:rPr>
              <a:t>Memory-Reference Instructions 	(OP-code = 000 ~ 110)</a:t>
            </a:r>
          </a:p>
          <a:p>
            <a:pPr defTabSz="762000">
              <a:lnSpc>
                <a:spcPct val="90000"/>
              </a:lnSpc>
            </a:pPr>
            <a:endParaRPr kumimoji="1" lang="en-US" altLang="ko-KR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60432" name="Rectangle 15"/>
          <p:cNvSpPr>
            <a:spLocks noChangeArrowheads="1"/>
          </p:cNvSpPr>
          <p:nvPr/>
        </p:nvSpPr>
        <p:spPr bwMode="auto">
          <a:xfrm>
            <a:off x="860425" y="3273425"/>
            <a:ext cx="6302375" cy="5842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defTabSz="762000">
              <a:lnSpc>
                <a:spcPct val="90000"/>
              </a:lnSpc>
            </a:pPr>
            <a:r>
              <a:rPr kumimoji="1" lang="en-US" altLang="ko-KR" b="1">
                <a:solidFill>
                  <a:srgbClr val="000000"/>
                </a:solidFill>
                <a:latin typeface="Arial" charset="0"/>
              </a:rPr>
              <a:t>Register-Reference Instructions 	(OP-code = 111, I = 0)</a:t>
            </a:r>
          </a:p>
          <a:p>
            <a:pPr defTabSz="762000">
              <a:lnSpc>
                <a:spcPct val="90000"/>
              </a:lnSpc>
            </a:pPr>
            <a:endParaRPr kumimoji="1" lang="en-US" altLang="ko-KR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60433" name="Rectangle 16"/>
          <p:cNvSpPr>
            <a:spLocks noChangeArrowheads="1"/>
          </p:cNvSpPr>
          <p:nvPr/>
        </p:nvSpPr>
        <p:spPr bwMode="auto">
          <a:xfrm>
            <a:off x="877888" y="4443413"/>
            <a:ext cx="6238875" cy="3365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defTabSz="762000">
              <a:lnSpc>
                <a:spcPct val="90000"/>
              </a:lnSpc>
            </a:pPr>
            <a:r>
              <a:rPr kumimoji="1" lang="en-US" altLang="ko-KR" b="1">
                <a:solidFill>
                  <a:srgbClr val="000000"/>
                </a:solidFill>
                <a:latin typeface="Arial" charset="0"/>
              </a:rPr>
              <a:t> Input-Output Instructions		(OP-code =111, I = 1)</a:t>
            </a:r>
          </a:p>
        </p:txBody>
      </p:sp>
      <p:grpSp>
        <p:nvGrpSpPr>
          <p:cNvPr id="2" name="Group 17"/>
          <p:cNvGrpSpPr>
            <a:grpSpLocks/>
          </p:cNvGrpSpPr>
          <p:nvPr/>
        </p:nvGrpSpPr>
        <p:grpSpPr bwMode="auto">
          <a:xfrm>
            <a:off x="1868488" y="3649663"/>
            <a:ext cx="3622675" cy="473075"/>
            <a:chOff x="1177" y="2203"/>
            <a:chExt cx="2282" cy="298"/>
          </a:xfrm>
        </p:grpSpPr>
        <p:sp>
          <p:nvSpPr>
            <p:cNvPr id="60443" name="Rectangle 18"/>
            <p:cNvSpPr>
              <a:spLocks noChangeArrowheads="1"/>
            </p:cNvSpPr>
            <p:nvPr/>
          </p:nvSpPr>
          <p:spPr bwMode="auto">
            <a:xfrm>
              <a:off x="1200" y="2344"/>
              <a:ext cx="2259" cy="130"/>
            </a:xfrm>
            <a:prstGeom prst="rect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0444" name="Line 19"/>
            <p:cNvSpPr>
              <a:spLocks noChangeShapeType="1"/>
            </p:cNvSpPr>
            <p:nvPr/>
          </p:nvSpPr>
          <p:spPr bwMode="auto">
            <a:xfrm>
              <a:off x="1952" y="2338"/>
              <a:ext cx="0" cy="13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0445" name="Rectangle 20"/>
            <p:cNvSpPr>
              <a:spLocks noChangeArrowheads="1"/>
            </p:cNvSpPr>
            <p:nvPr/>
          </p:nvSpPr>
          <p:spPr bwMode="auto">
            <a:xfrm>
              <a:off x="1177" y="2203"/>
              <a:ext cx="247" cy="16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 defTabSz="762000">
                <a:lnSpc>
                  <a:spcPct val="90000"/>
                </a:lnSpc>
              </a:pPr>
              <a:r>
                <a:rPr kumimoji="1" lang="en-US" altLang="ko-KR" sz="1200" b="1">
                  <a:solidFill>
                    <a:srgbClr val="000000"/>
                  </a:solidFill>
                  <a:latin typeface="Arial" charset="0"/>
                </a:rPr>
                <a:t>15 </a:t>
              </a:r>
            </a:p>
          </p:txBody>
        </p:sp>
        <p:sp>
          <p:nvSpPr>
            <p:cNvPr id="60446" name="Rectangle 21"/>
            <p:cNvSpPr>
              <a:spLocks noChangeArrowheads="1"/>
            </p:cNvSpPr>
            <p:nvPr/>
          </p:nvSpPr>
          <p:spPr bwMode="auto">
            <a:xfrm>
              <a:off x="1756" y="2203"/>
              <a:ext cx="353" cy="16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 defTabSz="762000">
                <a:lnSpc>
                  <a:spcPct val="90000"/>
                </a:lnSpc>
              </a:pPr>
              <a:r>
                <a:rPr kumimoji="1" lang="en-US" altLang="ko-KR" sz="1200" b="1">
                  <a:solidFill>
                    <a:srgbClr val="000000"/>
                  </a:solidFill>
                  <a:latin typeface="Arial" charset="0"/>
                </a:rPr>
                <a:t>12 11</a:t>
              </a:r>
            </a:p>
          </p:txBody>
        </p:sp>
        <p:sp>
          <p:nvSpPr>
            <p:cNvPr id="60447" name="Rectangle 22"/>
            <p:cNvSpPr>
              <a:spLocks noChangeArrowheads="1"/>
            </p:cNvSpPr>
            <p:nvPr/>
          </p:nvSpPr>
          <p:spPr bwMode="auto">
            <a:xfrm>
              <a:off x="3268" y="2203"/>
              <a:ext cx="167" cy="16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 defTabSz="762000">
                <a:lnSpc>
                  <a:spcPct val="90000"/>
                </a:lnSpc>
              </a:pPr>
              <a:r>
                <a:rPr kumimoji="1" lang="en-US" altLang="ko-KR" sz="1200" b="1">
                  <a:solidFill>
                    <a:srgbClr val="000000"/>
                  </a:solidFill>
                  <a:latin typeface="Arial" charset="0"/>
                </a:rPr>
                <a:t>0</a:t>
              </a:r>
            </a:p>
          </p:txBody>
        </p:sp>
        <p:sp>
          <p:nvSpPr>
            <p:cNvPr id="60448" name="Rectangle 23"/>
            <p:cNvSpPr>
              <a:spLocks noChangeArrowheads="1"/>
            </p:cNvSpPr>
            <p:nvPr/>
          </p:nvSpPr>
          <p:spPr bwMode="auto">
            <a:xfrm>
              <a:off x="2060" y="2335"/>
              <a:ext cx="962" cy="16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 defTabSz="762000">
                <a:lnSpc>
                  <a:spcPct val="90000"/>
                </a:lnSpc>
              </a:pPr>
              <a:r>
                <a:rPr kumimoji="1" lang="en-US" altLang="ko-KR" sz="1200" b="1">
                  <a:solidFill>
                    <a:srgbClr val="000000"/>
                  </a:solidFill>
                  <a:latin typeface="Arial" charset="0"/>
                </a:rPr>
                <a:t>Register operation</a:t>
              </a:r>
            </a:p>
          </p:txBody>
        </p:sp>
        <p:sp>
          <p:nvSpPr>
            <p:cNvPr id="60449" name="Rectangle 24"/>
            <p:cNvSpPr>
              <a:spLocks noChangeArrowheads="1"/>
            </p:cNvSpPr>
            <p:nvPr/>
          </p:nvSpPr>
          <p:spPr bwMode="auto">
            <a:xfrm>
              <a:off x="1237" y="2341"/>
              <a:ext cx="650" cy="16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 defTabSz="762000">
                <a:lnSpc>
                  <a:spcPct val="90000"/>
                </a:lnSpc>
              </a:pPr>
              <a:r>
                <a:rPr kumimoji="1" lang="en-US" altLang="ko-KR" sz="1200" b="1">
                  <a:solidFill>
                    <a:srgbClr val="000000"/>
                  </a:solidFill>
                  <a:latin typeface="Arial" charset="0"/>
                </a:rPr>
                <a:t>0    1    1    1</a:t>
              </a:r>
            </a:p>
          </p:txBody>
        </p:sp>
      </p:grpSp>
      <p:grpSp>
        <p:nvGrpSpPr>
          <p:cNvPr id="3" name="Group 25"/>
          <p:cNvGrpSpPr>
            <a:grpSpLocks/>
          </p:cNvGrpSpPr>
          <p:nvPr/>
        </p:nvGrpSpPr>
        <p:grpSpPr bwMode="auto">
          <a:xfrm>
            <a:off x="1868488" y="4845050"/>
            <a:ext cx="3624262" cy="474663"/>
            <a:chOff x="1232" y="2956"/>
            <a:chExt cx="2283" cy="299"/>
          </a:xfrm>
        </p:grpSpPr>
        <p:sp>
          <p:nvSpPr>
            <p:cNvPr id="60436" name="Rectangle 26"/>
            <p:cNvSpPr>
              <a:spLocks noChangeArrowheads="1"/>
            </p:cNvSpPr>
            <p:nvPr/>
          </p:nvSpPr>
          <p:spPr bwMode="auto">
            <a:xfrm>
              <a:off x="1256" y="3096"/>
              <a:ext cx="2259" cy="132"/>
            </a:xfrm>
            <a:prstGeom prst="rect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0437" name="Rectangle 27"/>
            <p:cNvSpPr>
              <a:spLocks noChangeArrowheads="1"/>
            </p:cNvSpPr>
            <p:nvPr/>
          </p:nvSpPr>
          <p:spPr bwMode="auto">
            <a:xfrm>
              <a:off x="1232" y="2956"/>
              <a:ext cx="247" cy="16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 defTabSz="762000">
                <a:lnSpc>
                  <a:spcPct val="90000"/>
                </a:lnSpc>
              </a:pPr>
              <a:r>
                <a:rPr kumimoji="1" lang="en-US" altLang="ko-KR" sz="1200" b="1">
                  <a:solidFill>
                    <a:srgbClr val="000000"/>
                  </a:solidFill>
                  <a:latin typeface="Arial" charset="0"/>
                </a:rPr>
                <a:t>15 </a:t>
              </a:r>
            </a:p>
          </p:txBody>
        </p:sp>
        <p:sp>
          <p:nvSpPr>
            <p:cNvPr id="60438" name="Rectangle 28"/>
            <p:cNvSpPr>
              <a:spLocks noChangeArrowheads="1"/>
            </p:cNvSpPr>
            <p:nvPr/>
          </p:nvSpPr>
          <p:spPr bwMode="auto">
            <a:xfrm>
              <a:off x="1811" y="2956"/>
              <a:ext cx="353" cy="16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 defTabSz="762000">
                <a:lnSpc>
                  <a:spcPct val="90000"/>
                </a:lnSpc>
              </a:pPr>
              <a:r>
                <a:rPr kumimoji="1" lang="en-US" altLang="ko-KR" sz="1200" b="1">
                  <a:solidFill>
                    <a:srgbClr val="000000"/>
                  </a:solidFill>
                  <a:latin typeface="Arial" charset="0"/>
                </a:rPr>
                <a:t>12 11</a:t>
              </a:r>
            </a:p>
          </p:txBody>
        </p:sp>
        <p:sp>
          <p:nvSpPr>
            <p:cNvPr id="60439" name="Rectangle 29"/>
            <p:cNvSpPr>
              <a:spLocks noChangeArrowheads="1"/>
            </p:cNvSpPr>
            <p:nvPr/>
          </p:nvSpPr>
          <p:spPr bwMode="auto">
            <a:xfrm>
              <a:off x="3325" y="2956"/>
              <a:ext cx="167" cy="16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 defTabSz="762000">
                <a:lnSpc>
                  <a:spcPct val="90000"/>
                </a:lnSpc>
              </a:pPr>
              <a:r>
                <a:rPr kumimoji="1" lang="en-US" altLang="ko-KR" sz="1200" b="1">
                  <a:solidFill>
                    <a:srgbClr val="000000"/>
                  </a:solidFill>
                  <a:latin typeface="Arial" charset="0"/>
                </a:rPr>
                <a:t>0</a:t>
              </a:r>
            </a:p>
          </p:txBody>
        </p:sp>
        <p:sp>
          <p:nvSpPr>
            <p:cNvPr id="60440" name="Rectangle 30"/>
            <p:cNvSpPr>
              <a:spLocks noChangeArrowheads="1"/>
            </p:cNvSpPr>
            <p:nvPr/>
          </p:nvSpPr>
          <p:spPr bwMode="auto">
            <a:xfrm>
              <a:off x="2295" y="3083"/>
              <a:ext cx="708" cy="16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 defTabSz="762000">
                <a:lnSpc>
                  <a:spcPct val="90000"/>
                </a:lnSpc>
              </a:pPr>
              <a:r>
                <a:rPr kumimoji="1" lang="en-US" altLang="ko-KR" sz="1200" b="1">
                  <a:solidFill>
                    <a:srgbClr val="000000"/>
                  </a:solidFill>
                  <a:latin typeface="Arial" charset="0"/>
                </a:rPr>
                <a:t>I/O operation</a:t>
              </a:r>
            </a:p>
          </p:txBody>
        </p:sp>
        <p:sp>
          <p:nvSpPr>
            <p:cNvPr id="60441" name="Rectangle 31"/>
            <p:cNvSpPr>
              <a:spLocks noChangeArrowheads="1"/>
            </p:cNvSpPr>
            <p:nvPr/>
          </p:nvSpPr>
          <p:spPr bwMode="auto">
            <a:xfrm>
              <a:off x="1264" y="3095"/>
              <a:ext cx="650" cy="16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 defTabSz="762000">
                <a:lnSpc>
                  <a:spcPct val="90000"/>
                </a:lnSpc>
              </a:pPr>
              <a:r>
                <a:rPr kumimoji="1" lang="en-US" altLang="ko-KR" sz="1200" b="1">
                  <a:solidFill>
                    <a:srgbClr val="000000"/>
                  </a:solidFill>
                  <a:latin typeface="Arial" charset="0"/>
                </a:rPr>
                <a:t>1    1    1    1</a:t>
              </a:r>
            </a:p>
          </p:txBody>
        </p:sp>
        <p:sp>
          <p:nvSpPr>
            <p:cNvPr id="60442" name="Line 32"/>
            <p:cNvSpPr>
              <a:spLocks noChangeShapeType="1"/>
            </p:cNvSpPr>
            <p:nvPr/>
          </p:nvSpPr>
          <p:spPr bwMode="auto">
            <a:xfrm>
              <a:off x="1997" y="3103"/>
              <a:ext cx="0" cy="13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DA1BA69-37CF-4717-8188-3D8404324E15}" type="slidenum">
              <a:rPr lang="en-US"/>
              <a:pPr>
                <a:defRPr/>
              </a:pPr>
              <a:t>15</a:t>
            </a:fld>
            <a:endParaRPr lang="en-US"/>
          </a:p>
        </p:txBody>
      </p:sp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>
          <a:xfrm>
            <a:off x="1039813" y="222250"/>
            <a:ext cx="6626225" cy="474663"/>
          </a:xfrm>
        </p:spPr>
        <p:txBody>
          <a:bodyPr wrap="none" lIns="63500" tIns="25400" rIns="63500" bIns="25400" anchor="t">
            <a:spAutoFit/>
          </a:bodyPr>
          <a:lstStyle/>
          <a:p>
            <a:pPr eaLnBrk="1" hangingPunct="1">
              <a:lnSpc>
                <a:spcPct val="87000"/>
              </a:lnSpc>
              <a:defRPr/>
            </a:pPr>
            <a:r>
              <a:rPr lang="en-US" altLang="ko-KR" sz="3200" smtClean="0">
                <a:ea typeface="Gulim" pitchFamily="34" charset="-127"/>
              </a:rPr>
              <a:t>BASIC  COMPUTER  INSTRUCTIONS</a:t>
            </a:r>
          </a:p>
        </p:txBody>
      </p:sp>
      <p:sp>
        <p:nvSpPr>
          <p:cNvPr id="61444" name="Rectangle 3"/>
          <p:cNvSpPr>
            <a:spLocks noChangeArrowheads="1"/>
          </p:cNvSpPr>
          <p:nvPr/>
        </p:nvSpPr>
        <p:spPr bwMode="auto">
          <a:xfrm>
            <a:off x="1095375" y="808038"/>
            <a:ext cx="3868738" cy="4349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63500" tIns="25400" rIns="63500" bIns="25400">
            <a:spAutoFit/>
          </a:bodyPr>
          <a:lstStyle/>
          <a:p>
            <a:pPr defTabSz="762000">
              <a:lnSpc>
                <a:spcPct val="90000"/>
              </a:lnSpc>
            </a:pPr>
            <a:r>
              <a:rPr kumimoji="1" lang="en-US" altLang="ko-KR" sz="1400" b="1" i="1">
                <a:latin typeface="Arial" charset="0"/>
              </a:rPr>
              <a:t>                    Hex Code</a:t>
            </a:r>
          </a:p>
          <a:p>
            <a:pPr defTabSz="762000">
              <a:lnSpc>
                <a:spcPct val="90000"/>
              </a:lnSpc>
            </a:pPr>
            <a:r>
              <a:rPr kumimoji="1" lang="en-US" altLang="ko-KR" sz="1400" b="1" i="1">
                <a:latin typeface="Arial" charset="0"/>
              </a:rPr>
              <a:t>Symbol    I = 0       I = 1                  Description</a:t>
            </a:r>
          </a:p>
        </p:txBody>
      </p:sp>
      <p:sp>
        <p:nvSpPr>
          <p:cNvPr id="61445" name="Rectangle 4"/>
          <p:cNvSpPr>
            <a:spLocks noChangeArrowheads="1"/>
          </p:cNvSpPr>
          <p:nvPr/>
        </p:nvSpPr>
        <p:spPr bwMode="auto">
          <a:xfrm>
            <a:off x="1046163" y="847725"/>
            <a:ext cx="5413375" cy="56149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446" name="Line 5"/>
          <p:cNvSpPr>
            <a:spLocks noChangeShapeType="1"/>
          </p:cNvSpPr>
          <p:nvPr/>
        </p:nvSpPr>
        <p:spPr bwMode="auto">
          <a:xfrm>
            <a:off x="1906588" y="1019175"/>
            <a:ext cx="1320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447" name="Line 6"/>
          <p:cNvSpPr>
            <a:spLocks noChangeShapeType="1"/>
          </p:cNvSpPr>
          <p:nvPr/>
        </p:nvSpPr>
        <p:spPr bwMode="auto">
          <a:xfrm>
            <a:off x="1046163" y="1230313"/>
            <a:ext cx="54038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448" name="Rectangle 7"/>
          <p:cNvSpPr>
            <a:spLocks noChangeArrowheads="1"/>
          </p:cNvSpPr>
          <p:nvPr/>
        </p:nvSpPr>
        <p:spPr bwMode="auto">
          <a:xfrm>
            <a:off x="560388" y="1223963"/>
            <a:ext cx="5688012" cy="53816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marL="571500" lvl="1" defTabSz="762000">
              <a:lnSpc>
                <a:spcPct val="80000"/>
              </a:lnSpc>
              <a:spcBef>
                <a:spcPct val="10000"/>
              </a:spcBef>
            </a:pPr>
            <a:r>
              <a:rPr kumimoji="1" lang="en-US" altLang="ko-KR" sz="1400" b="1">
                <a:latin typeface="Arial" charset="0"/>
              </a:rPr>
              <a:t>AND        0xxx     8xxx       AND memory word to AC</a:t>
            </a:r>
          </a:p>
          <a:p>
            <a:pPr marL="571500" lvl="1" defTabSz="762000">
              <a:lnSpc>
                <a:spcPct val="80000"/>
              </a:lnSpc>
              <a:spcBef>
                <a:spcPct val="10000"/>
              </a:spcBef>
            </a:pPr>
            <a:r>
              <a:rPr kumimoji="1" lang="en-US" altLang="ko-KR" sz="1400" b="1">
                <a:latin typeface="Arial" charset="0"/>
              </a:rPr>
              <a:t>ADD        1xxx     9xxx       Add memory word to AC</a:t>
            </a:r>
          </a:p>
          <a:p>
            <a:pPr marL="571500" lvl="1" defTabSz="762000">
              <a:lnSpc>
                <a:spcPct val="80000"/>
              </a:lnSpc>
              <a:spcBef>
                <a:spcPct val="10000"/>
              </a:spcBef>
            </a:pPr>
            <a:r>
              <a:rPr kumimoji="1" lang="en-US" altLang="ko-KR" sz="1400" b="1">
                <a:latin typeface="Arial" charset="0"/>
              </a:rPr>
              <a:t>LDA         2xxx     Axxx      Load AC from memory</a:t>
            </a:r>
          </a:p>
          <a:p>
            <a:pPr marL="571500" lvl="1" defTabSz="762000">
              <a:lnSpc>
                <a:spcPct val="80000"/>
              </a:lnSpc>
              <a:spcBef>
                <a:spcPct val="10000"/>
              </a:spcBef>
            </a:pPr>
            <a:r>
              <a:rPr kumimoji="1" lang="en-US" altLang="ko-KR" sz="1400" b="1">
                <a:latin typeface="Arial" charset="0"/>
              </a:rPr>
              <a:t>STA         3xxx     Bxxx      Store content of AC into memory</a:t>
            </a:r>
          </a:p>
          <a:p>
            <a:pPr marL="571500" lvl="1" defTabSz="762000">
              <a:lnSpc>
                <a:spcPct val="80000"/>
              </a:lnSpc>
              <a:spcBef>
                <a:spcPct val="10000"/>
              </a:spcBef>
            </a:pPr>
            <a:r>
              <a:rPr kumimoji="1" lang="en-US" altLang="ko-KR" sz="1400" b="1">
                <a:latin typeface="Arial" charset="0"/>
              </a:rPr>
              <a:t>BUN        4xxx     Cxxx       Branch unconditionally</a:t>
            </a:r>
          </a:p>
          <a:p>
            <a:pPr marL="571500" lvl="1" defTabSz="762000">
              <a:lnSpc>
                <a:spcPct val="80000"/>
              </a:lnSpc>
              <a:spcBef>
                <a:spcPct val="10000"/>
              </a:spcBef>
            </a:pPr>
            <a:r>
              <a:rPr kumimoji="1" lang="en-US" altLang="ko-KR" sz="1400" b="1">
                <a:latin typeface="Arial" charset="0"/>
              </a:rPr>
              <a:t>BSA        5xxx      Dxxx      Branch and save return address</a:t>
            </a:r>
          </a:p>
          <a:p>
            <a:pPr marL="571500" lvl="1" defTabSz="762000">
              <a:lnSpc>
                <a:spcPct val="80000"/>
              </a:lnSpc>
              <a:spcBef>
                <a:spcPct val="10000"/>
              </a:spcBef>
            </a:pPr>
            <a:r>
              <a:rPr kumimoji="1" lang="en-US" altLang="ko-KR" sz="1400" b="1">
                <a:latin typeface="Arial" charset="0"/>
              </a:rPr>
              <a:t>ISZ          6xxx      Exxx      Increment and skip if zero</a:t>
            </a:r>
          </a:p>
          <a:p>
            <a:pPr marL="571500" lvl="1" defTabSz="762000">
              <a:lnSpc>
                <a:spcPct val="80000"/>
              </a:lnSpc>
              <a:spcBef>
                <a:spcPct val="10000"/>
              </a:spcBef>
            </a:pPr>
            <a:endParaRPr kumimoji="1" lang="en-US" altLang="ko-KR" sz="1400" b="1">
              <a:latin typeface="Arial" charset="0"/>
            </a:endParaRPr>
          </a:p>
          <a:p>
            <a:pPr marL="571500" lvl="1" defTabSz="762000">
              <a:lnSpc>
                <a:spcPct val="80000"/>
              </a:lnSpc>
              <a:spcBef>
                <a:spcPct val="10000"/>
              </a:spcBef>
            </a:pPr>
            <a:r>
              <a:rPr kumimoji="1" lang="en-US" altLang="ko-KR" sz="1400" b="1">
                <a:latin typeface="Arial" charset="0"/>
              </a:rPr>
              <a:t>CLA	   7800	          Clear AC</a:t>
            </a:r>
          </a:p>
          <a:p>
            <a:pPr marL="571500" lvl="1" defTabSz="762000">
              <a:lnSpc>
                <a:spcPct val="80000"/>
              </a:lnSpc>
              <a:spcBef>
                <a:spcPct val="10000"/>
              </a:spcBef>
            </a:pPr>
            <a:r>
              <a:rPr kumimoji="1" lang="en-US" altLang="ko-KR" sz="1400" b="1">
                <a:latin typeface="Arial" charset="0"/>
              </a:rPr>
              <a:t>CLE	   7400	          Clear E</a:t>
            </a:r>
          </a:p>
          <a:p>
            <a:pPr marL="571500" lvl="1" defTabSz="762000">
              <a:lnSpc>
                <a:spcPct val="80000"/>
              </a:lnSpc>
              <a:spcBef>
                <a:spcPct val="10000"/>
              </a:spcBef>
            </a:pPr>
            <a:r>
              <a:rPr kumimoji="1" lang="en-US" altLang="ko-KR" sz="1400" b="1">
                <a:latin typeface="Arial" charset="0"/>
              </a:rPr>
              <a:t>CMA	   7200              Complement AC</a:t>
            </a:r>
          </a:p>
          <a:p>
            <a:pPr marL="571500" lvl="1" defTabSz="762000">
              <a:lnSpc>
                <a:spcPct val="80000"/>
              </a:lnSpc>
              <a:spcBef>
                <a:spcPct val="10000"/>
              </a:spcBef>
            </a:pPr>
            <a:r>
              <a:rPr kumimoji="1" lang="en-US" altLang="ko-KR" sz="1400" b="1">
                <a:latin typeface="Arial" charset="0"/>
              </a:rPr>
              <a:t>CME	   7100	          Complement E</a:t>
            </a:r>
          </a:p>
          <a:p>
            <a:pPr marL="571500" lvl="1" defTabSz="762000">
              <a:lnSpc>
                <a:spcPct val="80000"/>
              </a:lnSpc>
              <a:spcBef>
                <a:spcPct val="10000"/>
              </a:spcBef>
            </a:pPr>
            <a:r>
              <a:rPr kumimoji="1" lang="en-US" altLang="ko-KR" sz="1400" b="1">
                <a:latin typeface="Arial" charset="0"/>
              </a:rPr>
              <a:t>CIR	   7080	          Circulate right AC and E</a:t>
            </a:r>
          </a:p>
          <a:p>
            <a:pPr marL="571500" lvl="1" defTabSz="762000">
              <a:lnSpc>
                <a:spcPct val="80000"/>
              </a:lnSpc>
              <a:spcBef>
                <a:spcPct val="10000"/>
              </a:spcBef>
            </a:pPr>
            <a:r>
              <a:rPr kumimoji="1" lang="en-US" altLang="ko-KR" sz="1400" b="1">
                <a:latin typeface="Arial" charset="0"/>
              </a:rPr>
              <a:t>CIL	   7040	          Circulate left AC and E</a:t>
            </a:r>
          </a:p>
          <a:p>
            <a:pPr marL="571500" lvl="1" defTabSz="762000">
              <a:lnSpc>
                <a:spcPct val="80000"/>
              </a:lnSpc>
              <a:spcBef>
                <a:spcPct val="10000"/>
              </a:spcBef>
            </a:pPr>
            <a:r>
              <a:rPr kumimoji="1" lang="en-US" altLang="ko-KR" sz="1400" b="1">
                <a:latin typeface="Arial" charset="0"/>
              </a:rPr>
              <a:t>INC	   7020	          Increment AC</a:t>
            </a:r>
          </a:p>
          <a:p>
            <a:pPr marL="571500" lvl="1" defTabSz="762000">
              <a:lnSpc>
                <a:spcPct val="80000"/>
              </a:lnSpc>
              <a:spcBef>
                <a:spcPct val="10000"/>
              </a:spcBef>
            </a:pPr>
            <a:r>
              <a:rPr kumimoji="1" lang="en-US" altLang="ko-KR" sz="1400" b="1">
                <a:latin typeface="Arial" charset="0"/>
              </a:rPr>
              <a:t>SPA	   7010	          Skip next instr. if AC is positive</a:t>
            </a:r>
          </a:p>
          <a:p>
            <a:pPr marL="571500" lvl="1" defTabSz="762000">
              <a:lnSpc>
                <a:spcPct val="80000"/>
              </a:lnSpc>
              <a:spcBef>
                <a:spcPct val="10000"/>
              </a:spcBef>
            </a:pPr>
            <a:r>
              <a:rPr kumimoji="1" lang="en-US" altLang="ko-KR" sz="1400" b="1">
                <a:latin typeface="Arial" charset="0"/>
              </a:rPr>
              <a:t>SNA	   7008	          Skip next instr. if AC is negative</a:t>
            </a:r>
          </a:p>
          <a:p>
            <a:pPr marL="571500" lvl="1" defTabSz="762000">
              <a:lnSpc>
                <a:spcPct val="80000"/>
              </a:lnSpc>
              <a:spcBef>
                <a:spcPct val="10000"/>
              </a:spcBef>
            </a:pPr>
            <a:r>
              <a:rPr kumimoji="1" lang="en-US" altLang="ko-KR" sz="1400" b="1">
                <a:latin typeface="Arial" charset="0"/>
              </a:rPr>
              <a:t>SZA	   7004	          Skip next instr. if AC is zero</a:t>
            </a:r>
          </a:p>
          <a:p>
            <a:pPr marL="571500" lvl="1" defTabSz="762000">
              <a:lnSpc>
                <a:spcPct val="80000"/>
              </a:lnSpc>
              <a:spcBef>
                <a:spcPct val="10000"/>
              </a:spcBef>
            </a:pPr>
            <a:r>
              <a:rPr kumimoji="1" lang="en-US" altLang="ko-KR" sz="1400" b="1">
                <a:latin typeface="Arial" charset="0"/>
              </a:rPr>
              <a:t>SZE	   7002	          Skip next instr. if E is zero</a:t>
            </a:r>
          </a:p>
          <a:p>
            <a:pPr marL="571500" lvl="1" defTabSz="762000">
              <a:lnSpc>
                <a:spcPct val="80000"/>
              </a:lnSpc>
              <a:spcBef>
                <a:spcPct val="10000"/>
              </a:spcBef>
            </a:pPr>
            <a:r>
              <a:rPr kumimoji="1" lang="en-US" altLang="ko-KR" sz="1400" b="1">
                <a:latin typeface="Arial" charset="0"/>
              </a:rPr>
              <a:t>HLT	   7001	          Halt computer</a:t>
            </a:r>
          </a:p>
          <a:p>
            <a:pPr marL="571500" lvl="1" defTabSz="762000">
              <a:lnSpc>
                <a:spcPct val="80000"/>
              </a:lnSpc>
              <a:spcBef>
                <a:spcPct val="10000"/>
              </a:spcBef>
            </a:pPr>
            <a:endParaRPr kumimoji="1" lang="en-US" altLang="ko-KR" sz="1400" b="1">
              <a:latin typeface="Arial" charset="0"/>
            </a:endParaRPr>
          </a:p>
          <a:p>
            <a:pPr marL="571500" lvl="1" defTabSz="762000">
              <a:lnSpc>
                <a:spcPct val="80000"/>
              </a:lnSpc>
              <a:spcBef>
                <a:spcPct val="10000"/>
              </a:spcBef>
            </a:pPr>
            <a:r>
              <a:rPr kumimoji="1" lang="en-US" altLang="ko-KR" sz="1400" b="1">
                <a:latin typeface="Arial" charset="0"/>
              </a:rPr>
              <a:t>INP	   F800	          Input character to AC</a:t>
            </a:r>
          </a:p>
          <a:p>
            <a:pPr marL="571500" lvl="1" defTabSz="762000">
              <a:lnSpc>
                <a:spcPct val="80000"/>
              </a:lnSpc>
              <a:spcBef>
                <a:spcPct val="10000"/>
              </a:spcBef>
            </a:pPr>
            <a:r>
              <a:rPr kumimoji="1" lang="en-US" altLang="ko-KR" sz="1400" b="1">
                <a:latin typeface="Arial" charset="0"/>
              </a:rPr>
              <a:t>OUT	   F400	          Output character from AC</a:t>
            </a:r>
          </a:p>
          <a:p>
            <a:pPr marL="571500" lvl="1" defTabSz="762000">
              <a:lnSpc>
                <a:spcPct val="80000"/>
              </a:lnSpc>
              <a:spcBef>
                <a:spcPct val="10000"/>
              </a:spcBef>
            </a:pPr>
            <a:r>
              <a:rPr kumimoji="1" lang="en-US" altLang="ko-KR" sz="1400" b="1">
                <a:latin typeface="Arial" charset="0"/>
              </a:rPr>
              <a:t>SKI                F200	          Skip on input flag</a:t>
            </a:r>
          </a:p>
          <a:p>
            <a:pPr marL="571500" lvl="1" defTabSz="762000">
              <a:lnSpc>
                <a:spcPct val="80000"/>
              </a:lnSpc>
              <a:spcBef>
                <a:spcPct val="10000"/>
              </a:spcBef>
            </a:pPr>
            <a:r>
              <a:rPr kumimoji="1" lang="en-US" altLang="ko-KR" sz="1400" b="1">
                <a:latin typeface="Arial" charset="0"/>
              </a:rPr>
              <a:t>SKO	   F100	          Skip on output flag</a:t>
            </a:r>
          </a:p>
          <a:p>
            <a:pPr marL="571500" lvl="1" defTabSz="762000">
              <a:lnSpc>
                <a:spcPct val="80000"/>
              </a:lnSpc>
              <a:spcBef>
                <a:spcPct val="10000"/>
              </a:spcBef>
            </a:pPr>
            <a:r>
              <a:rPr kumimoji="1" lang="en-US" altLang="ko-KR" sz="1400" b="1">
                <a:latin typeface="Arial" charset="0"/>
              </a:rPr>
              <a:t>ION	   F080	          Interrupt on</a:t>
            </a:r>
          </a:p>
          <a:p>
            <a:pPr marL="571500" lvl="1" defTabSz="762000">
              <a:lnSpc>
                <a:spcPct val="80000"/>
              </a:lnSpc>
              <a:spcBef>
                <a:spcPct val="10000"/>
              </a:spcBef>
            </a:pPr>
            <a:r>
              <a:rPr kumimoji="1" lang="en-US" altLang="ko-KR" sz="1400" b="1">
                <a:latin typeface="Arial" charset="0"/>
              </a:rPr>
              <a:t>IOF	   F040	          Interrupt off</a:t>
            </a:r>
          </a:p>
          <a:p>
            <a:pPr defTabSz="762000" latinLnBrk="1">
              <a:lnSpc>
                <a:spcPct val="80000"/>
              </a:lnSpc>
            </a:pPr>
            <a:endParaRPr kumimoji="1" lang="en-US" altLang="ko-KR" sz="1400" b="1">
              <a:latin typeface="Arial" charset="0"/>
            </a:endParaRPr>
          </a:p>
        </p:txBody>
      </p:sp>
      <p:sp>
        <p:nvSpPr>
          <p:cNvPr id="61449" name="Rectangle 8"/>
          <p:cNvSpPr>
            <a:spLocks noChangeArrowheads="1"/>
          </p:cNvSpPr>
          <p:nvPr/>
        </p:nvSpPr>
        <p:spPr bwMode="auto">
          <a:xfrm>
            <a:off x="7823200" y="0"/>
            <a:ext cx="1193800" cy="2809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algn="r" defTabSz="762000">
              <a:lnSpc>
                <a:spcPct val="90000"/>
              </a:lnSpc>
            </a:pPr>
            <a:r>
              <a:rPr kumimoji="1" lang="en-US" altLang="ko-KR" sz="1400" b="1" i="1">
                <a:latin typeface="Arial" charset="0"/>
              </a:rPr>
              <a:t>Instructions</a:t>
            </a:r>
          </a:p>
        </p:txBody>
      </p:sp>
      <p:sp>
        <p:nvSpPr>
          <p:cNvPr id="61450" name="Line 9"/>
          <p:cNvSpPr>
            <a:spLocks noChangeShapeType="1"/>
          </p:cNvSpPr>
          <p:nvPr/>
        </p:nvSpPr>
        <p:spPr bwMode="auto">
          <a:xfrm>
            <a:off x="1885950" y="847725"/>
            <a:ext cx="0" cy="56197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451" name="Line 10"/>
          <p:cNvSpPr>
            <a:spLocks noChangeShapeType="1"/>
          </p:cNvSpPr>
          <p:nvPr/>
        </p:nvSpPr>
        <p:spPr bwMode="auto">
          <a:xfrm>
            <a:off x="3219450" y="857250"/>
            <a:ext cx="0" cy="56197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452" name="Line 11"/>
          <p:cNvSpPr>
            <a:spLocks noChangeShapeType="1"/>
          </p:cNvSpPr>
          <p:nvPr/>
        </p:nvSpPr>
        <p:spPr bwMode="auto">
          <a:xfrm>
            <a:off x="1055688" y="2668588"/>
            <a:ext cx="54038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453" name="Line 12"/>
          <p:cNvSpPr>
            <a:spLocks noChangeShapeType="1"/>
          </p:cNvSpPr>
          <p:nvPr/>
        </p:nvSpPr>
        <p:spPr bwMode="auto">
          <a:xfrm>
            <a:off x="1065213" y="5173663"/>
            <a:ext cx="54038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FB4C129-46B8-4F77-B23A-D1C3A868C5D7}" type="slidenum">
              <a:rPr lang="en-US"/>
              <a:pPr>
                <a:defRPr/>
              </a:pPr>
              <a:t>16</a:t>
            </a:fld>
            <a:endParaRPr lang="en-US"/>
          </a:p>
        </p:txBody>
      </p:sp>
      <p:sp>
        <p:nvSpPr>
          <p:cNvPr id="84994" name="Rectangle 2"/>
          <p:cNvSpPr>
            <a:spLocks noGrp="1" noChangeArrowheads="1"/>
          </p:cNvSpPr>
          <p:nvPr>
            <p:ph type="title"/>
          </p:nvPr>
        </p:nvSpPr>
        <p:spPr>
          <a:xfrm>
            <a:off x="1190625" y="447675"/>
            <a:ext cx="6850063" cy="474663"/>
          </a:xfrm>
        </p:spPr>
        <p:txBody>
          <a:bodyPr wrap="none" lIns="63500" tIns="25400" rIns="63500" bIns="25400" anchor="t">
            <a:spAutoFit/>
          </a:bodyPr>
          <a:lstStyle/>
          <a:p>
            <a:pPr eaLnBrk="1" hangingPunct="1">
              <a:lnSpc>
                <a:spcPct val="87000"/>
              </a:lnSpc>
              <a:defRPr/>
            </a:pPr>
            <a:r>
              <a:rPr lang="en-US" altLang="ko-KR" sz="3200" smtClean="0">
                <a:ea typeface="Gulim" pitchFamily="34" charset="-127"/>
              </a:rPr>
              <a:t>INSTRUCTION  SET  COMPLETENESS</a:t>
            </a:r>
          </a:p>
        </p:txBody>
      </p:sp>
      <p:sp>
        <p:nvSpPr>
          <p:cNvPr id="62468" name="Rectangle 3"/>
          <p:cNvSpPr>
            <a:spLocks noChangeArrowheads="1"/>
          </p:cNvSpPr>
          <p:nvPr/>
        </p:nvSpPr>
        <p:spPr bwMode="auto">
          <a:xfrm>
            <a:off x="446088" y="2022475"/>
            <a:ext cx="2401887" cy="3095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63500" tIns="25400" rIns="63500" bIns="25400">
            <a:spAutoFit/>
          </a:bodyPr>
          <a:lstStyle/>
          <a:p>
            <a:pPr defTabSz="762000">
              <a:lnSpc>
                <a:spcPct val="85000"/>
              </a:lnSpc>
              <a:buFontTx/>
              <a:buChar char="•"/>
            </a:pPr>
            <a:r>
              <a:rPr kumimoji="1" lang="en-US" altLang="ko-KR" sz="2000" b="1">
                <a:latin typeface="Arial" charset="0"/>
              </a:rPr>
              <a:t> Instruction Types</a:t>
            </a:r>
          </a:p>
        </p:txBody>
      </p:sp>
      <p:sp>
        <p:nvSpPr>
          <p:cNvPr id="62469" name="Rectangle 4"/>
          <p:cNvSpPr>
            <a:spLocks noChangeArrowheads="1"/>
          </p:cNvSpPr>
          <p:nvPr/>
        </p:nvSpPr>
        <p:spPr bwMode="auto">
          <a:xfrm>
            <a:off x="1266825" y="2012950"/>
            <a:ext cx="34925" cy="1587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2470" name="Rectangle 5"/>
          <p:cNvSpPr>
            <a:spLocks noChangeArrowheads="1"/>
          </p:cNvSpPr>
          <p:nvPr/>
        </p:nvSpPr>
        <p:spPr bwMode="auto">
          <a:xfrm>
            <a:off x="701675" y="928688"/>
            <a:ext cx="8253413" cy="8747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63500" tIns="25400" rIns="63500" bIns="25400">
            <a:spAutoFit/>
          </a:bodyPr>
          <a:lstStyle/>
          <a:p>
            <a:pPr defTabSz="762000">
              <a:lnSpc>
                <a:spcPct val="90000"/>
              </a:lnSpc>
            </a:pPr>
            <a:r>
              <a:rPr kumimoji="1" lang="en-US" altLang="ko-KR" sz="2000" b="1">
                <a:latin typeface="Arial" charset="0"/>
              </a:rPr>
              <a:t>A computer should have a set of instructions so that the user can </a:t>
            </a:r>
          </a:p>
          <a:p>
            <a:pPr defTabSz="762000">
              <a:lnSpc>
                <a:spcPct val="90000"/>
              </a:lnSpc>
            </a:pPr>
            <a:r>
              <a:rPr kumimoji="1" lang="en-US" altLang="ko-KR" sz="2000" b="1">
                <a:latin typeface="Arial" charset="0"/>
              </a:rPr>
              <a:t>construct machine language programs to evaluate any function that is known to be computable.</a:t>
            </a:r>
          </a:p>
        </p:txBody>
      </p:sp>
      <p:sp>
        <p:nvSpPr>
          <p:cNvPr id="62471" name="Rectangle 6"/>
          <p:cNvSpPr>
            <a:spLocks noChangeArrowheads="1"/>
          </p:cNvSpPr>
          <p:nvPr/>
        </p:nvSpPr>
        <p:spPr bwMode="auto">
          <a:xfrm>
            <a:off x="620713" y="2424113"/>
            <a:ext cx="7038975" cy="3937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marL="571500" lvl="1" defTabSz="762000">
              <a:lnSpc>
                <a:spcPct val="66000"/>
              </a:lnSpc>
              <a:spcBef>
                <a:spcPct val="40000"/>
              </a:spcBef>
            </a:pPr>
            <a:r>
              <a:rPr kumimoji="1" lang="en-US" altLang="ko-KR" b="1">
                <a:latin typeface="Arial" charset="0"/>
              </a:rPr>
              <a:t> Functional Instructions</a:t>
            </a:r>
          </a:p>
          <a:p>
            <a:pPr marL="571500" lvl="1" defTabSz="762000">
              <a:lnSpc>
                <a:spcPct val="66000"/>
              </a:lnSpc>
              <a:spcBef>
                <a:spcPct val="40000"/>
              </a:spcBef>
            </a:pPr>
            <a:r>
              <a:rPr kumimoji="1" lang="en-US" altLang="ko-KR" b="1">
                <a:latin typeface="Arial" charset="0"/>
              </a:rPr>
              <a:t>      - Arithmetic, logic, and shift instructions		</a:t>
            </a:r>
          </a:p>
          <a:p>
            <a:pPr marL="571500" lvl="1" defTabSz="762000">
              <a:lnSpc>
                <a:spcPct val="66000"/>
              </a:lnSpc>
              <a:spcBef>
                <a:spcPct val="40000"/>
              </a:spcBef>
            </a:pPr>
            <a:r>
              <a:rPr kumimoji="1" lang="en-US" altLang="ko-KR" b="1">
                <a:latin typeface="Arial" charset="0"/>
              </a:rPr>
              <a:t>      - ADD, CMA, INC, CIR, CIL, AND, CLA</a:t>
            </a:r>
          </a:p>
          <a:p>
            <a:pPr marL="571500" lvl="1" defTabSz="762000">
              <a:lnSpc>
                <a:spcPct val="66000"/>
              </a:lnSpc>
              <a:spcBef>
                <a:spcPct val="40000"/>
              </a:spcBef>
            </a:pPr>
            <a:r>
              <a:rPr kumimoji="1" lang="en-US" altLang="ko-KR" b="1">
                <a:latin typeface="Arial" charset="0"/>
              </a:rPr>
              <a:t>Transfer Instructions</a:t>
            </a:r>
          </a:p>
          <a:p>
            <a:pPr marL="571500" lvl="1" defTabSz="762000">
              <a:lnSpc>
                <a:spcPct val="66000"/>
              </a:lnSpc>
              <a:spcBef>
                <a:spcPct val="40000"/>
              </a:spcBef>
            </a:pPr>
            <a:r>
              <a:rPr kumimoji="1" lang="en-US" altLang="ko-KR" b="1">
                <a:latin typeface="Arial" charset="0"/>
              </a:rPr>
              <a:t>      - Data transfers between the main memory </a:t>
            </a:r>
          </a:p>
          <a:p>
            <a:pPr marL="571500" lvl="1" defTabSz="762000">
              <a:lnSpc>
                <a:spcPct val="66000"/>
              </a:lnSpc>
              <a:spcBef>
                <a:spcPct val="40000"/>
              </a:spcBef>
            </a:pPr>
            <a:r>
              <a:rPr kumimoji="1" lang="en-US" altLang="ko-KR" b="1">
                <a:latin typeface="Arial" charset="0"/>
              </a:rPr>
              <a:t>		and the processor registers	</a:t>
            </a:r>
          </a:p>
          <a:p>
            <a:pPr marL="571500" lvl="1" defTabSz="762000">
              <a:lnSpc>
                <a:spcPct val="66000"/>
              </a:lnSpc>
              <a:spcBef>
                <a:spcPct val="40000"/>
              </a:spcBef>
            </a:pPr>
            <a:r>
              <a:rPr kumimoji="1" lang="en-US" altLang="ko-KR" b="1">
                <a:latin typeface="Arial" charset="0"/>
              </a:rPr>
              <a:t>      - LDA, STA</a:t>
            </a:r>
          </a:p>
          <a:p>
            <a:pPr marL="571500" lvl="1" defTabSz="762000">
              <a:lnSpc>
                <a:spcPct val="66000"/>
              </a:lnSpc>
              <a:spcBef>
                <a:spcPct val="40000"/>
              </a:spcBef>
            </a:pPr>
            <a:r>
              <a:rPr kumimoji="1" lang="en-US" altLang="ko-KR" b="1">
                <a:latin typeface="Arial" charset="0"/>
              </a:rPr>
              <a:t>Control Instructions</a:t>
            </a:r>
          </a:p>
          <a:p>
            <a:pPr marL="571500" lvl="1" defTabSz="762000">
              <a:lnSpc>
                <a:spcPct val="66000"/>
              </a:lnSpc>
              <a:spcBef>
                <a:spcPct val="40000"/>
              </a:spcBef>
            </a:pPr>
            <a:r>
              <a:rPr kumimoji="1" lang="en-US" altLang="ko-KR" b="1">
                <a:latin typeface="Arial" charset="0"/>
              </a:rPr>
              <a:t>      - Program sequencing and control		</a:t>
            </a:r>
          </a:p>
          <a:p>
            <a:pPr marL="571500" lvl="1" defTabSz="762000">
              <a:lnSpc>
                <a:spcPct val="66000"/>
              </a:lnSpc>
              <a:spcBef>
                <a:spcPct val="40000"/>
              </a:spcBef>
            </a:pPr>
            <a:r>
              <a:rPr kumimoji="1" lang="en-US" altLang="ko-KR" b="1">
                <a:latin typeface="Arial" charset="0"/>
              </a:rPr>
              <a:t>      - BUN, BSA, ISZ</a:t>
            </a:r>
          </a:p>
          <a:p>
            <a:pPr marL="571500" lvl="1" defTabSz="762000">
              <a:lnSpc>
                <a:spcPct val="66000"/>
              </a:lnSpc>
              <a:spcBef>
                <a:spcPct val="40000"/>
              </a:spcBef>
            </a:pPr>
            <a:r>
              <a:rPr kumimoji="1" lang="en-US" altLang="ko-KR" b="1">
                <a:latin typeface="Arial" charset="0"/>
              </a:rPr>
              <a:t>Input/Output Instructions</a:t>
            </a:r>
          </a:p>
          <a:p>
            <a:pPr marL="571500" lvl="1" defTabSz="762000">
              <a:lnSpc>
                <a:spcPct val="66000"/>
              </a:lnSpc>
              <a:spcBef>
                <a:spcPct val="40000"/>
              </a:spcBef>
            </a:pPr>
            <a:r>
              <a:rPr kumimoji="1" lang="en-US" altLang="ko-KR" b="1">
                <a:latin typeface="Arial" charset="0"/>
              </a:rPr>
              <a:t>      - Input and output</a:t>
            </a:r>
          </a:p>
          <a:p>
            <a:pPr marL="571500" lvl="1" defTabSz="762000">
              <a:lnSpc>
                <a:spcPct val="66000"/>
              </a:lnSpc>
              <a:spcBef>
                <a:spcPct val="40000"/>
              </a:spcBef>
            </a:pPr>
            <a:r>
              <a:rPr kumimoji="1" lang="en-US" altLang="ko-KR" b="1">
                <a:latin typeface="Arial" charset="0"/>
              </a:rPr>
              <a:t>      - INP, OUT</a:t>
            </a:r>
          </a:p>
          <a:p>
            <a:pPr defTabSz="762000" eaLnBrk="1">
              <a:lnSpc>
                <a:spcPct val="66000"/>
              </a:lnSpc>
            </a:pPr>
            <a:endParaRPr kumimoji="1" lang="en-US" altLang="ko-KR" b="1">
              <a:latin typeface="Arial" charset="0"/>
            </a:endParaRPr>
          </a:p>
        </p:txBody>
      </p:sp>
      <p:sp>
        <p:nvSpPr>
          <p:cNvPr id="62472" name="Rectangle 7"/>
          <p:cNvSpPr>
            <a:spLocks noChangeArrowheads="1"/>
          </p:cNvSpPr>
          <p:nvPr/>
        </p:nvSpPr>
        <p:spPr bwMode="auto">
          <a:xfrm>
            <a:off x="7832725" y="0"/>
            <a:ext cx="1193800" cy="2809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algn="r" defTabSz="762000">
              <a:lnSpc>
                <a:spcPct val="90000"/>
              </a:lnSpc>
            </a:pPr>
            <a:r>
              <a:rPr kumimoji="1" lang="en-US" altLang="ko-KR" sz="1400" b="1" i="1">
                <a:latin typeface="Arial" charset="0"/>
              </a:rPr>
              <a:t>Instructions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99BDE77-DF37-4E9E-8742-6EB6A639CFB2}" type="slidenum">
              <a:rPr lang="en-US"/>
              <a:pPr>
                <a:defRPr/>
              </a:pPr>
              <a:t>17</a:t>
            </a:fld>
            <a:endParaRPr lang="en-US"/>
          </a:p>
        </p:txBody>
      </p:sp>
      <p:sp>
        <p:nvSpPr>
          <p:cNvPr id="86018" name="Rectangle 2"/>
          <p:cNvSpPr>
            <a:spLocks noGrp="1" noChangeArrowheads="1"/>
          </p:cNvSpPr>
          <p:nvPr>
            <p:ph type="title"/>
          </p:nvPr>
        </p:nvSpPr>
        <p:spPr>
          <a:xfrm>
            <a:off x="3157538" y="428625"/>
            <a:ext cx="2965450" cy="474663"/>
          </a:xfrm>
        </p:spPr>
        <p:txBody>
          <a:bodyPr wrap="none" lIns="63500" tIns="25400" rIns="63500" bIns="25400" anchor="t">
            <a:spAutoFit/>
          </a:bodyPr>
          <a:lstStyle/>
          <a:p>
            <a:pPr eaLnBrk="1" hangingPunct="1">
              <a:lnSpc>
                <a:spcPct val="87000"/>
              </a:lnSpc>
              <a:defRPr/>
            </a:pPr>
            <a:r>
              <a:rPr lang="en-US" altLang="ko-KR" sz="3200" smtClean="0">
                <a:ea typeface="Gulim" pitchFamily="34" charset="-127"/>
              </a:rPr>
              <a:t>CONTROL UNIT</a:t>
            </a:r>
          </a:p>
        </p:txBody>
      </p:sp>
      <p:sp>
        <p:nvSpPr>
          <p:cNvPr id="63492" name="Rectangle 3"/>
          <p:cNvSpPr>
            <a:spLocks noChangeArrowheads="1"/>
          </p:cNvSpPr>
          <p:nvPr/>
        </p:nvSpPr>
        <p:spPr bwMode="auto">
          <a:xfrm>
            <a:off x="7366000" y="0"/>
            <a:ext cx="1655763" cy="2809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algn="r" defTabSz="762000">
              <a:lnSpc>
                <a:spcPct val="90000"/>
              </a:lnSpc>
            </a:pPr>
            <a:r>
              <a:rPr kumimoji="1" lang="en-US" altLang="ko-KR" sz="1400" b="1" i="1">
                <a:latin typeface="Arial" charset="0"/>
              </a:rPr>
              <a:t>Instruction codes</a:t>
            </a:r>
          </a:p>
        </p:txBody>
      </p:sp>
      <p:sp>
        <p:nvSpPr>
          <p:cNvPr id="86020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752475" y="1123950"/>
            <a:ext cx="8131175" cy="5318125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ko-KR" sz="2400" smtClean="0">
                <a:ea typeface="Gulim" pitchFamily="34" charset="-127"/>
              </a:rPr>
              <a:t>Control unit (CU) of a processor translates from machine instructions to the control signals for the microoperations that implement them</a:t>
            </a:r>
          </a:p>
          <a:p>
            <a:pPr eaLnBrk="1" hangingPunct="1">
              <a:defRPr/>
            </a:pPr>
            <a:r>
              <a:rPr lang="en-US" altLang="ko-KR" sz="2400" smtClean="0">
                <a:ea typeface="Gulim" pitchFamily="34" charset="-127"/>
              </a:rPr>
              <a:t>Control units are implemented in one of two ways</a:t>
            </a:r>
          </a:p>
          <a:p>
            <a:pPr eaLnBrk="1" hangingPunct="1">
              <a:defRPr/>
            </a:pPr>
            <a:r>
              <a:rPr lang="en-US" altLang="ko-KR" sz="2400" i="1" smtClean="0">
                <a:solidFill>
                  <a:schemeClr val="tx2"/>
                </a:solidFill>
                <a:ea typeface="Gulim" pitchFamily="34" charset="-127"/>
              </a:rPr>
              <a:t>Hardwired</a:t>
            </a:r>
            <a:r>
              <a:rPr lang="en-US" altLang="ko-KR" sz="2400" smtClean="0">
                <a:ea typeface="Gulim" pitchFamily="34" charset="-127"/>
              </a:rPr>
              <a:t> Control</a:t>
            </a:r>
          </a:p>
          <a:p>
            <a:pPr lvl="1" eaLnBrk="1" hangingPunct="1">
              <a:defRPr/>
            </a:pPr>
            <a:r>
              <a:rPr lang="en-US" altLang="ko-KR" sz="2400" smtClean="0">
                <a:ea typeface="Gulim" pitchFamily="34" charset="-127"/>
              </a:rPr>
              <a:t>CU is made up of sequential and combinational circuits to generate the control signals</a:t>
            </a:r>
          </a:p>
          <a:p>
            <a:pPr eaLnBrk="1" hangingPunct="1">
              <a:defRPr/>
            </a:pPr>
            <a:r>
              <a:rPr lang="en-US" altLang="ko-KR" sz="2400" i="1" smtClean="0">
                <a:solidFill>
                  <a:schemeClr val="tx2"/>
                </a:solidFill>
                <a:ea typeface="Gulim" pitchFamily="34" charset="-127"/>
              </a:rPr>
              <a:t>Microprogrammed</a:t>
            </a:r>
            <a:r>
              <a:rPr lang="en-US" altLang="ko-KR" sz="2400" smtClean="0">
                <a:ea typeface="Gulim" pitchFamily="34" charset="-127"/>
              </a:rPr>
              <a:t> Control</a:t>
            </a:r>
          </a:p>
          <a:p>
            <a:pPr lvl="1" eaLnBrk="1" hangingPunct="1">
              <a:defRPr/>
            </a:pPr>
            <a:r>
              <a:rPr lang="en-US" altLang="ko-KR" sz="2400" smtClean="0">
                <a:ea typeface="Gulim" pitchFamily="34" charset="-127"/>
              </a:rPr>
              <a:t>A control memory on the processor contains microprograms that activate the necessary control signals</a:t>
            </a:r>
          </a:p>
          <a:p>
            <a:pPr eaLnBrk="1" hangingPunct="1">
              <a:defRPr/>
            </a:pPr>
            <a:r>
              <a:rPr lang="en-US" altLang="ko-KR" sz="2400" smtClean="0">
                <a:ea typeface="Gulim" pitchFamily="34" charset="-127"/>
              </a:rPr>
              <a:t>We will consider a hardwired implementation of the control unit for the Basic Computer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C2A2CF-B3AA-4184-B2C7-1AC3C9F5C5D4}" type="slidenum">
              <a:rPr lang="en-US"/>
              <a:pPr>
                <a:defRPr/>
              </a:pPr>
              <a:t>18</a:t>
            </a:fld>
            <a:endParaRPr lang="en-US"/>
          </a:p>
        </p:txBody>
      </p:sp>
      <p:sp>
        <p:nvSpPr>
          <p:cNvPr id="87042" name="Rectangle 2"/>
          <p:cNvSpPr>
            <a:spLocks noGrp="1" noChangeArrowheads="1"/>
          </p:cNvSpPr>
          <p:nvPr>
            <p:ph type="title"/>
          </p:nvPr>
        </p:nvSpPr>
        <p:spPr>
          <a:xfrm>
            <a:off x="2365375" y="434975"/>
            <a:ext cx="4608513" cy="474663"/>
          </a:xfrm>
        </p:spPr>
        <p:txBody>
          <a:bodyPr wrap="none" lIns="63500" tIns="25400" rIns="63500" bIns="25400" anchor="t">
            <a:spAutoFit/>
          </a:bodyPr>
          <a:lstStyle/>
          <a:p>
            <a:pPr eaLnBrk="1" hangingPunct="1">
              <a:lnSpc>
                <a:spcPct val="87000"/>
              </a:lnSpc>
              <a:defRPr/>
            </a:pPr>
            <a:r>
              <a:rPr lang="en-US" altLang="ko-KR" sz="3200" smtClean="0">
                <a:ea typeface="Gulim" pitchFamily="34" charset="-127"/>
              </a:rPr>
              <a:t>TIMING  AND  CONTROL</a:t>
            </a:r>
          </a:p>
        </p:txBody>
      </p:sp>
      <p:sp>
        <p:nvSpPr>
          <p:cNvPr id="64516" name="Rectangle 3"/>
          <p:cNvSpPr>
            <a:spLocks noChangeArrowheads="1"/>
          </p:cNvSpPr>
          <p:nvPr/>
        </p:nvSpPr>
        <p:spPr bwMode="auto">
          <a:xfrm>
            <a:off x="457200" y="1165225"/>
            <a:ext cx="3892550" cy="3095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63500" tIns="25400" rIns="63500" bIns="25400">
            <a:spAutoFit/>
          </a:bodyPr>
          <a:lstStyle/>
          <a:p>
            <a:pPr defTabSz="762000">
              <a:lnSpc>
                <a:spcPct val="85000"/>
              </a:lnSpc>
            </a:pPr>
            <a:r>
              <a:rPr kumimoji="1" lang="en-US" altLang="ko-KR" sz="2000" b="1">
                <a:latin typeface="Arial" charset="0"/>
              </a:rPr>
              <a:t>Control unit of Basic Computer</a:t>
            </a:r>
          </a:p>
        </p:txBody>
      </p:sp>
      <p:sp>
        <p:nvSpPr>
          <p:cNvPr id="64517" name="Rectangle 4"/>
          <p:cNvSpPr>
            <a:spLocks noChangeArrowheads="1"/>
          </p:cNvSpPr>
          <p:nvPr/>
        </p:nvSpPr>
        <p:spPr bwMode="auto">
          <a:xfrm>
            <a:off x="7237413" y="0"/>
            <a:ext cx="1774825" cy="2809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algn="r" defTabSz="762000">
              <a:lnSpc>
                <a:spcPct val="90000"/>
              </a:lnSpc>
            </a:pPr>
            <a:r>
              <a:rPr kumimoji="1" lang="en-US" altLang="ko-KR" sz="1400" b="1" i="1">
                <a:latin typeface="Arial" charset="0"/>
              </a:rPr>
              <a:t>Timing and control</a:t>
            </a:r>
          </a:p>
        </p:txBody>
      </p:sp>
      <p:sp>
        <p:nvSpPr>
          <p:cNvPr id="64518" name="Rectangle 5"/>
          <p:cNvSpPr>
            <a:spLocks noChangeArrowheads="1"/>
          </p:cNvSpPr>
          <p:nvPr/>
        </p:nvSpPr>
        <p:spPr bwMode="auto">
          <a:xfrm>
            <a:off x="1984375" y="1973263"/>
            <a:ext cx="2970213" cy="176212"/>
          </a:xfrm>
          <a:prstGeom prst="rect">
            <a:avLst/>
          </a:prstGeom>
          <a:noFill/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4519" name="Rectangle 6"/>
          <p:cNvSpPr>
            <a:spLocks noChangeArrowheads="1"/>
          </p:cNvSpPr>
          <p:nvPr/>
        </p:nvSpPr>
        <p:spPr bwMode="auto">
          <a:xfrm>
            <a:off x="2524125" y="1752600"/>
            <a:ext cx="1866900" cy="2540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defTabSz="762000">
              <a:lnSpc>
                <a:spcPct val="90000"/>
              </a:lnSpc>
            </a:pPr>
            <a:r>
              <a:rPr kumimoji="1" lang="en-US" altLang="ko-KR" sz="1200" b="1">
                <a:solidFill>
                  <a:srgbClr val="000000"/>
                </a:solidFill>
                <a:latin typeface="Arial" charset="0"/>
              </a:rPr>
              <a:t>Instruction register (IR)</a:t>
            </a:r>
          </a:p>
        </p:txBody>
      </p:sp>
      <p:sp>
        <p:nvSpPr>
          <p:cNvPr id="64520" name="Line 7"/>
          <p:cNvSpPr>
            <a:spLocks noChangeShapeType="1"/>
          </p:cNvSpPr>
          <p:nvPr/>
        </p:nvSpPr>
        <p:spPr bwMode="auto">
          <a:xfrm>
            <a:off x="2330450" y="1973263"/>
            <a:ext cx="0" cy="185737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4521" name="Rectangle 8"/>
          <p:cNvSpPr>
            <a:spLocks noChangeArrowheads="1"/>
          </p:cNvSpPr>
          <p:nvPr/>
        </p:nvSpPr>
        <p:spPr bwMode="auto">
          <a:xfrm>
            <a:off x="1973263" y="1941513"/>
            <a:ext cx="349250" cy="2540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defTabSz="762000">
              <a:lnSpc>
                <a:spcPct val="90000"/>
              </a:lnSpc>
            </a:pPr>
            <a:r>
              <a:rPr kumimoji="1" lang="en-US" altLang="ko-KR" sz="1200" b="1">
                <a:solidFill>
                  <a:srgbClr val="000000"/>
                </a:solidFill>
                <a:latin typeface="Arial" charset="0"/>
              </a:rPr>
              <a:t>15</a:t>
            </a:r>
          </a:p>
        </p:txBody>
      </p:sp>
      <p:sp>
        <p:nvSpPr>
          <p:cNvPr id="64522" name="Rectangle 9"/>
          <p:cNvSpPr>
            <a:spLocks noChangeArrowheads="1"/>
          </p:cNvSpPr>
          <p:nvPr/>
        </p:nvSpPr>
        <p:spPr bwMode="auto">
          <a:xfrm>
            <a:off x="2446338" y="1936750"/>
            <a:ext cx="1028700" cy="2540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defTabSz="762000">
              <a:lnSpc>
                <a:spcPct val="90000"/>
              </a:lnSpc>
            </a:pPr>
            <a:r>
              <a:rPr kumimoji="1" lang="en-US" altLang="ko-KR" sz="1200" b="1">
                <a:solidFill>
                  <a:srgbClr val="000000"/>
                </a:solidFill>
                <a:latin typeface="Arial" charset="0"/>
              </a:rPr>
              <a:t>14    13    12</a:t>
            </a:r>
          </a:p>
        </p:txBody>
      </p:sp>
      <p:sp>
        <p:nvSpPr>
          <p:cNvPr id="64523" name="Line 10"/>
          <p:cNvSpPr>
            <a:spLocks noChangeShapeType="1"/>
          </p:cNvSpPr>
          <p:nvPr/>
        </p:nvSpPr>
        <p:spPr bwMode="auto">
          <a:xfrm>
            <a:off x="3475038" y="1973263"/>
            <a:ext cx="0" cy="185737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4524" name="Rectangle 11"/>
          <p:cNvSpPr>
            <a:spLocks noChangeArrowheads="1"/>
          </p:cNvSpPr>
          <p:nvPr/>
        </p:nvSpPr>
        <p:spPr bwMode="auto">
          <a:xfrm>
            <a:off x="3886200" y="1941513"/>
            <a:ext cx="569913" cy="2540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defTabSz="762000">
              <a:lnSpc>
                <a:spcPct val="90000"/>
              </a:lnSpc>
            </a:pPr>
            <a:r>
              <a:rPr kumimoji="1" lang="en-US" altLang="ko-KR" sz="1200" b="1">
                <a:solidFill>
                  <a:srgbClr val="000000"/>
                </a:solidFill>
                <a:latin typeface="Arial" charset="0"/>
              </a:rPr>
              <a:t>11 - 0</a:t>
            </a:r>
          </a:p>
        </p:txBody>
      </p:sp>
      <p:sp>
        <p:nvSpPr>
          <p:cNvPr id="64525" name="Rectangle 12"/>
          <p:cNvSpPr>
            <a:spLocks noChangeArrowheads="1"/>
          </p:cNvSpPr>
          <p:nvPr/>
        </p:nvSpPr>
        <p:spPr bwMode="auto">
          <a:xfrm>
            <a:off x="2413000" y="2711450"/>
            <a:ext cx="1258888" cy="542925"/>
          </a:xfrm>
          <a:prstGeom prst="rect">
            <a:avLst/>
          </a:prstGeom>
          <a:noFill/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4526" name="Rectangle 13"/>
          <p:cNvSpPr>
            <a:spLocks noChangeArrowheads="1"/>
          </p:cNvSpPr>
          <p:nvPr/>
        </p:nvSpPr>
        <p:spPr bwMode="auto">
          <a:xfrm>
            <a:off x="2752725" y="2757488"/>
            <a:ext cx="519113" cy="4191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defTabSz="762000">
              <a:lnSpc>
                <a:spcPct val="90000"/>
              </a:lnSpc>
            </a:pPr>
            <a:r>
              <a:rPr kumimoji="1" lang="en-US" altLang="ko-KR" sz="1200" b="1">
                <a:solidFill>
                  <a:srgbClr val="000000"/>
                </a:solidFill>
                <a:latin typeface="Arial" charset="0"/>
              </a:rPr>
              <a:t>3 x 8</a:t>
            </a:r>
          </a:p>
          <a:p>
            <a:pPr defTabSz="762000" eaLnBrk="1">
              <a:lnSpc>
                <a:spcPct val="90000"/>
              </a:lnSpc>
            </a:pPr>
            <a:endParaRPr kumimoji="1" lang="en-US" altLang="ko-KR" sz="12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64527" name="Rectangle 14"/>
          <p:cNvSpPr>
            <a:spLocks noChangeArrowheads="1"/>
          </p:cNvSpPr>
          <p:nvPr/>
        </p:nvSpPr>
        <p:spPr bwMode="auto">
          <a:xfrm>
            <a:off x="2613025" y="2895600"/>
            <a:ext cx="773113" cy="2540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defTabSz="762000">
              <a:lnSpc>
                <a:spcPct val="90000"/>
              </a:lnSpc>
            </a:pPr>
            <a:r>
              <a:rPr kumimoji="1" lang="en-US" altLang="ko-KR" sz="1200" b="1">
                <a:solidFill>
                  <a:srgbClr val="000000"/>
                </a:solidFill>
                <a:latin typeface="Arial" charset="0"/>
              </a:rPr>
              <a:t>decoder</a:t>
            </a:r>
          </a:p>
        </p:txBody>
      </p:sp>
      <p:sp>
        <p:nvSpPr>
          <p:cNvPr id="64528" name="Rectangle 15"/>
          <p:cNvSpPr>
            <a:spLocks noChangeArrowheads="1"/>
          </p:cNvSpPr>
          <p:nvPr/>
        </p:nvSpPr>
        <p:spPr bwMode="auto">
          <a:xfrm>
            <a:off x="2386013" y="3055938"/>
            <a:ext cx="1282700" cy="2540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defTabSz="762000">
              <a:lnSpc>
                <a:spcPct val="90000"/>
              </a:lnSpc>
            </a:pPr>
            <a:r>
              <a:rPr kumimoji="1" lang="en-US" altLang="ko-KR" sz="1200" b="1">
                <a:solidFill>
                  <a:srgbClr val="000000"/>
                </a:solidFill>
                <a:latin typeface="Arial" charset="0"/>
              </a:rPr>
              <a:t> 7  6 5 4 3  2 1 0</a:t>
            </a:r>
          </a:p>
        </p:txBody>
      </p:sp>
      <p:sp>
        <p:nvSpPr>
          <p:cNvPr id="64529" name="Line 16"/>
          <p:cNvSpPr>
            <a:spLocks noChangeShapeType="1"/>
          </p:cNvSpPr>
          <p:nvPr/>
        </p:nvSpPr>
        <p:spPr bwMode="auto">
          <a:xfrm>
            <a:off x="2544763" y="3265488"/>
            <a:ext cx="0" cy="504825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4530" name="Arc 17"/>
          <p:cNvSpPr>
            <a:spLocks/>
          </p:cNvSpPr>
          <p:nvPr/>
        </p:nvSpPr>
        <p:spPr bwMode="auto">
          <a:xfrm>
            <a:off x="2649538" y="3394075"/>
            <a:ext cx="95250" cy="95250"/>
          </a:xfrm>
          <a:custGeom>
            <a:avLst/>
            <a:gdLst>
              <a:gd name="T0" fmla="*/ 0 w 17255"/>
              <a:gd name="T1" fmla="*/ 35975 h 21600"/>
              <a:gd name="T2" fmla="*/ 525793 w 17255"/>
              <a:gd name="T3" fmla="*/ 33950 h 21600"/>
              <a:gd name="T4" fmla="*/ 266507 w 17255"/>
              <a:gd name="T5" fmla="*/ 420026 h 21600"/>
              <a:gd name="T6" fmla="*/ 0 60000 65536"/>
              <a:gd name="T7" fmla="*/ 0 60000 65536"/>
              <a:gd name="T8" fmla="*/ 0 60000 65536"/>
              <a:gd name="T9" fmla="*/ 0 w 17255"/>
              <a:gd name="T10" fmla="*/ 0 h 21600"/>
              <a:gd name="T11" fmla="*/ 17255 w 17255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7255" h="21600" fill="none" extrusionOk="0">
                <a:moveTo>
                  <a:pt x="-1" y="1849"/>
                </a:moveTo>
                <a:cubicBezTo>
                  <a:pt x="2754" y="630"/>
                  <a:pt x="5733" y="-1"/>
                  <a:pt x="8746" y="0"/>
                </a:cubicBezTo>
                <a:cubicBezTo>
                  <a:pt x="11671" y="0"/>
                  <a:pt x="14566" y="594"/>
                  <a:pt x="17254" y="1746"/>
                </a:cubicBezTo>
              </a:path>
              <a:path w="17255" h="21600" stroke="0" extrusionOk="0">
                <a:moveTo>
                  <a:pt x="-1" y="1849"/>
                </a:moveTo>
                <a:cubicBezTo>
                  <a:pt x="2754" y="630"/>
                  <a:pt x="5733" y="-1"/>
                  <a:pt x="8746" y="0"/>
                </a:cubicBezTo>
                <a:cubicBezTo>
                  <a:pt x="11671" y="0"/>
                  <a:pt x="14566" y="594"/>
                  <a:pt x="17254" y="1746"/>
                </a:cubicBezTo>
                <a:lnTo>
                  <a:pt x="8746" y="21600"/>
                </a:lnTo>
                <a:close/>
              </a:path>
            </a:pathLst>
          </a:custGeom>
          <a:solidFill>
            <a:srgbClr val="000000"/>
          </a:solidFill>
          <a:ln w="25400" cap="rnd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4531" name="Line 18"/>
          <p:cNvSpPr>
            <a:spLocks noChangeShapeType="1"/>
          </p:cNvSpPr>
          <p:nvPr/>
        </p:nvSpPr>
        <p:spPr bwMode="auto">
          <a:xfrm>
            <a:off x="2695575" y="3265488"/>
            <a:ext cx="0" cy="138112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4532" name="Arc 19"/>
          <p:cNvSpPr>
            <a:spLocks/>
          </p:cNvSpPr>
          <p:nvPr/>
        </p:nvSpPr>
        <p:spPr bwMode="auto">
          <a:xfrm>
            <a:off x="2787650" y="3394075"/>
            <a:ext cx="95250" cy="95250"/>
          </a:xfrm>
          <a:custGeom>
            <a:avLst/>
            <a:gdLst>
              <a:gd name="T0" fmla="*/ 0 w 17255"/>
              <a:gd name="T1" fmla="*/ 35975 h 21600"/>
              <a:gd name="T2" fmla="*/ 525793 w 17255"/>
              <a:gd name="T3" fmla="*/ 33950 h 21600"/>
              <a:gd name="T4" fmla="*/ 266507 w 17255"/>
              <a:gd name="T5" fmla="*/ 420026 h 21600"/>
              <a:gd name="T6" fmla="*/ 0 60000 65536"/>
              <a:gd name="T7" fmla="*/ 0 60000 65536"/>
              <a:gd name="T8" fmla="*/ 0 60000 65536"/>
              <a:gd name="T9" fmla="*/ 0 w 17255"/>
              <a:gd name="T10" fmla="*/ 0 h 21600"/>
              <a:gd name="T11" fmla="*/ 17255 w 17255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7255" h="21600" fill="none" extrusionOk="0">
                <a:moveTo>
                  <a:pt x="-1" y="1849"/>
                </a:moveTo>
                <a:cubicBezTo>
                  <a:pt x="2754" y="630"/>
                  <a:pt x="5733" y="-1"/>
                  <a:pt x="8746" y="0"/>
                </a:cubicBezTo>
                <a:cubicBezTo>
                  <a:pt x="11671" y="0"/>
                  <a:pt x="14566" y="594"/>
                  <a:pt x="17254" y="1746"/>
                </a:cubicBezTo>
              </a:path>
              <a:path w="17255" h="21600" stroke="0" extrusionOk="0">
                <a:moveTo>
                  <a:pt x="-1" y="1849"/>
                </a:moveTo>
                <a:cubicBezTo>
                  <a:pt x="2754" y="630"/>
                  <a:pt x="5733" y="-1"/>
                  <a:pt x="8746" y="0"/>
                </a:cubicBezTo>
                <a:cubicBezTo>
                  <a:pt x="11671" y="0"/>
                  <a:pt x="14566" y="594"/>
                  <a:pt x="17254" y="1746"/>
                </a:cubicBezTo>
                <a:lnTo>
                  <a:pt x="8746" y="21600"/>
                </a:lnTo>
                <a:close/>
              </a:path>
            </a:pathLst>
          </a:custGeom>
          <a:solidFill>
            <a:srgbClr val="000000"/>
          </a:solidFill>
          <a:ln w="25400" cap="rnd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4533" name="Line 20"/>
          <p:cNvSpPr>
            <a:spLocks noChangeShapeType="1"/>
          </p:cNvSpPr>
          <p:nvPr/>
        </p:nvSpPr>
        <p:spPr bwMode="auto">
          <a:xfrm flipH="1">
            <a:off x="2833688" y="3265488"/>
            <a:ext cx="0" cy="142875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4534" name="Arc 21"/>
          <p:cNvSpPr>
            <a:spLocks/>
          </p:cNvSpPr>
          <p:nvPr/>
        </p:nvSpPr>
        <p:spPr bwMode="auto">
          <a:xfrm>
            <a:off x="2924175" y="3394075"/>
            <a:ext cx="96838" cy="95250"/>
          </a:xfrm>
          <a:custGeom>
            <a:avLst/>
            <a:gdLst>
              <a:gd name="T0" fmla="*/ 0 w 17255"/>
              <a:gd name="T1" fmla="*/ 35975 h 21600"/>
              <a:gd name="T2" fmla="*/ 543471 w 17255"/>
              <a:gd name="T3" fmla="*/ 33950 h 21600"/>
              <a:gd name="T4" fmla="*/ 275468 w 17255"/>
              <a:gd name="T5" fmla="*/ 420026 h 21600"/>
              <a:gd name="T6" fmla="*/ 0 60000 65536"/>
              <a:gd name="T7" fmla="*/ 0 60000 65536"/>
              <a:gd name="T8" fmla="*/ 0 60000 65536"/>
              <a:gd name="T9" fmla="*/ 0 w 17255"/>
              <a:gd name="T10" fmla="*/ 0 h 21600"/>
              <a:gd name="T11" fmla="*/ 17255 w 17255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7255" h="21600" fill="none" extrusionOk="0">
                <a:moveTo>
                  <a:pt x="-1" y="1849"/>
                </a:moveTo>
                <a:cubicBezTo>
                  <a:pt x="2754" y="630"/>
                  <a:pt x="5733" y="-1"/>
                  <a:pt x="8746" y="0"/>
                </a:cubicBezTo>
                <a:cubicBezTo>
                  <a:pt x="11671" y="0"/>
                  <a:pt x="14566" y="594"/>
                  <a:pt x="17254" y="1746"/>
                </a:cubicBezTo>
              </a:path>
              <a:path w="17255" h="21600" stroke="0" extrusionOk="0">
                <a:moveTo>
                  <a:pt x="-1" y="1849"/>
                </a:moveTo>
                <a:cubicBezTo>
                  <a:pt x="2754" y="630"/>
                  <a:pt x="5733" y="-1"/>
                  <a:pt x="8746" y="0"/>
                </a:cubicBezTo>
                <a:cubicBezTo>
                  <a:pt x="11671" y="0"/>
                  <a:pt x="14566" y="594"/>
                  <a:pt x="17254" y="1746"/>
                </a:cubicBezTo>
                <a:lnTo>
                  <a:pt x="8746" y="21600"/>
                </a:lnTo>
                <a:close/>
              </a:path>
            </a:pathLst>
          </a:custGeom>
          <a:solidFill>
            <a:srgbClr val="000000"/>
          </a:solidFill>
          <a:ln w="25400" cap="rnd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4535" name="Line 22"/>
          <p:cNvSpPr>
            <a:spLocks noChangeShapeType="1"/>
          </p:cNvSpPr>
          <p:nvPr/>
        </p:nvSpPr>
        <p:spPr bwMode="auto">
          <a:xfrm>
            <a:off x="2971800" y="3265488"/>
            <a:ext cx="0" cy="149225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4536" name="Arc 23"/>
          <p:cNvSpPr>
            <a:spLocks/>
          </p:cNvSpPr>
          <p:nvPr/>
        </p:nvSpPr>
        <p:spPr bwMode="auto">
          <a:xfrm>
            <a:off x="3076575" y="3394075"/>
            <a:ext cx="95250" cy="95250"/>
          </a:xfrm>
          <a:custGeom>
            <a:avLst/>
            <a:gdLst>
              <a:gd name="T0" fmla="*/ 0 w 17255"/>
              <a:gd name="T1" fmla="*/ 35975 h 21600"/>
              <a:gd name="T2" fmla="*/ 525793 w 17255"/>
              <a:gd name="T3" fmla="*/ 33950 h 21600"/>
              <a:gd name="T4" fmla="*/ 266507 w 17255"/>
              <a:gd name="T5" fmla="*/ 420026 h 21600"/>
              <a:gd name="T6" fmla="*/ 0 60000 65536"/>
              <a:gd name="T7" fmla="*/ 0 60000 65536"/>
              <a:gd name="T8" fmla="*/ 0 60000 65536"/>
              <a:gd name="T9" fmla="*/ 0 w 17255"/>
              <a:gd name="T10" fmla="*/ 0 h 21600"/>
              <a:gd name="T11" fmla="*/ 17255 w 17255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7255" h="21600" fill="none" extrusionOk="0">
                <a:moveTo>
                  <a:pt x="-1" y="1849"/>
                </a:moveTo>
                <a:cubicBezTo>
                  <a:pt x="2754" y="630"/>
                  <a:pt x="5733" y="-1"/>
                  <a:pt x="8746" y="0"/>
                </a:cubicBezTo>
                <a:cubicBezTo>
                  <a:pt x="11671" y="0"/>
                  <a:pt x="14566" y="594"/>
                  <a:pt x="17254" y="1746"/>
                </a:cubicBezTo>
              </a:path>
              <a:path w="17255" h="21600" stroke="0" extrusionOk="0">
                <a:moveTo>
                  <a:pt x="-1" y="1849"/>
                </a:moveTo>
                <a:cubicBezTo>
                  <a:pt x="2754" y="630"/>
                  <a:pt x="5733" y="-1"/>
                  <a:pt x="8746" y="0"/>
                </a:cubicBezTo>
                <a:cubicBezTo>
                  <a:pt x="11671" y="0"/>
                  <a:pt x="14566" y="594"/>
                  <a:pt x="17254" y="1746"/>
                </a:cubicBezTo>
                <a:lnTo>
                  <a:pt x="8746" y="21600"/>
                </a:lnTo>
                <a:close/>
              </a:path>
            </a:pathLst>
          </a:custGeom>
          <a:solidFill>
            <a:srgbClr val="000000"/>
          </a:solidFill>
          <a:ln w="25400" cap="rnd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4537" name="Line 24"/>
          <p:cNvSpPr>
            <a:spLocks noChangeShapeType="1"/>
          </p:cNvSpPr>
          <p:nvPr/>
        </p:nvSpPr>
        <p:spPr bwMode="auto">
          <a:xfrm>
            <a:off x="3124200" y="3265488"/>
            <a:ext cx="0" cy="149225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4538" name="Arc 25"/>
          <p:cNvSpPr>
            <a:spLocks/>
          </p:cNvSpPr>
          <p:nvPr/>
        </p:nvSpPr>
        <p:spPr bwMode="auto">
          <a:xfrm>
            <a:off x="3214688" y="3394075"/>
            <a:ext cx="96837" cy="95250"/>
          </a:xfrm>
          <a:custGeom>
            <a:avLst/>
            <a:gdLst>
              <a:gd name="T0" fmla="*/ 0 w 17255"/>
              <a:gd name="T1" fmla="*/ 35975 h 21600"/>
              <a:gd name="T2" fmla="*/ 543460 w 17255"/>
              <a:gd name="T3" fmla="*/ 33950 h 21600"/>
              <a:gd name="T4" fmla="*/ 275465 w 17255"/>
              <a:gd name="T5" fmla="*/ 420026 h 21600"/>
              <a:gd name="T6" fmla="*/ 0 60000 65536"/>
              <a:gd name="T7" fmla="*/ 0 60000 65536"/>
              <a:gd name="T8" fmla="*/ 0 60000 65536"/>
              <a:gd name="T9" fmla="*/ 0 w 17255"/>
              <a:gd name="T10" fmla="*/ 0 h 21600"/>
              <a:gd name="T11" fmla="*/ 17255 w 17255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7255" h="21600" fill="none" extrusionOk="0">
                <a:moveTo>
                  <a:pt x="-1" y="1849"/>
                </a:moveTo>
                <a:cubicBezTo>
                  <a:pt x="2754" y="630"/>
                  <a:pt x="5733" y="-1"/>
                  <a:pt x="8746" y="0"/>
                </a:cubicBezTo>
                <a:cubicBezTo>
                  <a:pt x="11671" y="0"/>
                  <a:pt x="14566" y="594"/>
                  <a:pt x="17254" y="1746"/>
                </a:cubicBezTo>
              </a:path>
              <a:path w="17255" h="21600" stroke="0" extrusionOk="0">
                <a:moveTo>
                  <a:pt x="-1" y="1849"/>
                </a:moveTo>
                <a:cubicBezTo>
                  <a:pt x="2754" y="630"/>
                  <a:pt x="5733" y="-1"/>
                  <a:pt x="8746" y="0"/>
                </a:cubicBezTo>
                <a:cubicBezTo>
                  <a:pt x="11671" y="0"/>
                  <a:pt x="14566" y="594"/>
                  <a:pt x="17254" y="1746"/>
                </a:cubicBezTo>
                <a:lnTo>
                  <a:pt x="8746" y="21600"/>
                </a:lnTo>
                <a:close/>
              </a:path>
            </a:pathLst>
          </a:custGeom>
          <a:solidFill>
            <a:srgbClr val="000000"/>
          </a:solidFill>
          <a:ln w="25400" cap="rnd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4539" name="Line 26"/>
          <p:cNvSpPr>
            <a:spLocks noChangeShapeType="1"/>
          </p:cNvSpPr>
          <p:nvPr/>
        </p:nvSpPr>
        <p:spPr bwMode="auto">
          <a:xfrm>
            <a:off x="3255963" y="3260725"/>
            <a:ext cx="0" cy="153988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4540" name="Arc 27"/>
          <p:cNvSpPr>
            <a:spLocks/>
          </p:cNvSpPr>
          <p:nvPr/>
        </p:nvSpPr>
        <p:spPr bwMode="auto">
          <a:xfrm>
            <a:off x="3352800" y="3394075"/>
            <a:ext cx="95250" cy="95250"/>
          </a:xfrm>
          <a:custGeom>
            <a:avLst/>
            <a:gdLst>
              <a:gd name="T0" fmla="*/ 0 w 17255"/>
              <a:gd name="T1" fmla="*/ 35975 h 21600"/>
              <a:gd name="T2" fmla="*/ 525793 w 17255"/>
              <a:gd name="T3" fmla="*/ 33950 h 21600"/>
              <a:gd name="T4" fmla="*/ 266507 w 17255"/>
              <a:gd name="T5" fmla="*/ 420026 h 21600"/>
              <a:gd name="T6" fmla="*/ 0 60000 65536"/>
              <a:gd name="T7" fmla="*/ 0 60000 65536"/>
              <a:gd name="T8" fmla="*/ 0 60000 65536"/>
              <a:gd name="T9" fmla="*/ 0 w 17255"/>
              <a:gd name="T10" fmla="*/ 0 h 21600"/>
              <a:gd name="T11" fmla="*/ 17255 w 17255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7255" h="21600" fill="none" extrusionOk="0">
                <a:moveTo>
                  <a:pt x="-1" y="1849"/>
                </a:moveTo>
                <a:cubicBezTo>
                  <a:pt x="2754" y="630"/>
                  <a:pt x="5733" y="-1"/>
                  <a:pt x="8746" y="0"/>
                </a:cubicBezTo>
                <a:cubicBezTo>
                  <a:pt x="11671" y="0"/>
                  <a:pt x="14566" y="594"/>
                  <a:pt x="17254" y="1746"/>
                </a:cubicBezTo>
              </a:path>
              <a:path w="17255" h="21600" stroke="0" extrusionOk="0">
                <a:moveTo>
                  <a:pt x="-1" y="1849"/>
                </a:moveTo>
                <a:cubicBezTo>
                  <a:pt x="2754" y="630"/>
                  <a:pt x="5733" y="-1"/>
                  <a:pt x="8746" y="0"/>
                </a:cubicBezTo>
                <a:cubicBezTo>
                  <a:pt x="11671" y="0"/>
                  <a:pt x="14566" y="594"/>
                  <a:pt x="17254" y="1746"/>
                </a:cubicBezTo>
                <a:lnTo>
                  <a:pt x="8746" y="21600"/>
                </a:lnTo>
                <a:close/>
              </a:path>
            </a:pathLst>
          </a:custGeom>
          <a:solidFill>
            <a:srgbClr val="000000"/>
          </a:solidFill>
          <a:ln w="25400" cap="rnd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4541" name="Line 28"/>
          <p:cNvSpPr>
            <a:spLocks noChangeShapeType="1"/>
          </p:cNvSpPr>
          <p:nvPr/>
        </p:nvSpPr>
        <p:spPr bwMode="auto">
          <a:xfrm>
            <a:off x="3400425" y="3265488"/>
            <a:ext cx="0" cy="149225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4542" name="Line 29"/>
          <p:cNvSpPr>
            <a:spLocks noChangeShapeType="1"/>
          </p:cNvSpPr>
          <p:nvPr/>
        </p:nvSpPr>
        <p:spPr bwMode="auto">
          <a:xfrm flipH="1">
            <a:off x="3544888" y="3254375"/>
            <a:ext cx="0" cy="244475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4543" name="Arc 30"/>
          <p:cNvSpPr>
            <a:spLocks/>
          </p:cNvSpPr>
          <p:nvPr/>
        </p:nvSpPr>
        <p:spPr bwMode="auto">
          <a:xfrm>
            <a:off x="2573338" y="2601913"/>
            <a:ext cx="95250" cy="95250"/>
          </a:xfrm>
          <a:custGeom>
            <a:avLst/>
            <a:gdLst>
              <a:gd name="T0" fmla="*/ 0 w 17255"/>
              <a:gd name="T1" fmla="*/ 35975 h 21600"/>
              <a:gd name="T2" fmla="*/ 525793 w 17255"/>
              <a:gd name="T3" fmla="*/ 33950 h 21600"/>
              <a:gd name="T4" fmla="*/ 266507 w 17255"/>
              <a:gd name="T5" fmla="*/ 420026 h 21600"/>
              <a:gd name="T6" fmla="*/ 0 60000 65536"/>
              <a:gd name="T7" fmla="*/ 0 60000 65536"/>
              <a:gd name="T8" fmla="*/ 0 60000 65536"/>
              <a:gd name="T9" fmla="*/ 0 w 17255"/>
              <a:gd name="T10" fmla="*/ 0 h 21600"/>
              <a:gd name="T11" fmla="*/ 17255 w 17255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7255" h="21600" fill="none" extrusionOk="0">
                <a:moveTo>
                  <a:pt x="-1" y="1849"/>
                </a:moveTo>
                <a:cubicBezTo>
                  <a:pt x="2754" y="630"/>
                  <a:pt x="5733" y="-1"/>
                  <a:pt x="8746" y="0"/>
                </a:cubicBezTo>
                <a:cubicBezTo>
                  <a:pt x="11671" y="0"/>
                  <a:pt x="14566" y="594"/>
                  <a:pt x="17254" y="1746"/>
                </a:cubicBezTo>
              </a:path>
              <a:path w="17255" h="21600" stroke="0" extrusionOk="0">
                <a:moveTo>
                  <a:pt x="-1" y="1849"/>
                </a:moveTo>
                <a:cubicBezTo>
                  <a:pt x="2754" y="630"/>
                  <a:pt x="5733" y="-1"/>
                  <a:pt x="8746" y="0"/>
                </a:cubicBezTo>
                <a:cubicBezTo>
                  <a:pt x="11671" y="0"/>
                  <a:pt x="14566" y="594"/>
                  <a:pt x="17254" y="1746"/>
                </a:cubicBezTo>
                <a:lnTo>
                  <a:pt x="8746" y="21600"/>
                </a:lnTo>
                <a:close/>
              </a:path>
            </a:pathLst>
          </a:custGeom>
          <a:solidFill>
            <a:srgbClr val="000000"/>
          </a:solidFill>
          <a:ln w="25400" cap="rnd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4544" name="Line 31"/>
          <p:cNvSpPr>
            <a:spLocks noChangeShapeType="1"/>
          </p:cNvSpPr>
          <p:nvPr/>
        </p:nvSpPr>
        <p:spPr bwMode="auto">
          <a:xfrm>
            <a:off x="2620963" y="2154238"/>
            <a:ext cx="0" cy="45720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4545" name="Arc 32"/>
          <p:cNvSpPr>
            <a:spLocks/>
          </p:cNvSpPr>
          <p:nvPr/>
        </p:nvSpPr>
        <p:spPr bwMode="auto">
          <a:xfrm>
            <a:off x="2924175" y="2601913"/>
            <a:ext cx="96838" cy="95250"/>
          </a:xfrm>
          <a:custGeom>
            <a:avLst/>
            <a:gdLst>
              <a:gd name="T0" fmla="*/ 0 w 17255"/>
              <a:gd name="T1" fmla="*/ 35975 h 21600"/>
              <a:gd name="T2" fmla="*/ 543471 w 17255"/>
              <a:gd name="T3" fmla="*/ 33950 h 21600"/>
              <a:gd name="T4" fmla="*/ 275468 w 17255"/>
              <a:gd name="T5" fmla="*/ 420026 h 21600"/>
              <a:gd name="T6" fmla="*/ 0 60000 65536"/>
              <a:gd name="T7" fmla="*/ 0 60000 65536"/>
              <a:gd name="T8" fmla="*/ 0 60000 65536"/>
              <a:gd name="T9" fmla="*/ 0 w 17255"/>
              <a:gd name="T10" fmla="*/ 0 h 21600"/>
              <a:gd name="T11" fmla="*/ 17255 w 17255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7255" h="21600" fill="none" extrusionOk="0">
                <a:moveTo>
                  <a:pt x="-1" y="1849"/>
                </a:moveTo>
                <a:cubicBezTo>
                  <a:pt x="2754" y="630"/>
                  <a:pt x="5733" y="-1"/>
                  <a:pt x="8746" y="0"/>
                </a:cubicBezTo>
                <a:cubicBezTo>
                  <a:pt x="11671" y="0"/>
                  <a:pt x="14566" y="594"/>
                  <a:pt x="17254" y="1746"/>
                </a:cubicBezTo>
              </a:path>
              <a:path w="17255" h="21600" stroke="0" extrusionOk="0">
                <a:moveTo>
                  <a:pt x="-1" y="1849"/>
                </a:moveTo>
                <a:cubicBezTo>
                  <a:pt x="2754" y="630"/>
                  <a:pt x="5733" y="-1"/>
                  <a:pt x="8746" y="0"/>
                </a:cubicBezTo>
                <a:cubicBezTo>
                  <a:pt x="11671" y="0"/>
                  <a:pt x="14566" y="594"/>
                  <a:pt x="17254" y="1746"/>
                </a:cubicBezTo>
                <a:lnTo>
                  <a:pt x="8746" y="21600"/>
                </a:lnTo>
                <a:close/>
              </a:path>
            </a:pathLst>
          </a:custGeom>
          <a:solidFill>
            <a:srgbClr val="000000"/>
          </a:solidFill>
          <a:ln w="25400" cap="rnd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4546" name="Line 33"/>
          <p:cNvSpPr>
            <a:spLocks noChangeShapeType="1"/>
          </p:cNvSpPr>
          <p:nvPr/>
        </p:nvSpPr>
        <p:spPr bwMode="auto">
          <a:xfrm>
            <a:off x="2971800" y="2139950"/>
            <a:ext cx="0" cy="471488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4547" name="Arc 34"/>
          <p:cNvSpPr>
            <a:spLocks/>
          </p:cNvSpPr>
          <p:nvPr/>
        </p:nvSpPr>
        <p:spPr bwMode="auto">
          <a:xfrm>
            <a:off x="3290888" y="2601913"/>
            <a:ext cx="95250" cy="95250"/>
          </a:xfrm>
          <a:custGeom>
            <a:avLst/>
            <a:gdLst>
              <a:gd name="T0" fmla="*/ 0 w 17255"/>
              <a:gd name="T1" fmla="*/ 35975 h 21600"/>
              <a:gd name="T2" fmla="*/ 525793 w 17255"/>
              <a:gd name="T3" fmla="*/ 33950 h 21600"/>
              <a:gd name="T4" fmla="*/ 266507 w 17255"/>
              <a:gd name="T5" fmla="*/ 420026 h 21600"/>
              <a:gd name="T6" fmla="*/ 0 60000 65536"/>
              <a:gd name="T7" fmla="*/ 0 60000 65536"/>
              <a:gd name="T8" fmla="*/ 0 60000 65536"/>
              <a:gd name="T9" fmla="*/ 0 w 17255"/>
              <a:gd name="T10" fmla="*/ 0 h 21600"/>
              <a:gd name="T11" fmla="*/ 17255 w 17255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7255" h="21600" fill="none" extrusionOk="0">
                <a:moveTo>
                  <a:pt x="-1" y="1849"/>
                </a:moveTo>
                <a:cubicBezTo>
                  <a:pt x="2754" y="630"/>
                  <a:pt x="5733" y="-1"/>
                  <a:pt x="8746" y="0"/>
                </a:cubicBezTo>
                <a:cubicBezTo>
                  <a:pt x="11671" y="0"/>
                  <a:pt x="14566" y="594"/>
                  <a:pt x="17254" y="1746"/>
                </a:cubicBezTo>
              </a:path>
              <a:path w="17255" h="21600" stroke="0" extrusionOk="0">
                <a:moveTo>
                  <a:pt x="-1" y="1849"/>
                </a:moveTo>
                <a:cubicBezTo>
                  <a:pt x="2754" y="630"/>
                  <a:pt x="5733" y="-1"/>
                  <a:pt x="8746" y="0"/>
                </a:cubicBezTo>
                <a:cubicBezTo>
                  <a:pt x="11671" y="0"/>
                  <a:pt x="14566" y="594"/>
                  <a:pt x="17254" y="1746"/>
                </a:cubicBezTo>
                <a:lnTo>
                  <a:pt x="8746" y="21600"/>
                </a:lnTo>
                <a:close/>
              </a:path>
            </a:pathLst>
          </a:custGeom>
          <a:solidFill>
            <a:srgbClr val="000000"/>
          </a:solidFill>
          <a:ln w="25400" cap="rnd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4548" name="Line 35"/>
          <p:cNvSpPr>
            <a:spLocks noChangeShapeType="1"/>
          </p:cNvSpPr>
          <p:nvPr/>
        </p:nvSpPr>
        <p:spPr bwMode="auto">
          <a:xfrm>
            <a:off x="3336925" y="2154238"/>
            <a:ext cx="0" cy="447675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4549" name="Rectangle 36"/>
          <p:cNvSpPr>
            <a:spLocks noChangeArrowheads="1"/>
          </p:cNvSpPr>
          <p:nvPr/>
        </p:nvSpPr>
        <p:spPr bwMode="auto">
          <a:xfrm>
            <a:off x="4903788" y="2828925"/>
            <a:ext cx="1258887" cy="1881188"/>
          </a:xfrm>
          <a:prstGeom prst="rect">
            <a:avLst/>
          </a:prstGeom>
          <a:noFill/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4550" name="Rectangle 37"/>
          <p:cNvSpPr>
            <a:spLocks noChangeArrowheads="1"/>
          </p:cNvSpPr>
          <p:nvPr/>
        </p:nvSpPr>
        <p:spPr bwMode="auto">
          <a:xfrm>
            <a:off x="2041525" y="3443288"/>
            <a:ext cx="177800" cy="195262"/>
          </a:xfrm>
          <a:prstGeom prst="rect">
            <a:avLst/>
          </a:prstGeom>
          <a:noFill/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4551" name="Rectangle 38"/>
          <p:cNvSpPr>
            <a:spLocks noChangeArrowheads="1"/>
          </p:cNvSpPr>
          <p:nvPr/>
        </p:nvSpPr>
        <p:spPr bwMode="auto">
          <a:xfrm>
            <a:off x="2020888" y="3430588"/>
            <a:ext cx="223837" cy="2540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defTabSz="762000">
              <a:lnSpc>
                <a:spcPct val="90000"/>
              </a:lnSpc>
            </a:pPr>
            <a:r>
              <a:rPr kumimoji="1" lang="en-US" altLang="ko-KR" sz="1200" b="1">
                <a:solidFill>
                  <a:srgbClr val="000000"/>
                </a:solidFill>
                <a:latin typeface="Arial" charset="0"/>
              </a:rPr>
              <a:t>I</a:t>
            </a:r>
          </a:p>
        </p:txBody>
      </p:sp>
      <p:sp>
        <p:nvSpPr>
          <p:cNvPr id="64552" name="Arc 39"/>
          <p:cNvSpPr>
            <a:spLocks/>
          </p:cNvSpPr>
          <p:nvPr/>
        </p:nvSpPr>
        <p:spPr bwMode="auto">
          <a:xfrm>
            <a:off x="2070100" y="3335338"/>
            <a:ext cx="95250" cy="95250"/>
          </a:xfrm>
          <a:custGeom>
            <a:avLst/>
            <a:gdLst>
              <a:gd name="T0" fmla="*/ 0 w 17255"/>
              <a:gd name="T1" fmla="*/ 35975 h 21600"/>
              <a:gd name="T2" fmla="*/ 525793 w 17255"/>
              <a:gd name="T3" fmla="*/ 33950 h 21600"/>
              <a:gd name="T4" fmla="*/ 266507 w 17255"/>
              <a:gd name="T5" fmla="*/ 420026 h 21600"/>
              <a:gd name="T6" fmla="*/ 0 60000 65536"/>
              <a:gd name="T7" fmla="*/ 0 60000 65536"/>
              <a:gd name="T8" fmla="*/ 0 60000 65536"/>
              <a:gd name="T9" fmla="*/ 0 w 17255"/>
              <a:gd name="T10" fmla="*/ 0 h 21600"/>
              <a:gd name="T11" fmla="*/ 17255 w 17255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7255" h="21600" fill="none" extrusionOk="0">
                <a:moveTo>
                  <a:pt x="-1" y="1849"/>
                </a:moveTo>
                <a:cubicBezTo>
                  <a:pt x="2754" y="630"/>
                  <a:pt x="5733" y="-1"/>
                  <a:pt x="8746" y="0"/>
                </a:cubicBezTo>
                <a:cubicBezTo>
                  <a:pt x="11671" y="0"/>
                  <a:pt x="14566" y="594"/>
                  <a:pt x="17254" y="1746"/>
                </a:cubicBezTo>
              </a:path>
              <a:path w="17255" h="21600" stroke="0" extrusionOk="0">
                <a:moveTo>
                  <a:pt x="-1" y="1849"/>
                </a:moveTo>
                <a:cubicBezTo>
                  <a:pt x="2754" y="630"/>
                  <a:pt x="5733" y="-1"/>
                  <a:pt x="8746" y="0"/>
                </a:cubicBezTo>
                <a:cubicBezTo>
                  <a:pt x="11671" y="0"/>
                  <a:pt x="14566" y="594"/>
                  <a:pt x="17254" y="1746"/>
                </a:cubicBezTo>
                <a:lnTo>
                  <a:pt x="8746" y="21600"/>
                </a:lnTo>
                <a:close/>
              </a:path>
            </a:pathLst>
          </a:custGeom>
          <a:solidFill>
            <a:srgbClr val="000000"/>
          </a:solidFill>
          <a:ln w="25400" cap="rnd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4553" name="Line 40"/>
          <p:cNvSpPr>
            <a:spLocks noChangeShapeType="1"/>
          </p:cNvSpPr>
          <p:nvPr/>
        </p:nvSpPr>
        <p:spPr bwMode="auto">
          <a:xfrm>
            <a:off x="2108200" y="2154238"/>
            <a:ext cx="0" cy="121920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4554" name="Arc 41"/>
          <p:cNvSpPr>
            <a:spLocks/>
          </p:cNvSpPr>
          <p:nvPr/>
        </p:nvSpPr>
        <p:spPr bwMode="auto">
          <a:xfrm>
            <a:off x="4779963" y="3451225"/>
            <a:ext cx="119062" cy="76200"/>
          </a:xfrm>
          <a:custGeom>
            <a:avLst/>
            <a:gdLst>
              <a:gd name="T0" fmla="*/ 53049 w 21600"/>
              <a:gd name="T1" fmla="*/ 336508 h 17255"/>
              <a:gd name="T2" fmla="*/ 56207 w 21600"/>
              <a:gd name="T3" fmla="*/ 0 h 17255"/>
              <a:gd name="T4" fmla="*/ 656285 w 21600"/>
              <a:gd name="T5" fmla="*/ 170563 h 17255"/>
              <a:gd name="T6" fmla="*/ 0 60000 65536"/>
              <a:gd name="T7" fmla="*/ 0 60000 65536"/>
              <a:gd name="T8" fmla="*/ 0 60000 65536"/>
              <a:gd name="T9" fmla="*/ 0 w 21600"/>
              <a:gd name="T10" fmla="*/ 0 h 17255"/>
              <a:gd name="T11" fmla="*/ 21600 w 21600"/>
              <a:gd name="T12" fmla="*/ 17255 h 17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17255" fill="none" extrusionOk="0">
                <a:moveTo>
                  <a:pt x="1746" y="17254"/>
                </a:moveTo>
                <a:cubicBezTo>
                  <a:pt x="594" y="14566"/>
                  <a:pt x="0" y="11671"/>
                  <a:pt x="0" y="8746"/>
                </a:cubicBezTo>
                <a:cubicBezTo>
                  <a:pt x="-1" y="5733"/>
                  <a:pt x="630" y="2754"/>
                  <a:pt x="1849" y="-1"/>
                </a:cubicBezTo>
              </a:path>
              <a:path w="21600" h="17255" stroke="0" extrusionOk="0">
                <a:moveTo>
                  <a:pt x="1746" y="17254"/>
                </a:moveTo>
                <a:cubicBezTo>
                  <a:pt x="594" y="14566"/>
                  <a:pt x="0" y="11671"/>
                  <a:pt x="0" y="8746"/>
                </a:cubicBezTo>
                <a:cubicBezTo>
                  <a:pt x="-1" y="5733"/>
                  <a:pt x="630" y="2754"/>
                  <a:pt x="1849" y="-1"/>
                </a:cubicBezTo>
                <a:lnTo>
                  <a:pt x="21600" y="8746"/>
                </a:lnTo>
                <a:close/>
              </a:path>
            </a:pathLst>
          </a:custGeom>
          <a:solidFill>
            <a:srgbClr val="000000"/>
          </a:solidFill>
          <a:ln w="25400" cap="rnd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4555" name="Line 42"/>
          <p:cNvSpPr>
            <a:spLocks noChangeShapeType="1"/>
          </p:cNvSpPr>
          <p:nvPr/>
        </p:nvSpPr>
        <p:spPr bwMode="auto">
          <a:xfrm>
            <a:off x="3557588" y="3498850"/>
            <a:ext cx="1220787" cy="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4556" name="Arc 43"/>
          <p:cNvSpPr>
            <a:spLocks/>
          </p:cNvSpPr>
          <p:nvPr/>
        </p:nvSpPr>
        <p:spPr bwMode="auto">
          <a:xfrm>
            <a:off x="4779963" y="3729038"/>
            <a:ext cx="119062" cy="74612"/>
          </a:xfrm>
          <a:custGeom>
            <a:avLst/>
            <a:gdLst>
              <a:gd name="T0" fmla="*/ 53049 w 21600"/>
              <a:gd name="T1" fmla="*/ 322628 h 17255"/>
              <a:gd name="T2" fmla="*/ 56207 w 21600"/>
              <a:gd name="T3" fmla="*/ 0 h 17255"/>
              <a:gd name="T4" fmla="*/ 656285 w 21600"/>
              <a:gd name="T5" fmla="*/ 163528 h 17255"/>
              <a:gd name="T6" fmla="*/ 0 60000 65536"/>
              <a:gd name="T7" fmla="*/ 0 60000 65536"/>
              <a:gd name="T8" fmla="*/ 0 60000 65536"/>
              <a:gd name="T9" fmla="*/ 0 w 21600"/>
              <a:gd name="T10" fmla="*/ 0 h 17255"/>
              <a:gd name="T11" fmla="*/ 21600 w 21600"/>
              <a:gd name="T12" fmla="*/ 17255 h 17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17255" fill="none" extrusionOk="0">
                <a:moveTo>
                  <a:pt x="1746" y="17254"/>
                </a:moveTo>
                <a:cubicBezTo>
                  <a:pt x="594" y="14566"/>
                  <a:pt x="0" y="11671"/>
                  <a:pt x="0" y="8746"/>
                </a:cubicBezTo>
                <a:cubicBezTo>
                  <a:pt x="-1" y="5733"/>
                  <a:pt x="630" y="2754"/>
                  <a:pt x="1849" y="-1"/>
                </a:cubicBezTo>
              </a:path>
              <a:path w="21600" h="17255" stroke="0" extrusionOk="0">
                <a:moveTo>
                  <a:pt x="1746" y="17254"/>
                </a:moveTo>
                <a:cubicBezTo>
                  <a:pt x="594" y="14566"/>
                  <a:pt x="0" y="11671"/>
                  <a:pt x="0" y="8746"/>
                </a:cubicBezTo>
                <a:cubicBezTo>
                  <a:pt x="-1" y="5733"/>
                  <a:pt x="630" y="2754"/>
                  <a:pt x="1849" y="-1"/>
                </a:cubicBezTo>
                <a:lnTo>
                  <a:pt x="21600" y="8746"/>
                </a:lnTo>
                <a:close/>
              </a:path>
            </a:pathLst>
          </a:custGeom>
          <a:solidFill>
            <a:srgbClr val="000000"/>
          </a:solidFill>
          <a:ln w="25400" cap="rnd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4557" name="Line 44"/>
          <p:cNvSpPr>
            <a:spLocks noChangeShapeType="1"/>
          </p:cNvSpPr>
          <p:nvPr/>
        </p:nvSpPr>
        <p:spPr bwMode="auto">
          <a:xfrm>
            <a:off x="2551113" y="3775075"/>
            <a:ext cx="2227262" cy="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4558" name="Arc 45"/>
          <p:cNvSpPr>
            <a:spLocks/>
          </p:cNvSpPr>
          <p:nvPr/>
        </p:nvSpPr>
        <p:spPr bwMode="auto">
          <a:xfrm>
            <a:off x="4779963" y="3956050"/>
            <a:ext cx="119062" cy="74613"/>
          </a:xfrm>
          <a:custGeom>
            <a:avLst/>
            <a:gdLst>
              <a:gd name="T0" fmla="*/ 53049 w 21600"/>
              <a:gd name="T1" fmla="*/ 322637 h 17255"/>
              <a:gd name="T2" fmla="*/ 56207 w 21600"/>
              <a:gd name="T3" fmla="*/ 0 h 17255"/>
              <a:gd name="T4" fmla="*/ 656285 w 21600"/>
              <a:gd name="T5" fmla="*/ 163535 h 17255"/>
              <a:gd name="T6" fmla="*/ 0 60000 65536"/>
              <a:gd name="T7" fmla="*/ 0 60000 65536"/>
              <a:gd name="T8" fmla="*/ 0 60000 65536"/>
              <a:gd name="T9" fmla="*/ 0 w 21600"/>
              <a:gd name="T10" fmla="*/ 0 h 17255"/>
              <a:gd name="T11" fmla="*/ 21600 w 21600"/>
              <a:gd name="T12" fmla="*/ 17255 h 17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17255" fill="none" extrusionOk="0">
                <a:moveTo>
                  <a:pt x="1746" y="17254"/>
                </a:moveTo>
                <a:cubicBezTo>
                  <a:pt x="594" y="14566"/>
                  <a:pt x="0" y="11671"/>
                  <a:pt x="0" y="8746"/>
                </a:cubicBezTo>
                <a:cubicBezTo>
                  <a:pt x="-1" y="5733"/>
                  <a:pt x="630" y="2754"/>
                  <a:pt x="1849" y="-1"/>
                </a:cubicBezTo>
              </a:path>
              <a:path w="21600" h="17255" stroke="0" extrusionOk="0">
                <a:moveTo>
                  <a:pt x="1746" y="17254"/>
                </a:moveTo>
                <a:cubicBezTo>
                  <a:pt x="594" y="14566"/>
                  <a:pt x="0" y="11671"/>
                  <a:pt x="0" y="8746"/>
                </a:cubicBezTo>
                <a:cubicBezTo>
                  <a:pt x="-1" y="5733"/>
                  <a:pt x="630" y="2754"/>
                  <a:pt x="1849" y="-1"/>
                </a:cubicBezTo>
                <a:lnTo>
                  <a:pt x="21600" y="8746"/>
                </a:lnTo>
                <a:close/>
              </a:path>
            </a:pathLst>
          </a:custGeom>
          <a:solidFill>
            <a:srgbClr val="000000"/>
          </a:solidFill>
          <a:ln w="25400" cap="rnd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4559" name="Line 46"/>
          <p:cNvSpPr>
            <a:spLocks noChangeShapeType="1"/>
          </p:cNvSpPr>
          <p:nvPr/>
        </p:nvSpPr>
        <p:spPr bwMode="auto">
          <a:xfrm>
            <a:off x="2117725" y="4002088"/>
            <a:ext cx="2660650" cy="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4560" name="Rectangle 47"/>
          <p:cNvSpPr>
            <a:spLocks noChangeArrowheads="1"/>
          </p:cNvSpPr>
          <p:nvPr/>
        </p:nvSpPr>
        <p:spPr bwMode="auto">
          <a:xfrm>
            <a:off x="4021138" y="3243263"/>
            <a:ext cx="290512" cy="2540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defTabSz="762000">
              <a:lnSpc>
                <a:spcPct val="90000"/>
              </a:lnSpc>
            </a:pPr>
            <a:r>
              <a:rPr kumimoji="1" lang="en-US" altLang="ko-KR" sz="1200" b="1">
                <a:solidFill>
                  <a:srgbClr val="000000"/>
                </a:solidFill>
                <a:latin typeface="Arial" charset="0"/>
              </a:rPr>
              <a:t>D</a:t>
            </a:r>
          </a:p>
        </p:txBody>
      </p:sp>
      <p:sp>
        <p:nvSpPr>
          <p:cNvPr id="64561" name="Rectangle 48"/>
          <p:cNvSpPr>
            <a:spLocks noChangeArrowheads="1"/>
          </p:cNvSpPr>
          <p:nvPr/>
        </p:nvSpPr>
        <p:spPr bwMode="auto">
          <a:xfrm>
            <a:off x="4141788" y="3292475"/>
            <a:ext cx="265112" cy="2540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defTabSz="762000">
              <a:lnSpc>
                <a:spcPct val="90000"/>
              </a:lnSpc>
            </a:pPr>
            <a:r>
              <a:rPr kumimoji="1" lang="en-US" altLang="ko-KR" sz="1200" b="1">
                <a:solidFill>
                  <a:srgbClr val="000000"/>
                </a:solidFill>
                <a:latin typeface="Arial" charset="0"/>
              </a:rPr>
              <a:t>0</a:t>
            </a:r>
          </a:p>
        </p:txBody>
      </p:sp>
      <p:sp>
        <p:nvSpPr>
          <p:cNvPr id="64562" name="Arc 49"/>
          <p:cNvSpPr>
            <a:spLocks/>
          </p:cNvSpPr>
          <p:nvPr/>
        </p:nvSpPr>
        <p:spPr bwMode="auto">
          <a:xfrm>
            <a:off x="4779963" y="4173538"/>
            <a:ext cx="119062" cy="76200"/>
          </a:xfrm>
          <a:custGeom>
            <a:avLst/>
            <a:gdLst>
              <a:gd name="T0" fmla="*/ 53049 w 21600"/>
              <a:gd name="T1" fmla="*/ 336508 h 17255"/>
              <a:gd name="T2" fmla="*/ 56207 w 21600"/>
              <a:gd name="T3" fmla="*/ 0 h 17255"/>
              <a:gd name="T4" fmla="*/ 656285 w 21600"/>
              <a:gd name="T5" fmla="*/ 170563 h 17255"/>
              <a:gd name="T6" fmla="*/ 0 60000 65536"/>
              <a:gd name="T7" fmla="*/ 0 60000 65536"/>
              <a:gd name="T8" fmla="*/ 0 60000 65536"/>
              <a:gd name="T9" fmla="*/ 0 w 21600"/>
              <a:gd name="T10" fmla="*/ 0 h 17255"/>
              <a:gd name="T11" fmla="*/ 21600 w 21600"/>
              <a:gd name="T12" fmla="*/ 17255 h 17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17255" fill="none" extrusionOk="0">
                <a:moveTo>
                  <a:pt x="1746" y="17254"/>
                </a:moveTo>
                <a:cubicBezTo>
                  <a:pt x="594" y="14566"/>
                  <a:pt x="0" y="11671"/>
                  <a:pt x="0" y="8746"/>
                </a:cubicBezTo>
                <a:cubicBezTo>
                  <a:pt x="-1" y="5733"/>
                  <a:pt x="630" y="2754"/>
                  <a:pt x="1849" y="-1"/>
                </a:cubicBezTo>
              </a:path>
              <a:path w="21600" h="17255" stroke="0" extrusionOk="0">
                <a:moveTo>
                  <a:pt x="1746" y="17254"/>
                </a:moveTo>
                <a:cubicBezTo>
                  <a:pt x="594" y="14566"/>
                  <a:pt x="0" y="11671"/>
                  <a:pt x="0" y="8746"/>
                </a:cubicBezTo>
                <a:cubicBezTo>
                  <a:pt x="-1" y="5733"/>
                  <a:pt x="630" y="2754"/>
                  <a:pt x="1849" y="-1"/>
                </a:cubicBezTo>
                <a:lnTo>
                  <a:pt x="21600" y="8746"/>
                </a:lnTo>
                <a:close/>
              </a:path>
            </a:pathLst>
          </a:custGeom>
          <a:solidFill>
            <a:srgbClr val="000000"/>
          </a:solidFill>
          <a:ln w="25400" cap="rnd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4563" name="Line 50"/>
          <p:cNvSpPr>
            <a:spLocks noChangeShapeType="1"/>
          </p:cNvSpPr>
          <p:nvPr/>
        </p:nvSpPr>
        <p:spPr bwMode="auto">
          <a:xfrm>
            <a:off x="2551113" y="4221163"/>
            <a:ext cx="2227262" cy="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4564" name="Line 51"/>
          <p:cNvSpPr>
            <a:spLocks noChangeShapeType="1"/>
          </p:cNvSpPr>
          <p:nvPr/>
        </p:nvSpPr>
        <p:spPr bwMode="auto">
          <a:xfrm flipH="1">
            <a:off x="2544763" y="4225925"/>
            <a:ext cx="0" cy="500063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4565" name="Arc 52"/>
          <p:cNvSpPr>
            <a:spLocks/>
          </p:cNvSpPr>
          <p:nvPr/>
        </p:nvSpPr>
        <p:spPr bwMode="auto">
          <a:xfrm>
            <a:off x="4779963" y="4459288"/>
            <a:ext cx="119062" cy="77787"/>
          </a:xfrm>
          <a:custGeom>
            <a:avLst/>
            <a:gdLst>
              <a:gd name="T0" fmla="*/ 53049 w 21600"/>
              <a:gd name="T1" fmla="*/ 350670 h 17255"/>
              <a:gd name="T2" fmla="*/ 56207 w 21600"/>
              <a:gd name="T3" fmla="*/ 0 h 17255"/>
              <a:gd name="T4" fmla="*/ 656285 w 21600"/>
              <a:gd name="T5" fmla="*/ 177745 h 17255"/>
              <a:gd name="T6" fmla="*/ 0 60000 65536"/>
              <a:gd name="T7" fmla="*/ 0 60000 65536"/>
              <a:gd name="T8" fmla="*/ 0 60000 65536"/>
              <a:gd name="T9" fmla="*/ 0 w 21600"/>
              <a:gd name="T10" fmla="*/ 0 h 17255"/>
              <a:gd name="T11" fmla="*/ 21600 w 21600"/>
              <a:gd name="T12" fmla="*/ 17255 h 17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17255" fill="none" extrusionOk="0">
                <a:moveTo>
                  <a:pt x="1746" y="17254"/>
                </a:moveTo>
                <a:cubicBezTo>
                  <a:pt x="594" y="14566"/>
                  <a:pt x="0" y="11671"/>
                  <a:pt x="0" y="8746"/>
                </a:cubicBezTo>
                <a:cubicBezTo>
                  <a:pt x="-1" y="5733"/>
                  <a:pt x="630" y="2754"/>
                  <a:pt x="1849" y="-1"/>
                </a:cubicBezTo>
              </a:path>
              <a:path w="21600" h="17255" stroke="0" extrusionOk="0">
                <a:moveTo>
                  <a:pt x="1746" y="17254"/>
                </a:moveTo>
                <a:cubicBezTo>
                  <a:pt x="594" y="14566"/>
                  <a:pt x="0" y="11671"/>
                  <a:pt x="0" y="8746"/>
                </a:cubicBezTo>
                <a:cubicBezTo>
                  <a:pt x="-1" y="5733"/>
                  <a:pt x="630" y="2754"/>
                  <a:pt x="1849" y="-1"/>
                </a:cubicBezTo>
                <a:lnTo>
                  <a:pt x="21600" y="8746"/>
                </a:lnTo>
                <a:close/>
              </a:path>
            </a:pathLst>
          </a:custGeom>
          <a:solidFill>
            <a:srgbClr val="000000"/>
          </a:solidFill>
          <a:ln w="25400" cap="rnd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4566" name="Line 53"/>
          <p:cNvSpPr>
            <a:spLocks noChangeShapeType="1"/>
          </p:cNvSpPr>
          <p:nvPr/>
        </p:nvSpPr>
        <p:spPr bwMode="auto">
          <a:xfrm>
            <a:off x="3771900" y="4508500"/>
            <a:ext cx="1006475" cy="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4567" name="Line 54"/>
          <p:cNvSpPr>
            <a:spLocks noChangeShapeType="1"/>
          </p:cNvSpPr>
          <p:nvPr/>
        </p:nvSpPr>
        <p:spPr bwMode="auto">
          <a:xfrm>
            <a:off x="3765550" y="4508500"/>
            <a:ext cx="0" cy="217488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4568" name="Rectangle 55"/>
          <p:cNvSpPr>
            <a:spLocks noChangeArrowheads="1"/>
          </p:cNvSpPr>
          <p:nvPr/>
        </p:nvSpPr>
        <p:spPr bwMode="auto">
          <a:xfrm>
            <a:off x="2413000" y="4729163"/>
            <a:ext cx="1546225" cy="546100"/>
          </a:xfrm>
          <a:prstGeom prst="rect">
            <a:avLst/>
          </a:prstGeom>
          <a:noFill/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4569" name="Rectangle 56"/>
          <p:cNvSpPr>
            <a:spLocks noChangeArrowheads="1"/>
          </p:cNvSpPr>
          <p:nvPr/>
        </p:nvSpPr>
        <p:spPr bwMode="auto">
          <a:xfrm>
            <a:off x="2371725" y="4729163"/>
            <a:ext cx="1541463" cy="2540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defTabSz="762000">
              <a:lnSpc>
                <a:spcPct val="90000"/>
              </a:lnSpc>
            </a:pPr>
            <a:r>
              <a:rPr kumimoji="1" lang="en-US" altLang="ko-KR" sz="1200" b="1">
                <a:solidFill>
                  <a:srgbClr val="000000"/>
                </a:solidFill>
                <a:latin typeface="Arial" charset="0"/>
              </a:rPr>
              <a:t>15   14  . . . .  2  1  0</a:t>
            </a:r>
          </a:p>
        </p:txBody>
      </p:sp>
      <p:sp>
        <p:nvSpPr>
          <p:cNvPr id="64570" name="Arc 57"/>
          <p:cNvSpPr>
            <a:spLocks/>
          </p:cNvSpPr>
          <p:nvPr/>
        </p:nvSpPr>
        <p:spPr bwMode="auto">
          <a:xfrm>
            <a:off x="2787650" y="4497388"/>
            <a:ext cx="95250" cy="95250"/>
          </a:xfrm>
          <a:custGeom>
            <a:avLst/>
            <a:gdLst>
              <a:gd name="T0" fmla="*/ 519501 w 17464"/>
              <a:gd name="T1" fmla="*/ 385198 h 21600"/>
              <a:gd name="T2" fmla="*/ 0 w 17464"/>
              <a:gd name="T3" fmla="*/ 383139 h 21600"/>
              <a:gd name="T4" fmla="*/ 263317 w 17464"/>
              <a:gd name="T5" fmla="*/ 0 h 21600"/>
              <a:gd name="T6" fmla="*/ 0 60000 65536"/>
              <a:gd name="T7" fmla="*/ 0 60000 65536"/>
              <a:gd name="T8" fmla="*/ 0 60000 65536"/>
              <a:gd name="T9" fmla="*/ 0 w 17464"/>
              <a:gd name="T10" fmla="*/ 0 h 21600"/>
              <a:gd name="T11" fmla="*/ 17464 w 17464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7464" h="21600" fill="none" extrusionOk="0">
                <a:moveTo>
                  <a:pt x="17463" y="19808"/>
                </a:moveTo>
                <a:cubicBezTo>
                  <a:pt x="14746" y="20990"/>
                  <a:pt x="11815" y="21599"/>
                  <a:pt x="8852" y="21600"/>
                </a:cubicBezTo>
                <a:cubicBezTo>
                  <a:pt x="5800" y="21600"/>
                  <a:pt x="2783" y="20953"/>
                  <a:pt x="0" y="19702"/>
                </a:cubicBezTo>
              </a:path>
              <a:path w="17464" h="21600" stroke="0" extrusionOk="0">
                <a:moveTo>
                  <a:pt x="17463" y="19808"/>
                </a:moveTo>
                <a:cubicBezTo>
                  <a:pt x="14746" y="20990"/>
                  <a:pt x="11815" y="21599"/>
                  <a:pt x="8852" y="21600"/>
                </a:cubicBezTo>
                <a:cubicBezTo>
                  <a:pt x="5800" y="21600"/>
                  <a:pt x="2783" y="20953"/>
                  <a:pt x="0" y="19702"/>
                </a:cubicBezTo>
                <a:lnTo>
                  <a:pt x="8852" y="0"/>
                </a:lnTo>
                <a:close/>
              </a:path>
            </a:pathLst>
          </a:custGeom>
          <a:solidFill>
            <a:srgbClr val="000000"/>
          </a:solidFill>
          <a:ln w="25400" cap="rnd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4571" name="Line 58"/>
          <p:cNvSpPr>
            <a:spLocks noChangeShapeType="1"/>
          </p:cNvSpPr>
          <p:nvPr/>
        </p:nvSpPr>
        <p:spPr bwMode="auto">
          <a:xfrm flipV="1">
            <a:off x="2833688" y="4572000"/>
            <a:ext cx="0" cy="157163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4572" name="Arc 59"/>
          <p:cNvSpPr>
            <a:spLocks/>
          </p:cNvSpPr>
          <p:nvPr/>
        </p:nvSpPr>
        <p:spPr bwMode="auto">
          <a:xfrm>
            <a:off x="3427413" y="4497388"/>
            <a:ext cx="96837" cy="95250"/>
          </a:xfrm>
          <a:custGeom>
            <a:avLst/>
            <a:gdLst>
              <a:gd name="T0" fmla="*/ 536956 w 17464"/>
              <a:gd name="T1" fmla="*/ 385198 h 21600"/>
              <a:gd name="T2" fmla="*/ 0 w 17464"/>
              <a:gd name="T3" fmla="*/ 383139 h 21600"/>
              <a:gd name="T4" fmla="*/ 272168 w 17464"/>
              <a:gd name="T5" fmla="*/ 0 h 21600"/>
              <a:gd name="T6" fmla="*/ 0 60000 65536"/>
              <a:gd name="T7" fmla="*/ 0 60000 65536"/>
              <a:gd name="T8" fmla="*/ 0 60000 65536"/>
              <a:gd name="T9" fmla="*/ 0 w 17464"/>
              <a:gd name="T10" fmla="*/ 0 h 21600"/>
              <a:gd name="T11" fmla="*/ 17464 w 17464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7464" h="21600" fill="none" extrusionOk="0">
                <a:moveTo>
                  <a:pt x="17463" y="19808"/>
                </a:moveTo>
                <a:cubicBezTo>
                  <a:pt x="14746" y="20990"/>
                  <a:pt x="11815" y="21599"/>
                  <a:pt x="8852" y="21600"/>
                </a:cubicBezTo>
                <a:cubicBezTo>
                  <a:pt x="5800" y="21600"/>
                  <a:pt x="2783" y="20953"/>
                  <a:pt x="0" y="19702"/>
                </a:cubicBezTo>
              </a:path>
              <a:path w="17464" h="21600" stroke="0" extrusionOk="0">
                <a:moveTo>
                  <a:pt x="17463" y="19808"/>
                </a:moveTo>
                <a:cubicBezTo>
                  <a:pt x="14746" y="20990"/>
                  <a:pt x="11815" y="21599"/>
                  <a:pt x="8852" y="21600"/>
                </a:cubicBezTo>
                <a:cubicBezTo>
                  <a:pt x="5800" y="21600"/>
                  <a:pt x="2783" y="20953"/>
                  <a:pt x="0" y="19702"/>
                </a:cubicBezTo>
                <a:lnTo>
                  <a:pt x="8852" y="0"/>
                </a:lnTo>
                <a:close/>
              </a:path>
            </a:pathLst>
          </a:custGeom>
          <a:solidFill>
            <a:srgbClr val="000000"/>
          </a:solidFill>
          <a:ln w="25400" cap="rnd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4573" name="Line 60"/>
          <p:cNvSpPr>
            <a:spLocks noChangeShapeType="1"/>
          </p:cNvSpPr>
          <p:nvPr/>
        </p:nvSpPr>
        <p:spPr bwMode="auto">
          <a:xfrm flipV="1">
            <a:off x="3475038" y="4572000"/>
            <a:ext cx="0" cy="157163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4574" name="Arc 61"/>
          <p:cNvSpPr>
            <a:spLocks/>
          </p:cNvSpPr>
          <p:nvPr/>
        </p:nvSpPr>
        <p:spPr bwMode="auto">
          <a:xfrm>
            <a:off x="3567113" y="4497388"/>
            <a:ext cx="96837" cy="95250"/>
          </a:xfrm>
          <a:custGeom>
            <a:avLst/>
            <a:gdLst>
              <a:gd name="T0" fmla="*/ 536956 w 17464"/>
              <a:gd name="T1" fmla="*/ 385198 h 21600"/>
              <a:gd name="T2" fmla="*/ 0 w 17464"/>
              <a:gd name="T3" fmla="*/ 383139 h 21600"/>
              <a:gd name="T4" fmla="*/ 272168 w 17464"/>
              <a:gd name="T5" fmla="*/ 0 h 21600"/>
              <a:gd name="T6" fmla="*/ 0 60000 65536"/>
              <a:gd name="T7" fmla="*/ 0 60000 65536"/>
              <a:gd name="T8" fmla="*/ 0 60000 65536"/>
              <a:gd name="T9" fmla="*/ 0 w 17464"/>
              <a:gd name="T10" fmla="*/ 0 h 21600"/>
              <a:gd name="T11" fmla="*/ 17464 w 17464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7464" h="21600" fill="none" extrusionOk="0">
                <a:moveTo>
                  <a:pt x="17463" y="19808"/>
                </a:moveTo>
                <a:cubicBezTo>
                  <a:pt x="14746" y="20990"/>
                  <a:pt x="11815" y="21599"/>
                  <a:pt x="8852" y="21600"/>
                </a:cubicBezTo>
                <a:cubicBezTo>
                  <a:pt x="5800" y="21600"/>
                  <a:pt x="2783" y="20953"/>
                  <a:pt x="0" y="19702"/>
                </a:cubicBezTo>
              </a:path>
              <a:path w="17464" h="21600" stroke="0" extrusionOk="0">
                <a:moveTo>
                  <a:pt x="17463" y="19808"/>
                </a:moveTo>
                <a:cubicBezTo>
                  <a:pt x="14746" y="20990"/>
                  <a:pt x="11815" y="21599"/>
                  <a:pt x="8852" y="21600"/>
                </a:cubicBezTo>
                <a:cubicBezTo>
                  <a:pt x="5800" y="21600"/>
                  <a:pt x="2783" y="20953"/>
                  <a:pt x="0" y="19702"/>
                </a:cubicBezTo>
                <a:lnTo>
                  <a:pt x="8852" y="0"/>
                </a:lnTo>
                <a:close/>
              </a:path>
            </a:pathLst>
          </a:custGeom>
          <a:solidFill>
            <a:srgbClr val="000000"/>
          </a:solidFill>
          <a:ln w="25400" cap="rnd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4575" name="Line 62"/>
          <p:cNvSpPr>
            <a:spLocks noChangeShapeType="1"/>
          </p:cNvSpPr>
          <p:nvPr/>
        </p:nvSpPr>
        <p:spPr bwMode="auto">
          <a:xfrm flipV="1">
            <a:off x="3614738" y="4572000"/>
            <a:ext cx="0" cy="157163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4576" name="Rectangle 63"/>
          <p:cNvSpPr>
            <a:spLocks noChangeArrowheads="1"/>
          </p:cNvSpPr>
          <p:nvPr/>
        </p:nvSpPr>
        <p:spPr bwMode="auto">
          <a:xfrm>
            <a:off x="2776538" y="4887913"/>
            <a:ext cx="603250" cy="4191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defTabSz="762000">
              <a:lnSpc>
                <a:spcPct val="90000"/>
              </a:lnSpc>
            </a:pPr>
            <a:r>
              <a:rPr kumimoji="1" lang="en-US" altLang="ko-KR" sz="1200" b="1">
                <a:solidFill>
                  <a:srgbClr val="000000"/>
                </a:solidFill>
                <a:latin typeface="Arial" charset="0"/>
              </a:rPr>
              <a:t>4 x 16</a:t>
            </a:r>
          </a:p>
          <a:p>
            <a:pPr defTabSz="762000" eaLnBrk="1">
              <a:lnSpc>
                <a:spcPct val="90000"/>
              </a:lnSpc>
            </a:pPr>
            <a:endParaRPr kumimoji="1" lang="en-US" altLang="ko-KR" sz="12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64577" name="Rectangle 64"/>
          <p:cNvSpPr>
            <a:spLocks noChangeArrowheads="1"/>
          </p:cNvSpPr>
          <p:nvPr/>
        </p:nvSpPr>
        <p:spPr bwMode="auto">
          <a:xfrm>
            <a:off x="2687638" y="5029200"/>
            <a:ext cx="773112" cy="2540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defTabSz="762000">
              <a:lnSpc>
                <a:spcPct val="90000"/>
              </a:lnSpc>
            </a:pPr>
            <a:r>
              <a:rPr kumimoji="1" lang="en-US" altLang="ko-KR" sz="1200" b="1">
                <a:solidFill>
                  <a:srgbClr val="000000"/>
                </a:solidFill>
                <a:latin typeface="Arial" charset="0"/>
              </a:rPr>
              <a:t>decoder</a:t>
            </a:r>
          </a:p>
        </p:txBody>
      </p:sp>
      <p:sp>
        <p:nvSpPr>
          <p:cNvPr id="64578" name="Rectangle 65"/>
          <p:cNvSpPr>
            <a:spLocks noChangeArrowheads="1"/>
          </p:cNvSpPr>
          <p:nvPr/>
        </p:nvSpPr>
        <p:spPr bwMode="auto">
          <a:xfrm>
            <a:off x="2838450" y="5559425"/>
            <a:ext cx="503238" cy="4191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defTabSz="762000">
              <a:lnSpc>
                <a:spcPct val="90000"/>
              </a:lnSpc>
            </a:pPr>
            <a:r>
              <a:rPr kumimoji="1" lang="en-US" altLang="ko-KR" sz="1200" b="1">
                <a:solidFill>
                  <a:srgbClr val="000000"/>
                </a:solidFill>
                <a:latin typeface="Arial" charset="0"/>
              </a:rPr>
              <a:t>4-bit</a:t>
            </a:r>
          </a:p>
          <a:p>
            <a:pPr defTabSz="762000" eaLnBrk="1">
              <a:lnSpc>
                <a:spcPct val="90000"/>
              </a:lnSpc>
            </a:pPr>
            <a:endParaRPr kumimoji="1" lang="en-US" altLang="ko-KR" sz="12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64579" name="Rectangle 66"/>
          <p:cNvSpPr>
            <a:spLocks noChangeArrowheads="1"/>
          </p:cNvSpPr>
          <p:nvPr/>
        </p:nvSpPr>
        <p:spPr bwMode="auto">
          <a:xfrm>
            <a:off x="2624138" y="5700713"/>
            <a:ext cx="882650" cy="4191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defTabSz="762000">
              <a:lnSpc>
                <a:spcPct val="90000"/>
              </a:lnSpc>
            </a:pPr>
            <a:r>
              <a:rPr kumimoji="1" lang="en-US" altLang="ko-KR" sz="1200" b="1">
                <a:solidFill>
                  <a:srgbClr val="000000"/>
                </a:solidFill>
                <a:latin typeface="Arial" charset="0"/>
              </a:rPr>
              <a:t>sequence</a:t>
            </a:r>
          </a:p>
          <a:p>
            <a:pPr defTabSz="762000" eaLnBrk="1">
              <a:lnSpc>
                <a:spcPct val="90000"/>
              </a:lnSpc>
            </a:pPr>
            <a:endParaRPr kumimoji="1" lang="en-US" altLang="ko-KR" sz="12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64580" name="Rectangle 67"/>
          <p:cNvSpPr>
            <a:spLocks noChangeArrowheads="1"/>
          </p:cNvSpPr>
          <p:nvPr/>
        </p:nvSpPr>
        <p:spPr bwMode="auto">
          <a:xfrm>
            <a:off x="2711450" y="5835650"/>
            <a:ext cx="739775" cy="4191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defTabSz="762000">
              <a:lnSpc>
                <a:spcPct val="90000"/>
              </a:lnSpc>
            </a:pPr>
            <a:r>
              <a:rPr kumimoji="1" lang="en-US" altLang="ko-KR" sz="1200" b="1">
                <a:solidFill>
                  <a:srgbClr val="000000"/>
                </a:solidFill>
                <a:latin typeface="Arial" charset="0"/>
              </a:rPr>
              <a:t>counter</a:t>
            </a:r>
          </a:p>
          <a:p>
            <a:pPr defTabSz="762000" eaLnBrk="1">
              <a:lnSpc>
                <a:spcPct val="90000"/>
              </a:lnSpc>
            </a:pPr>
            <a:endParaRPr kumimoji="1" lang="en-US" altLang="ko-KR" sz="12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64581" name="Rectangle 68"/>
          <p:cNvSpPr>
            <a:spLocks noChangeArrowheads="1"/>
          </p:cNvSpPr>
          <p:nvPr/>
        </p:nvSpPr>
        <p:spPr bwMode="auto">
          <a:xfrm>
            <a:off x="2825750" y="5975350"/>
            <a:ext cx="493713" cy="2540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defTabSz="762000">
              <a:lnSpc>
                <a:spcPct val="90000"/>
              </a:lnSpc>
            </a:pPr>
            <a:r>
              <a:rPr kumimoji="1" lang="en-US" altLang="ko-KR" sz="1200" b="1">
                <a:solidFill>
                  <a:srgbClr val="000000"/>
                </a:solidFill>
                <a:latin typeface="Arial" charset="0"/>
              </a:rPr>
              <a:t>(SC)</a:t>
            </a:r>
          </a:p>
        </p:txBody>
      </p:sp>
      <p:sp>
        <p:nvSpPr>
          <p:cNvPr id="64582" name="Rectangle 69"/>
          <p:cNvSpPr>
            <a:spLocks noChangeArrowheads="1"/>
          </p:cNvSpPr>
          <p:nvPr/>
        </p:nvSpPr>
        <p:spPr bwMode="auto">
          <a:xfrm>
            <a:off x="2551113" y="5583238"/>
            <a:ext cx="1120775" cy="592137"/>
          </a:xfrm>
          <a:prstGeom prst="rect">
            <a:avLst/>
          </a:prstGeom>
          <a:noFill/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4583" name="Arc 70"/>
          <p:cNvSpPr>
            <a:spLocks/>
          </p:cNvSpPr>
          <p:nvPr/>
        </p:nvSpPr>
        <p:spPr bwMode="auto">
          <a:xfrm>
            <a:off x="2711450" y="5280025"/>
            <a:ext cx="96838" cy="93663"/>
          </a:xfrm>
          <a:custGeom>
            <a:avLst/>
            <a:gdLst>
              <a:gd name="T0" fmla="*/ 536967 w 17464"/>
              <a:gd name="T1" fmla="*/ 372471 h 21600"/>
              <a:gd name="T2" fmla="*/ 0 w 17464"/>
              <a:gd name="T3" fmla="*/ 370476 h 21600"/>
              <a:gd name="T4" fmla="*/ 272171 w 17464"/>
              <a:gd name="T5" fmla="*/ 0 h 21600"/>
              <a:gd name="T6" fmla="*/ 0 60000 65536"/>
              <a:gd name="T7" fmla="*/ 0 60000 65536"/>
              <a:gd name="T8" fmla="*/ 0 60000 65536"/>
              <a:gd name="T9" fmla="*/ 0 w 17464"/>
              <a:gd name="T10" fmla="*/ 0 h 21600"/>
              <a:gd name="T11" fmla="*/ 17464 w 17464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7464" h="21600" fill="none" extrusionOk="0">
                <a:moveTo>
                  <a:pt x="17463" y="19808"/>
                </a:moveTo>
                <a:cubicBezTo>
                  <a:pt x="14746" y="20990"/>
                  <a:pt x="11815" y="21599"/>
                  <a:pt x="8852" y="21600"/>
                </a:cubicBezTo>
                <a:cubicBezTo>
                  <a:pt x="5800" y="21600"/>
                  <a:pt x="2783" y="20953"/>
                  <a:pt x="0" y="19702"/>
                </a:cubicBezTo>
              </a:path>
              <a:path w="17464" h="21600" stroke="0" extrusionOk="0">
                <a:moveTo>
                  <a:pt x="17463" y="19808"/>
                </a:moveTo>
                <a:cubicBezTo>
                  <a:pt x="14746" y="20990"/>
                  <a:pt x="11815" y="21599"/>
                  <a:pt x="8852" y="21600"/>
                </a:cubicBezTo>
                <a:cubicBezTo>
                  <a:pt x="5800" y="21600"/>
                  <a:pt x="2783" y="20953"/>
                  <a:pt x="0" y="19702"/>
                </a:cubicBezTo>
                <a:lnTo>
                  <a:pt x="8852" y="0"/>
                </a:lnTo>
                <a:close/>
              </a:path>
            </a:pathLst>
          </a:custGeom>
          <a:solidFill>
            <a:srgbClr val="000000"/>
          </a:solidFill>
          <a:ln w="25400" cap="rnd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4584" name="Line 71"/>
          <p:cNvSpPr>
            <a:spLocks noChangeShapeType="1"/>
          </p:cNvSpPr>
          <p:nvPr/>
        </p:nvSpPr>
        <p:spPr bwMode="auto">
          <a:xfrm flipV="1">
            <a:off x="2759075" y="5353050"/>
            <a:ext cx="0" cy="230188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4585" name="Arc 72"/>
          <p:cNvSpPr>
            <a:spLocks/>
          </p:cNvSpPr>
          <p:nvPr/>
        </p:nvSpPr>
        <p:spPr bwMode="auto">
          <a:xfrm>
            <a:off x="2924175" y="5280025"/>
            <a:ext cx="96838" cy="93663"/>
          </a:xfrm>
          <a:custGeom>
            <a:avLst/>
            <a:gdLst>
              <a:gd name="T0" fmla="*/ 536967 w 17464"/>
              <a:gd name="T1" fmla="*/ 372471 h 21600"/>
              <a:gd name="T2" fmla="*/ 0 w 17464"/>
              <a:gd name="T3" fmla="*/ 370476 h 21600"/>
              <a:gd name="T4" fmla="*/ 272171 w 17464"/>
              <a:gd name="T5" fmla="*/ 0 h 21600"/>
              <a:gd name="T6" fmla="*/ 0 60000 65536"/>
              <a:gd name="T7" fmla="*/ 0 60000 65536"/>
              <a:gd name="T8" fmla="*/ 0 60000 65536"/>
              <a:gd name="T9" fmla="*/ 0 w 17464"/>
              <a:gd name="T10" fmla="*/ 0 h 21600"/>
              <a:gd name="T11" fmla="*/ 17464 w 17464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7464" h="21600" fill="none" extrusionOk="0">
                <a:moveTo>
                  <a:pt x="17463" y="19808"/>
                </a:moveTo>
                <a:cubicBezTo>
                  <a:pt x="14746" y="20990"/>
                  <a:pt x="11815" y="21599"/>
                  <a:pt x="8852" y="21600"/>
                </a:cubicBezTo>
                <a:cubicBezTo>
                  <a:pt x="5800" y="21600"/>
                  <a:pt x="2783" y="20953"/>
                  <a:pt x="0" y="19702"/>
                </a:cubicBezTo>
              </a:path>
              <a:path w="17464" h="21600" stroke="0" extrusionOk="0">
                <a:moveTo>
                  <a:pt x="17463" y="19808"/>
                </a:moveTo>
                <a:cubicBezTo>
                  <a:pt x="14746" y="20990"/>
                  <a:pt x="11815" y="21599"/>
                  <a:pt x="8852" y="21600"/>
                </a:cubicBezTo>
                <a:cubicBezTo>
                  <a:pt x="5800" y="21600"/>
                  <a:pt x="2783" y="20953"/>
                  <a:pt x="0" y="19702"/>
                </a:cubicBezTo>
                <a:lnTo>
                  <a:pt x="8852" y="0"/>
                </a:lnTo>
                <a:close/>
              </a:path>
            </a:pathLst>
          </a:custGeom>
          <a:solidFill>
            <a:srgbClr val="000000"/>
          </a:solidFill>
          <a:ln w="25400" cap="rnd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4586" name="Arc 73"/>
          <p:cNvSpPr>
            <a:spLocks/>
          </p:cNvSpPr>
          <p:nvPr/>
        </p:nvSpPr>
        <p:spPr bwMode="auto">
          <a:xfrm>
            <a:off x="3140075" y="5280025"/>
            <a:ext cx="95250" cy="93663"/>
          </a:xfrm>
          <a:custGeom>
            <a:avLst/>
            <a:gdLst>
              <a:gd name="T0" fmla="*/ 519501 w 17464"/>
              <a:gd name="T1" fmla="*/ 372471 h 21600"/>
              <a:gd name="T2" fmla="*/ 0 w 17464"/>
              <a:gd name="T3" fmla="*/ 370476 h 21600"/>
              <a:gd name="T4" fmla="*/ 263317 w 17464"/>
              <a:gd name="T5" fmla="*/ 0 h 21600"/>
              <a:gd name="T6" fmla="*/ 0 60000 65536"/>
              <a:gd name="T7" fmla="*/ 0 60000 65536"/>
              <a:gd name="T8" fmla="*/ 0 60000 65536"/>
              <a:gd name="T9" fmla="*/ 0 w 17464"/>
              <a:gd name="T10" fmla="*/ 0 h 21600"/>
              <a:gd name="T11" fmla="*/ 17464 w 17464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7464" h="21600" fill="none" extrusionOk="0">
                <a:moveTo>
                  <a:pt x="17463" y="19808"/>
                </a:moveTo>
                <a:cubicBezTo>
                  <a:pt x="14746" y="20990"/>
                  <a:pt x="11815" y="21599"/>
                  <a:pt x="8852" y="21600"/>
                </a:cubicBezTo>
                <a:cubicBezTo>
                  <a:pt x="5800" y="21600"/>
                  <a:pt x="2783" y="20953"/>
                  <a:pt x="0" y="19702"/>
                </a:cubicBezTo>
              </a:path>
              <a:path w="17464" h="21600" stroke="0" extrusionOk="0">
                <a:moveTo>
                  <a:pt x="17463" y="19808"/>
                </a:moveTo>
                <a:cubicBezTo>
                  <a:pt x="14746" y="20990"/>
                  <a:pt x="11815" y="21599"/>
                  <a:pt x="8852" y="21600"/>
                </a:cubicBezTo>
                <a:cubicBezTo>
                  <a:pt x="5800" y="21600"/>
                  <a:pt x="2783" y="20953"/>
                  <a:pt x="0" y="19702"/>
                </a:cubicBezTo>
                <a:lnTo>
                  <a:pt x="8852" y="0"/>
                </a:lnTo>
                <a:close/>
              </a:path>
            </a:pathLst>
          </a:custGeom>
          <a:solidFill>
            <a:srgbClr val="000000"/>
          </a:solidFill>
          <a:ln w="25400" cap="rnd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4587" name="Line 74"/>
          <p:cNvSpPr>
            <a:spLocks noChangeShapeType="1"/>
          </p:cNvSpPr>
          <p:nvPr/>
        </p:nvSpPr>
        <p:spPr bwMode="auto">
          <a:xfrm flipV="1">
            <a:off x="3186113" y="5353050"/>
            <a:ext cx="0" cy="230188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4588" name="Arc 75"/>
          <p:cNvSpPr>
            <a:spLocks/>
          </p:cNvSpPr>
          <p:nvPr/>
        </p:nvSpPr>
        <p:spPr bwMode="auto">
          <a:xfrm>
            <a:off x="3352800" y="5280025"/>
            <a:ext cx="95250" cy="93663"/>
          </a:xfrm>
          <a:custGeom>
            <a:avLst/>
            <a:gdLst>
              <a:gd name="T0" fmla="*/ 519501 w 17464"/>
              <a:gd name="T1" fmla="*/ 372471 h 21600"/>
              <a:gd name="T2" fmla="*/ 0 w 17464"/>
              <a:gd name="T3" fmla="*/ 370476 h 21600"/>
              <a:gd name="T4" fmla="*/ 263317 w 17464"/>
              <a:gd name="T5" fmla="*/ 0 h 21600"/>
              <a:gd name="T6" fmla="*/ 0 60000 65536"/>
              <a:gd name="T7" fmla="*/ 0 60000 65536"/>
              <a:gd name="T8" fmla="*/ 0 60000 65536"/>
              <a:gd name="T9" fmla="*/ 0 w 17464"/>
              <a:gd name="T10" fmla="*/ 0 h 21600"/>
              <a:gd name="T11" fmla="*/ 17464 w 17464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7464" h="21600" fill="none" extrusionOk="0">
                <a:moveTo>
                  <a:pt x="17463" y="19808"/>
                </a:moveTo>
                <a:cubicBezTo>
                  <a:pt x="14746" y="20990"/>
                  <a:pt x="11815" y="21599"/>
                  <a:pt x="8852" y="21600"/>
                </a:cubicBezTo>
                <a:cubicBezTo>
                  <a:pt x="5800" y="21600"/>
                  <a:pt x="2783" y="20953"/>
                  <a:pt x="0" y="19702"/>
                </a:cubicBezTo>
              </a:path>
              <a:path w="17464" h="21600" stroke="0" extrusionOk="0">
                <a:moveTo>
                  <a:pt x="17463" y="19808"/>
                </a:moveTo>
                <a:cubicBezTo>
                  <a:pt x="14746" y="20990"/>
                  <a:pt x="11815" y="21599"/>
                  <a:pt x="8852" y="21600"/>
                </a:cubicBezTo>
                <a:cubicBezTo>
                  <a:pt x="5800" y="21600"/>
                  <a:pt x="2783" y="20953"/>
                  <a:pt x="0" y="19702"/>
                </a:cubicBezTo>
                <a:lnTo>
                  <a:pt x="8852" y="0"/>
                </a:lnTo>
                <a:close/>
              </a:path>
            </a:pathLst>
          </a:custGeom>
          <a:solidFill>
            <a:srgbClr val="000000"/>
          </a:solidFill>
          <a:ln w="25400" cap="rnd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4589" name="Line 76"/>
          <p:cNvSpPr>
            <a:spLocks noChangeShapeType="1"/>
          </p:cNvSpPr>
          <p:nvPr/>
        </p:nvSpPr>
        <p:spPr bwMode="auto">
          <a:xfrm flipV="1">
            <a:off x="3400425" y="5353050"/>
            <a:ext cx="0" cy="230188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4590" name="Arc 77"/>
          <p:cNvSpPr>
            <a:spLocks/>
          </p:cNvSpPr>
          <p:nvPr/>
        </p:nvSpPr>
        <p:spPr bwMode="auto">
          <a:xfrm>
            <a:off x="3689350" y="5643563"/>
            <a:ext cx="120650" cy="76200"/>
          </a:xfrm>
          <a:custGeom>
            <a:avLst/>
            <a:gdLst>
              <a:gd name="T0" fmla="*/ 614723 w 21600"/>
              <a:gd name="T1" fmla="*/ 0 h 17464"/>
              <a:gd name="T2" fmla="*/ 618030 w 21600"/>
              <a:gd name="T3" fmla="*/ 332481 h 17464"/>
              <a:gd name="T4" fmla="*/ 0 w 21600"/>
              <a:gd name="T5" fmla="*/ 168527 h 17464"/>
              <a:gd name="T6" fmla="*/ 0 60000 65536"/>
              <a:gd name="T7" fmla="*/ 0 60000 65536"/>
              <a:gd name="T8" fmla="*/ 0 60000 65536"/>
              <a:gd name="T9" fmla="*/ 0 w 21600"/>
              <a:gd name="T10" fmla="*/ 0 h 17464"/>
              <a:gd name="T11" fmla="*/ 21600 w 21600"/>
              <a:gd name="T12" fmla="*/ 17464 h 1746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17464" fill="none" extrusionOk="0">
                <a:moveTo>
                  <a:pt x="19702" y="0"/>
                </a:moveTo>
                <a:cubicBezTo>
                  <a:pt x="20953" y="2783"/>
                  <a:pt x="21600" y="5800"/>
                  <a:pt x="21600" y="8852"/>
                </a:cubicBezTo>
                <a:cubicBezTo>
                  <a:pt x="21600" y="11815"/>
                  <a:pt x="20990" y="14746"/>
                  <a:pt x="19808" y="17463"/>
                </a:cubicBezTo>
              </a:path>
              <a:path w="21600" h="17464" stroke="0" extrusionOk="0">
                <a:moveTo>
                  <a:pt x="19702" y="0"/>
                </a:moveTo>
                <a:cubicBezTo>
                  <a:pt x="20953" y="2783"/>
                  <a:pt x="21600" y="5800"/>
                  <a:pt x="21600" y="8852"/>
                </a:cubicBezTo>
                <a:cubicBezTo>
                  <a:pt x="21600" y="11815"/>
                  <a:pt x="20990" y="14746"/>
                  <a:pt x="19808" y="17463"/>
                </a:cubicBezTo>
                <a:lnTo>
                  <a:pt x="0" y="8852"/>
                </a:lnTo>
                <a:close/>
              </a:path>
            </a:pathLst>
          </a:custGeom>
          <a:solidFill>
            <a:srgbClr val="000000"/>
          </a:solidFill>
          <a:ln w="25400" cap="rnd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4591" name="Line 78"/>
          <p:cNvSpPr>
            <a:spLocks noChangeShapeType="1"/>
          </p:cNvSpPr>
          <p:nvPr/>
        </p:nvSpPr>
        <p:spPr bwMode="auto">
          <a:xfrm>
            <a:off x="3795713" y="5686425"/>
            <a:ext cx="517525" cy="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4592" name="Rectangle 79"/>
          <p:cNvSpPr>
            <a:spLocks noChangeArrowheads="1"/>
          </p:cNvSpPr>
          <p:nvPr/>
        </p:nvSpPr>
        <p:spPr bwMode="auto">
          <a:xfrm>
            <a:off x="4329113" y="5532438"/>
            <a:ext cx="1314450" cy="2540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defTabSz="762000">
              <a:lnSpc>
                <a:spcPct val="90000"/>
              </a:lnSpc>
            </a:pPr>
            <a:r>
              <a:rPr kumimoji="1" lang="en-US" altLang="ko-KR" sz="1200" b="1">
                <a:solidFill>
                  <a:srgbClr val="000000"/>
                </a:solidFill>
                <a:latin typeface="Arial" charset="0"/>
              </a:rPr>
              <a:t>Increment (INR)</a:t>
            </a:r>
          </a:p>
        </p:txBody>
      </p:sp>
      <p:sp>
        <p:nvSpPr>
          <p:cNvPr id="64593" name="Arc 80"/>
          <p:cNvSpPr>
            <a:spLocks/>
          </p:cNvSpPr>
          <p:nvPr/>
        </p:nvSpPr>
        <p:spPr bwMode="auto">
          <a:xfrm>
            <a:off x="3689350" y="5811838"/>
            <a:ext cx="120650" cy="76200"/>
          </a:xfrm>
          <a:custGeom>
            <a:avLst/>
            <a:gdLst>
              <a:gd name="T0" fmla="*/ 614723 w 21600"/>
              <a:gd name="T1" fmla="*/ 0 h 17464"/>
              <a:gd name="T2" fmla="*/ 618030 w 21600"/>
              <a:gd name="T3" fmla="*/ 332481 h 17464"/>
              <a:gd name="T4" fmla="*/ 0 w 21600"/>
              <a:gd name="T5" fmla="*/ 168527 h 17464"/>
              <a:gd name="T6" fmla="*/ 0 60000 65536"/>
              <a:gd name="T7" fmla="*/ 0 60000 65536"/>
              <a:gd name="T8" fmla="*/ 0 60000 65536"/>
              <a:gd name="T9" fmla="*/ 0 w 21600"/>
              <a:gd name="T10" fmla="*/ 0 h 17464"/>
              <a:gd name="T11" fmla="*/ 21600 w 21600"/>
              <a:gd name="T12" fmla="*/ 17464 h 1746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17464" fill="none" extrusionOk="0">
                <a:moveTo>
                  <a:pt x="19702" y="0"/>
                </a:moveTo>
                <a:cubicBezTo>
                  <a:pt x="20953" y="2783"/>
                  <a:pt x="21600" y="5800"/>
                  <a:pt x="21600" y="8852"/>
                </a:cubicBezTo>
                <a:cubicBezTo>
                  <a:pt x="21600" y="11815"/>
                  <a:pt x="20990" y="14746"/>
                  <a:pt x="19808" y="17463"/>
                </a:cubicBezTo>
              </a:path>
              <a:path w="21600" h="17464" stroke="0" extrusionOk="0">
                <a:moveTo>
                  <a:pt x="19702" y="0"/>
                </a:moveTo>
                <a:cubicBezTo>
                  <a:pt x="20953" y="2783"/>
                  <a:pt x="21600" y="5800"/>
                  <a:pt x="21600" y="8852"/>
                </a:cubicBezTo>
                <a:cubicBezTo>
                  <a:pt x="21600" y="11815"/>
                  <a:pt x="20990" y="14746"/>
                  <a:pt x="19808" y="17463"/>
                </a:cubicBezTo>
                <a:lnTo>
                  <a:pt x="0" y="8852"/>
                </a:lnTo>
                <a:close/>
              </a:path>
            </a:pathLst>
          </a:custGeom>
          <a:solidFill>
            <a:srgbClr val="000000"/>
          </a:solidFill>
          <a:ln w="25400" cap="rnd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4594" name="Line 81"/>
          <p:cNvSpPr>
            <a:spLocks noChangeShapeType="1"/>
          </p:cNvSpPr>
          <p:nvPr/>
        </p:nvSpPr>
        <p:spPr bwMode="auto">
          <a:xfrm>
            <a:off x="3795713" y="5854700"/>
            <a:ext cx="517525" cy="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4595" name="Rectangle 82"/>
          <p:cNvSpPr>
            <a:spLocks noChangeArrowheads="1"/>
          </p:cNvSpPr>
          <p:nvPr/>
        </p:nvSpPr>
        <p:spPr bwMode="auto">
          <a:xfrm>
            <a:off x="4318000" y="5732463"/>
            <a:ext cx="1017588" cy="2540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defTabSz="762000">
              <a:lnSpc>
                <a:spcPct val="90000"/>
              </a:lnSpc>
            </a:pPr>
            <a:r>
              <a:rPr kumimoji="1" lang="en-US" altLang="ko-KR" sz="1200" b="1">
                <a:solidFill>
                  <a:srgbClr val="000000"/>
                </a:solidFill>
                <a:latin typeface="Arial" charset="0"/>
              </a:rPr>
              <a:t>Clear (CLR)</a:t>
            </a:r>
          </a:p>
        </p:txBody>
      </p:sp>
      <p:sp>
        <p:nvSpPr>
          <p:cNvPr id="64596" name="Arc 83"/>
          <p:cNvSpPr>
            <a:spLocks/>
          </p:cNvSpPr>
          <p:nvPr/>
        </p:nvSpPr>
        <p:spPr bwMode="auto">
          <a:xfrm>
            <a:off x="3689350" y="6040438"/>
            <a:ext cx="120650" cy="74612"/>
          </a:xfrm>
          <a:custGeom>
            <a:avLst/>
            <a:gdLst>
              <a:gd name="T0" fmla="*/ 614723 w 21600"/>
              <a:gd name="T1" fmla="*/ 0 h 17464"/>
              <a:gd name="T2" fmla="*/ 618030 w 21600"/>
              <a:gd name="T3" fmla="*/ 318767 h 17464"/>
              <a:gd name="T4" fmla="*/ 0 w 21600"/>
              <a:gd name="T5" fmla="*/ 161575 h 17464"/>
              <a:gd name="T6" fmla="*/ 0 60000 65536"/>
              <a:gd name="T7" fmla="*/ 0 60000 65536"/>
              <a:gd name="T8" fmla="*/ 0 60000 65536"/>
              <a:gd name="T9" fmla="*/ 0 w 21600"/>
              <a:gd name="T10" fmla="*/ 0 h 17464"/>
              <a:gd name="T11" fmla="*/ 21600 w 21600"/>
              <a:gd name="T12" fmla="*/ 17464 h 1746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17464" fill="none" extrusionOk="0">
                <a:moveTo>
                  <a:pt x="19702" y="0"/>
                </a:moveTo>
                <a:cubicBezTo>
                  <a:pt x="20953" y="2783"/>
                  <a:pt x="21600" y="5800"/>
                  <a:pt x="21600" y="8852"/>
                </a:cubicBezTo>
                <a:cubicBezTo>
                  <a:pt x="21600" y="11815"/>
                  <a:pt x="20990" y="14746"/>
                  <a:pt x="19808" y="17463"/>
                </a:cubicBezTo>
              </a:path>
              <a:path w="21600" h="17464" stroke="0" extrusionOk="0">
                <a:moveTo>
                  <a:pt x="19702" y="0"/>
                </a:moveTo>
                <a:cubicBezTo>
                  <a:pt x="20953" y="2783"/>
                  <a:pt x="21600" y="5800"/>
                  <a:pt x="21600" y="8852"/>
                </a:cubicBezTo>
                <a:cubicBezTo>
                  <a:pt x="21600" y="11815"/>
                  <a:pt x="20990" y="14746"/>
                  <a:pt x="19808" y="17463"/>
                </a:cubicBezTo>
                <a:lnTo>
                  <a:pt x="0" y="8852"/>
                </a:lnTo>
                <a:close/>
              </a:path>
            </a:pathLst>
          </a:custGeom>
          <a:solidFill>
            <a:srgbClr val="000000"/>
          </a:solidFill>
          <a:ln w="25400" cap="rnd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4597" name="Line 84"/>
          <p:cNvSpPr>
            <a:spLocks noChangeShapeType="1"/>
          </p:cNvSpPr>
          <p:nvPr/>
        </p:nvSpPr>
        <p:spPr bwMode="auto">
          <a:xfrm>
            <a:off x="3795713" y="6081713"/>
            <a:ext cx="517525" cy="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4598" name="Rectangle 85"/>
          <p:cNvSpPr>
            <a:spLocks noChangeArrowheads="1"/>
          </p:cNvSpPr>
          <p:nvPr/>
        </p:nvSpPr>
        <p:spPr bwMode="auto">
          <a:xfrm>
            <a:off x="4324350" y="5959475"/>
            <a:ext cx="595313" cy="2540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defTabSz="762000">
              <a:lnSpc>
                <a:spcPct val="90000"/>
              </a:lnSpc>
            </a:pPr>
            <a:r>
              <a:rPr kumimoji="1" lang="en-US" altLang="ko-KR" sz="1200" b="1">
                <a:solidFill>
                  <a:srgbClr val="000000"/>
                </a:solidFill>
                <a:latin typeface="Arial" charset="0"/>
              </a:rPr>
              <a:t>Clock</a:t>
            </a:r>
          </a:p>
        </p:txBody>
      </p:sp>
      <p:sp>
        <p:nvSpPr>
          <p:cNvPr id="64599" name="Freeform 86"/>
          <p:cNvSpPr>
            <a:spLocks/>
          </p:cNvSpPr>
          <p:nvPr/>
        </p:nvSpPr>
        <p:spPr bwMode="auto">
          <a:xfrm>
            <a:off x="3525838" y="6016625"/>
            <a:ext cx="141287" cy="111125"/>
          </a:xfrm>
          <a:custGeom>
            <a:avLst/>
            <a:gdLst>
              <a:gd name="T0" fmla="*/ 139700 w 89"/>
              <a:gd name="T1" fmla="*/ 0 h 89"/>
              <a:gd name="T2" fmla="*/ 0 w 89"/>
              <a:gd name="T3" fmla="*/ 59933 h 89"/>
              <a:gd name="T4" fmla="*/ 139700 w 89"/>
              <a:gd name="T5" fmla="*/ 109876 h 89"/>
              <a:gd name="T6" fmla="*/ 0 60000 65536"/>
              <a:gd name="T7" fmla="*/ 0 60000 65536"/>
              <a:gd name="T8" fmla="*/ 0 60000 65536"/>
              <a:gd name="T9" fmla="*/ 0 w 89"/>
              <a:gd name="T10" fmla="*/ 0 h 89"/>
              <a:gd name="T11" fmla="*/ 89 w 89"/>
              <a:gd name="T12" fmla="*/ 89 h 8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89" h="89">
                <a:moveTo>
                  <a:pt x="88" y="0"/>
                </a:moveTo>
                <a:lnTo>
                  <a:pt x="0" y="48"/>
                </a:lnTo>
                <a:lnTo>
                  <a:pt x="88" y="88"/>
                </a:lnTo>
              </a:path>
            </a:pathLst>
          </a:custGeom>
          <a:noFill/>
          <a:ln w="254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4600" name="Arc 87"/>
          <p:cNvSpPr>
            <a:spLocks/>
          </p:cNvSpPr>
          <p:nvPr/>
        </p:nvSpPr>
        <p:spPr bwMode="auto">
          <a:xfrm>
            <a:off x="5492750" y="2722563"/>
            <a:ext cx="96838" cy="92075"/>
          </a:xfrm>
          <a:custGeom>
            <a:avLst/>
            <a:gdLst>
              <a:gd name="T0" fmla="*/ 0 w 17255"/>
              <a:gd name="T1" fmla="*/ 33616 h 21600"/>
              <a:gd name="T2" fmla="*/ 543471 w 17255"/>
              <a:gd name="T3" fmla="*/ 31728 h 21600"/>
              <a:gd name="T4" fmla="*/ 275468 w 17255"/>
              <a:gd name="T5" fmla="*/ 392491 h 21600"/>
              <a:gd name="T6" fmla="*/ 0 60000 65536"/>
              <a:gd name="T7" fmla="*/ 0 60000 65536"/>
              <a:gd name="T8" fmla="*/ 0 60000 65536"/>
              <a:gd name="T9" fmla="*/ 0 w 17255"/>
              <a:gd name="T10" fmla="*/ 0 h 21600"/>
              <a:gd name="T11" fmla="*/ 17255 w 17255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7255" h="21600" fill="none" extrusionOk="0">
                <a:moveTo>
                  <a:pt x="-1" y="1849"/>
                </a:moveTo>
                <a:cubicBezTo>
                  <a:pt x="2754" y="630"/>
                  <a:pt x="5733" y="-1"/>
                  <a:pt x="8746" y="0"/>
                </a:cubicBezTo>
                <a:cubicBezTo>
                  <a:pt x="11671" y="0"/>
                  <a:pt x="14566" y="594"/>
                  <a:pt x="17254" y="1746"/>
                </a:cubicBezTo>
              </a:path>
              <a:path w="17255" h="21600" stroke="0" extrusionOk="0">
                <a:moveTo>
                  <a:pt x="-1" y="1849"/>
                </a:moveTo>
                <a:cubicBezTo>
                  <a:pt x="2754" y="630"/>
                  <a:pt x="5733" y="-1"/>
                  <a:pt x="8746" y="0"/>
                </a:cubicBezTo>
                <a:cubicBezTo>
                  <a:pt x="11671" y="0"/>
                  <a:pt x="14566" y="594"/>
                  <a:pt x="17254" y="1746"/>
                </a:cubicBezTo>
                <a:lnTo>
                  <a:pt x="8746" y="21600"/>
                </a:lnTo>
                <a:close/>
              </a:path>
            </a:pathLst>
          </a:custGeom>
          <a:solidFill>
            <a:srgbClr val="000000"/>
          </a:solidFill>
          <a:ln w="25400" cap="rnd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4601" name="Line 88"/>
          <p:cNvSpPr>
            <a:spLocks noChangeShapeType="1"/>
          </p:cNvSpPr>
          <p:nvPr/>
        </p:nvSpPr>
        <p:spPr bwMode="auto">
          <a:xfrm flipV="1">
            <a:off x="5540375" y="2230438"/>
            <a:ext cx="0" cy="52070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4602" name="Rectangle 89"/>
          <p:cNvSpPr>
            <a:spLocks noChangeArrowheads="1"/>
          </p:cNvSpPr>
          <p:nvPr/>
        </p:nvSpPr>
        <p:spPr bwMode="auto">
          <a:xfrm>
            <a:off x="5083175" y="2003425"/>
            <a:ext cx="1089025" cy="2540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defTabSz="762000">
              <a:lnSpc>
                <a:spcPct val="90000"/>
              </a:lnSpc>
            </a:pPr>
            <a:r>
              <a:rPr kumimoji="1" lang="en-US" altLang="ko-KR" sz="1200" b="1">
                <a:solidFill>
                  <a:srgbClr val="000000"/>
                </a:solidFill>
                <a:latin typeface="Arial" charset="0"/>
              </a:rPr>
              <a:t>Other inputs</a:t>
            </a:r>
          </a:p>
        </p:txBody>
      </p:sp>
      <p:sp>
        <p:nvSpPr>
          <p:cNvPr id="64603" name="Arc 90"/>
          <p:cNvSpPr>
            <a:spLocks/>
          </p:cNvSpPr>
          <p:nvPr/>
        </p:nvSpPr>
        <p:spPr bwMode="auto">
          <a:xfrm>
            <a:off x="7046913" y="3668713"/>
            <a:ext cx="119062" cy="76200"/>
          </a:xfrm>
          <a:custGeom>
            <a:avLst/>
            <a:gdLst>
              <a:gd name="T0" fmla="*/ 53049 w 21600"/>
              <a:gd name="T1" fmla="*/ 336508 h 17255"/>
              <a:gd name="T2" fmla="*/ 56207 w 21600"/>
              <a:gd name="T3" fmla="*/ 0 h 17255"/>
              <a:gd name="T4" fmla="*/ 656285 w 21600"/>
              <a:gd name="T5" fmla="*/ 170563 h 17255"/>
              <a:gd name="T6" fmla="*/ 0 60000 65536"/>
              <a:gd name="T7" fmla="*/ 0 60000 65536"/>
              <a:gd name="T8" fmla="*/ 0 60000 65536"/>
              <a:gd name="T9" fmla="*/ 0 w 21600"/>
              <a:gd name="T10" fmla="*/ 0 h 17255"/>
              <a:gd name="T11" fmla="*/ 21600 w 21600"/>
              <a:gd name="T12" fmla="*/ 17255 h 17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17255" fill="none" extrusionOk="0">
                <a:moveTo>
                  <a:pt x="1746" y="17254"/>
                </a:moveTo>
                <a:cubicBezTo>
                  <a:pt x="594" y="14566"/>
                  <a:pt x="0" y="11671"/>
                  <a:pt x="0" y="8746"/>
                </a:cubicBezTo>
                <a:cubicBezTo>
                  <a:pt x="-1" y="5733"/>
                  <a:pt x="630" y="2754"/>
                  <a:pt x="1849" y="-1"/>
                </a:cubicBezTo>
              </a:path>
              <a:path w="21600" h="17255" stroke="0" extrusionOk="0">
                <a:moveTo>
                  <a:pt x="1746" y="17254"/>
                </a:moveTo>
                <a:cubicBezTo>
                  <a:pt x="594" y="14566"/>
                  <a:pt x="0" y="11671"/>
                  <a:pt x="0" y="8746"/>
                </a:cubicBezTo>
                <a:cubicBezTo>
                  <a:pt x="-1" y="5733"/>
                  <a:pt x="630" y="2754"/>
                  <a:pt x="1849" y="-1"/>
                </a:cubicBezTo>
                <a:lnTo>
                  <a:pt x="21600" y="8746"/>
                </a:lnTo>
                <a:close/>
              </a:path>
            </a:pathLst>
          </a:custGeom>
          <a:solidFill>
            <a:srgbClr val="000000"/>
          </a:solidFill>
          <a:ln w="25400" cap="rnd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4604" name="Line 91"/>
          <p:cNvSpPr>
            <a:spLocks noChangeShapeType="1"/>
          </p:cNvSpPr>
          <p:nvPr/>
        </p:nvSpPr>
        <p:spPr bwMode="auto">
          <a:xfrm>
            <a:off x="6162675" y="3711575"/>
            <a:ext cx="912813" cy="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4605" name="Rectangle 92"/>
          <p:cNvSpPr>
            <a:spLocks noChangeArrowheads="1"/>
          </p:cNvSpPr>
          <p:nvPr/>
        </p:nvSpPr>
        <p:spPr bwMode="auto">
          <a:xfrm>
            <a:off x="7097713" y="3538538"/>
            <a:ext cx="723900" cy="5270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defTabSz="762000">
              <a:lnSpc>
                <a:spcPct val="80000"/>
              </a:lnSpc>
            </a:pPr>
            <a:r>
              <a:rPr kumimoji="1" lang="en-US" altLang="ko-KR" sz="1200" b="1">
                <a:solidFill>
                  <a:srgbClr val="000000"/>
                </a:solidFill>
                <a:latin typeface="Arial" charset="0"/>
              </a:rPr>
              <a:t>Control</a:t>
            </a:r>
          </a:p>
          <a:p>
            <a:pPr defTabSz="762000">
              <a:lnSpc>
                <a:spcPct val="80000"/>
              </a:lnSpc>
            </a:pPr>
            <a:r>
              <a:rPr kumimoji="1" lang="en-US" altLang="ko-KR" sz="1200" b="1">
                <a:solidFill>
                  <a:srgbClr val="000000"/>
                </a:solidFill>
                <a:latin typeface="Arial" charset="0"/>
              </a:rPr>
              <a:t>signals</a:t>
            </a:r>
          </a:p>
          <a:p>
            <a:pPr defTabSz="762000" eaLnBrk="1">
              <a:lnSpc>
                <a:spcPct val="80000"/>
              </a:lnSpc>
            </a:pPr>
            <a:endParaRPr kumimoji="1" lang="en-US" altLang="ko-KR" sz="1200" b="1">
              <a:solidFill>
                <a:srgbClr val="000000"/>
              </a:solidFill>
              <a:latin typeface="Arial" charset="0"/>
            </a:endParaRPr>
          </a:p>
        </p:txBody>
      </p:sp>
      <p:grpSp>
        <p:nvGrpSpPr>
          <p:cNvPr id="2" name="Group 93"/>
          <p:cNvGrpSpPr>
            <a:grpSpLocks/>
          </p:cNvGrpSpPr>
          <p:nvPr/>
        </p:nvGrpSpPr>
        <p:grpSpPr bwMode="auto">
          <a:xfrm>
            <a:off x="4435475" y="3490913"/>
            <a:ext cx="180975" cy="361950"/>
            <a:chOff x="2222" y="2510"/>
            <a:chExt cx="115" cy="293"/>
          </a:xfrm>
        </p:grpSpPr>
        <p:sp>
          <p:nvSpPr>
            <p:cNvPr id="64625" name="Rectangle 94"/>
            <p:cNvSpPr>
              <a:spLocks noChangeArrowheads="1"/>
            </p:cNvSpPr>
            <p:nvPr/>
          </p:nvSpPr>
          <p:spPr bwMode="auto">
            <a:xfrm>
              <a:off x="2230" y="2510"/>
              <a:ext cx="100" cy="206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 defTabSz="762000">
                <a:lnSpc>
                  <a:spcPct val="90000"/>
                </a:lnSpc>
              </a:pPr>
              <a:endParaRPr kumimoji="1" lang="th-TH" sz="1200" b="1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64626" name="Rectangle 95"/>
            <p:cNvSpPr>
              <a:spLocks noChangeArrowheads="1"/>
            </p:cNvSpPr>
            <p:nvPr/>
          </p:nvSpPr>
          <p:spPr bwMode="auto">
            <a:xfrm>
              <a:off x="2222" y="2558"/>
              <a:ext cx="115" cy="205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 defTabSz="762000">
                <a:lnSpc>
                  <a:spcPct val="90000"/>
                </a:lnSpc>
              </a:pPr>
              <a:endParaRPr kumimoji="1" lang="th-TH" sz="1200" b="1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64627" name="Rectangle 96"/>
            <p:cNvSpPr>
              <a:spLocks noChangeArrowheads="1"/>
            </p:cNvSpPr>
            <p:nvPr/>
          </p:nvSpPr>
          <p:spPr bwMode="auto">
            <a:xfrm>
              <a:off x="2230" y="2597"/>
              <a:ext cx="100" cy="206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 defTabSz="762000">
                <a:lnSpc>
                  <a:spcPct val="90000"/>
                </a:lnSpc>
              </a:pPr>
              <a:endParaRPr kumimoji="1" lang="th-TH" sz="1200" b="1">
                <a:solidFill>
                  <a:srgbClr val="000000"/>
                </a:solidFill>
                <a:latin typeface="Arial" charset="0"/>
              </a:endParaRPr>
            </a:p>
          </p:txBody>
        </p:sp>
      </p:grpSp>
      <p:grpSp>
        <p:nvGrpSpPr>
          <p:cNvPr id="3" name="Group 97"/>
          <p:cNvGrpSpPr>
            <a:grpSpLocks/>
          </p:cNvGrpSpPr>
          <p:nvPr/>
        </p:nvGrpSpPr>
        <p:grpSpPr bwMode="auto">
          <a:xfrm>
            <a:off x="4435475" y="4224338"/>
            <a:ext cx="180975" cy="360362"/>
            <a:chOff x="2222" y="3102"/>
            <a:chExt cx="115" cy="293"/>
          </a:xfrm>
        </p:grpSpPr>
        <p:sp>
          <p:nvSpPr>
            <p:cNvPr id="64622" name="Rectangle 98"/>
            <p:cNvSpPr>
              <a:spLocks noChangeArrowheads="1"/>
            </p:cNvSpPr>
            <p:nvPr/>
          </p:nvSpPr>
          <p:spPr bwMode="auto">
            <a:xfrm>
              <a:off x="2230" y="3102"/>
              <a:ext cx="100" cy="206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 defTabSz="762000">
                <a:lnSpc>
                  <a:spcPct val="90000"/>
                </a:lnSpc>
              </a:pPr>
              <a:endParaRPr kumimoji="1" lang="th-TH" sz="1200" b="1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64623" name="Rectangle 99"/>
            <p:cNvSpPr>
              <a:spLocks noChangeArrowheads="1"/>
            </p:cNvSpPr>
            <p:nvPr/>
          </p:nvSpPr>
          <p:spPr bwMode="auto">
            <a:xfrm>
              <a:off x="2222" y="3146"/>
              <a:ext cx="115" cy="206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 defTabSz="762000">
                <a:lnSpc>
                  <a:spcPct val="90000"/>
                </a:lnSpc>
              </a:pPr>
              <a:endParaRPr kumimoji="1" lang="th-TH" sz="1200" b="1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64624" name="Rectangle 100"/>
            <p:cNvSpPr>
              <a:spLocks noChangeArrowheads="1"/>
            </p:cNvSpPr>
            <p:nvPr/>
          </p:nvSpPr>
          <p:spPr bwMode="auto">
            <a:xfrm>
              <a:off x="2230" y="3189"/>
              <a:ext cx="100" cy="206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 defTabSz="762000">
                <a:lnSpc>
                  <a:spcPct val="90000"/>
                </a:lnSpc>
              </a:pPr>
              <a:endParaRPr kumimoji="1" lang="th-TH" sz="1200" b="1">
                <a:solidFill>
                  <a:srgbClr val="000000"/>
                </a:solidFill>
                <a:latin typeface="Arial" charset="0"/>
              </a:endParaRPr>
            </a:p>
          </p:txBody>
        </p:sp>
      </p:grpSp>
      <p:sp>
        <p:nvSpPr>
          <p:cNvPr id="64608" name="Rectangle 101"/>
          <p:cNvSpPr>
            <a:spLocks noChangeArrowheads="1"/>
          </p:cNvSpPr>
          <p:nvPr/>
        </p:nvSpPr>
        <p:spPr bwMode="auto">
          <a:xfrm>
            <a:off x="4021138" y="3532188"/>
            <a:ext cx="290512" cy="2540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defTabSz="762000">
              <a:lnSpc>
                <a:spcPct val="90000"/>
              </a:lnSpc>
            </a:pPr>
            <a:r>
              <a:rPr kumimoji="1" lang="en-US" altLang="ko-KR" sz="1200" b="1">
                <a:solidFill>
                  <a:srgbClr val="000000"/>
                </a:solidFill>
                <a:latin typeface="Arial" charset="0"/>
              </a:rPr>
              <a:t>D</a:t>
            </a:r>
          </a:p>
        </p:txBody>
      </p:sp>
      <p:sp>
        <p:nvSpPr>
          <p:cNvPr id="64609" name="Rectangle 102"/>
          <p:cNvSpPr>
            <a:spLocks noChangeArrowheads="1"/>
          </p:cNvSpPr>
          <p:nvPr/>
        </p:nvSpPr>
        <p:spPr bwMode="auto">
          <a:xfrm>
            <a:off x="4017963" y="4016375"/>
            <a:ext cx="274637" cy="2540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defTabSz="762000">
              <a:lnSpc>
                <a:spcPct val="90000"/>
              </a:lnSpc>
            </a:pPr>
            <a:r>
              <a:rPr kumimoji="1" lang="en-US" altLang="ko-KR" sz="1200" b="1">
                <a:solidFill>
                  <a:srgbClr val="000000"/>
                </a:solidFill>
                <a:latin typeface="Arial" charset="0"/>
              </a:rPr>
              <a:t>T</a:t>
            </a:r>
          </a:p>
        </p:txBody>
      </p:sp>
      <p:sp>
        <p:nvSpPr>
          <p:cNvPr id="64610" name="Rectangle 103"/>
          <p:cNvSpPr>
            <a:spLocks noChangeArrowheads="1"/>
          </p:cNvSpPr>
          <p:nvPr/>
        </p:nvSpPr>
        <p:spPr bwMode="auto">
          <a:xfrm>
            <a:off x="4008438" y="4283075"/>
            <a:ext cx="274637" cy="2540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defTabSz="762000">
              <a:lnSpc>
                <a:spcPct val="90000"/>
              </a:lnSpc>
            </a:pPr>
            <a:r>
              <a:rPr kumimoji="1" lang="en-US" altLang="ko-KR" sz="1200" b="1">
                <a:solidFill>
                  <a:srgbClr val="000000"/>
                </a:solidFill>
                <a:latin typeface="Arial" charset="0"/>
              </a:rPr>
              <a:t>T</a:t>
            </a:r>
          </a:p>
        </p:txBody>
      </p:sp>
      <p:sp>
        <p:nvSpPr>
          <p:cNvPr id="64611" name="Rectangle 104"/>
          <p:cNvSpPr>
            <a:spLocks noChangeArrowheads="1"/>
          </p:cNvSpPr>
          <p:nvPr/>
        </p:nvSpPr>
        <p:spPr bwMode="auto">
          <a:xfrm>
            <a:off x="4141788" y="3581400"/>
            <a:ext cx="265112" cy="2540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defTabSz="762000">
              <a:lnSpc>
                <a:spcPct val="90000"/>
              </a:lnSpc>
            </a:pPr>
            <a:r>
              <a:rPr kumimoji="1" lang="en-US" altLang="ko-KR" sz="1200" b="1">
                <a:solidFill>
                  <a:srgbClr val="000000"/>
                </a:solidFill>
                <a:latin typeface="Arial" charset="0"/>
              </a:rPr>
              <a:t>7</a:t>
            </a:r>
          </a:p>
        </p:txBody>
      </p:sp>
      <p:sp>
        <p:nvSpPr>
          <p:cNvPr id="64612" name="Rectangle 105"/>
          <p:cNvSpPr>
            <a:spLocks noChangeArrowheads="1"/>
          </p:cNvSpPr>
          <p:nvPr/>
        </p:nvSpPr>
        <p:spPr bwMode="auto">
          <a:xfrm>
            <a:off x="4097338" y="4037013"/>
            <a:ext cx="349250" cy="2540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defTabSz="762000">
              <a:lnSpc>
                <a:spcPct val="90000"/>
              </a:lnSpc>
            </a:pPr>
            <a:r>
              <a:rPr kumimoji="1" lang="en-US" altLang="ko-KR" sz="1200" b="1">
                <a:solidFill>
                  <a:srgbClr val="000000"/>
                </a:solidFill>
                <a:latin typeface="Arial" charset="0"/>
              </a:rPr>
              <a:t>15</a:t>
            </a:r>
          </a:p>
        </p:txBody>
      </p:sp>
      <p:sp>
        <p:nvSpPr>
          <p:cNvPr id="64613" name="Rectangle 106"/>
          <p:cNvSpPr>
            <a:spLocks noChangeArrowheads="1"/>
          </p:cNvSpPr>
          <p:nvPr/>
        </p:nvSpPr>
        <p:spPr bwMode="auto">
          <a:xfrm>
            <a:off x="4097338" y="4332288"/>
            <a:ext cx="265112" cy="2540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defTabSz="762000">
              <a:lnSpc>
                <a:spcPct val="90000"/>
              </a:lnSpc>
            </a:pPr>
            <a:r>
              <a:rPr kumimoji="1" lang="en-US" altLang="ko-KR" sz="1200" b="1">
                <a:solidFill>
                  <a:srgbClr val="000000"/>
                </a:solidFill>
                <a:latin typeface="Arial" charset="0"/>
              </a:rPr>
              <a:t>0</a:t>
            </a:r>
          </a:p>
        </p:txBody>
      </p:sp>
      <p:sp>
        <p:nvSpPr>
          <p:cNvPr id="64614" name="Line 107"/>
          <p:cNvSpPr>
            <a:spLocks noChangeShapeType="1"/>
          </p:cNvSpPr>
          <p:nvPr/>
        </p:nvSpPr>
        <p:spPr bwMode="auto">
          <a:xfrm>
            <a:off x="2114550" y="3629025"/>
            <a:ext cx="0" cy="381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4615" name="Line 108"/>
          <p:cNvSpPr>
            <a:spLocks noChangeShapeType="1"/>
          </p:cNvSpPr>
          <p:nvPr/>
        </p:nvSpPr>
        <p:spPr bwMode="auto">
          <a:xfrm flipV="1">
            <a:off x="2976563" y="5346700"/>
            <a:ext cx="0" cy="230188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4616" name="Text Box 109"/>
          <p:cNvSpPr txBox="1">
            <a:spLocks noChangeArrowheads="1"/>
          </p:cNvSpPr>
          <p:nvPr/>
        </p:nvSpPr>
        <p:spPr bwMode="auto">
          <a:xfrm>
            <a:off x="4918075" y="3400425"/>
            <a:ext cx="1244600" cy="587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lnSpc>
                <a:spcPct val="90000"/>
              </a:lnSpc>
            </a:pPr>
            <a:r>
              <a:rPr kumimoji="1" lang="en-US" altLang="ko-KR" sz="1200" b="1">
                <a:latin typeface="Arial" charset="0"/>
              </a:rPr>
              <a:t>Combinational</a:t>
            </a:r>
          </a:p>
          <a:p>
            <a:pPr algn="ctr">
              <a:lnSpc>
                <a:spcPct val="90000"/>
              </a:lnSpc>
            </a:pPr>
            <a:r>
              <a:rPr kumimoji="1" lang="en-US" altLang="ko-KR" sz="1200" b="1">
                <a:latin typeface="Arial" charset="0"/>
              </a:rPr>
              <a:t>Control</a:t>
            </a:r>
          </a:p>
          <a:p>
            <a:pPr algn="ctr">
              <a:lnSpc>
                <a:spcPct val="90000"/>
              </a:lnSpc>
            </a:pPr>
            <a:r>
              <a:rPr kumimoji="1" lang="en-US" altLang="ko-KR" sz="1200" b="1">
                <a:latin typeface="Arial" charset="0"/>
              </a:rPr>
              <a:t>logic</a:t>
            </a:r>
          </a:p>
        </p:txBody>
      </p:sp>
      <p:sp>
        <p:nvSpPr>
          <p:cNvPr id="64617" name="Line 110"/>
          <p:cNvSpPr>
            <a:spLocks noChangeShapeType="1"/>
          </p:cNvSpPr>
          <p:nvPr/>
        </p:nvSpPr>
        <p:spPr bwMode="auto">
          <a:xfrm>
            <a:off x="6257925" y="3657600"/>
            <a:ext cx="95250" cy="952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64618" name="Line 111"/>
          <p:cNvSpPr>
            <a:spLocks noChangeShapeType="1"/>
          </p:cNvSpPr>
          <p:nvPr/>
        </p:nvSpPr>
        <p:spPr bwMode="auto">
          <a:xfrm>
            <a:off x="5495925" y="2619375"/>
            <a:ext cx="85725" cy="381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64619" name="Line 112"/>
          <p:cNvSpPr>
            <a:spLocks noChangeShapeType="1"/>
          </p:cNvSpPr>
          <p:nvPr/>
        </p:nvSpPr>
        <p:spPr bwMode="auto">
          <a:xfrm>
            <a:off x="4200525" y="2152650"/>
            <a:ext cx="0" cy="9048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64620" name="Line 113"/>
          <p:cNvSpPr>
            <a:spLocks noChangeShapeType="1"/>
          </p:cNvSpPr>
          <p:nvPr/>
        </p:nvSpPr>
        <p:spPr bwMode="auto">
          <a:xfrm>
            <a:off x="4200525" y="3048000"/>
            <a:ext cx="6858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64621" name="Rectangle 114"/>
          <p:cNvSpPr>
            <a:spLocks noChangeArrowheads="1"/>
          </p:cNvSpPr>
          <p:nvPr/>
        </p:nvSpPr>
        <p:spPr bwMode="auto">
          <a:xfrm>
            <a:off x="1219200" y="2343150"/>
            <a:ext cx="5438775" cy="4076700"/>
          </a:xfrm>
          <a:prstGeom prst="rect">
            <a:avLst/>
          </a:prstGeom>
          <a:noFill/>
          <a:ln w="38100" cap="rnd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7B0004-F2EB-45A6-B443-52F4CFEBDDB4}" type="slidenum">
              <a:rPr lang="en-US"/>
              <a:pPr>
                <a:defRPr/>
              </a:pPr>
              <a:t>19</a:t>
            </a:fld>
            <a:endParaRPr lang="en-US"/>
          </a:p>
        </p:txBody>
      </p:sp>
      <p:sp>
        <p:nvSpPr>
          <p:cNvPr id="88066" name="Rectangle 2"/>
          <p:cNvSpPr>
            <a:spLocks noGrp="1" noChangeArrowheads="1"/>
          </p:cNvSpPr>
          <p:nvPr>
            <p:ph type="title"/>
          </p:nvPr>
        </p:nvSpPr>
        <p:spPr>
          <a:xfrm>
            <a:off x="2835275" y="414338"/>
            <a:ext cx="3375025" cy="474662"/>
          </a:xfrm>
        </p:spPr>
        <p:txBody>
          <a:bodyPr wrap="none" lIns="63500" tIns="25400" rIns="63500" bIns="25400" anchor="t">
            <a:spAutoFit/>
          </a:bodyPr>
          <a:lstStyle/>
          <a:p>
            <a:pPr eaLnBrk="1" hangingPunct="1">
              <a:lnSpc>
                <a:spcPct val="87000"/>
              </a:lnSpc>
              <a:defRPr/>
            </a:pPr>
            <a:r>
              <a:rPr lang="en-US" altLang="ko-KR" sz="3200" smtClean="0">
                <a:ea typeface="Gulim" pitchFamily="34" charset="-127"/>
              </a:rPr>
              <a:t>TIMING  SIGNALS</a:t>
            </a:r>
          </a:p>
        </p:txBody>
      </p:sp>
      <p:pic>
        <p:nvPicPr>
          <p:cNvPr id="65540" name="Picture 3"/>
          <p:cNvPicPr>
            <a:picLocks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87475" y="2552700"/>
            <a:ext cx="6632575" cy="37782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sp>
        <p:nvSpPr>
          <p:cNvPr id="65541" name="Rectangle 4"/>
          <p:cNvSpPr>
            <a:spLocks noChangeArrowheads="1"/>
          </p:cNvSpPr>
          <p:nvPr/>
        </p:nvSpPr>
        <p:spPr bwMode="auto">
          <a:xfrm>
            <a:off x="466725" y="830263"/>
            <a:ext cx="8008938" cy="12890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63500" tIns="25400" rIns="63500" bIns="25400">
            <a:spAutoFit/>
          </a:bodyPr>
          <a:lstStyle/>
          <a:p>
            <a:pPr defTabSz="762000">
              <a:lnSpc>
                <a:spcPct val="90000"/>
              </a:lnSpc>
            </a:pPr>
            <a:r>
              <a:rPr kumimoji="1" lang="en-US" altLang="ko-KR" b="1">
                <a:latin typeface="Arial" charset="0"/>
              </a:rPr>
              <a:t>- Generated by 4-bit sequence counter and 4</a:t>
            </a:r>
            <a:r>
              <a:rPr kumimoji="1" lang="en-US" altLang="ko-KR" b="1">
                <a:latin typeface="Arial" charset="0"/>
                <a:sym typeface="Symbol" pitchFamily="18" charset="2"/>
              </a:rPr>
              <a:t></a:t>
            </a:r>
            <a:r>
              <a:rPr kumimoji="1" lang="en-US" altLang="ko-KR" b="1">
                <a:latin typeface="Arial" charset="0"/>
              </a:rPr>
              <a:t>16 decoder</a:t>
            </a:r>
          </a:p>
          <a:p>
            <a:pPr defTabSz="762000">
              <a:lnSpc>
                <a:spcPct val="90000"/>
              </a:lnSpc>
            </a:pPr>
            <a:r>
              <a:rPr kumimoji="1" lang="en-US" altLang="ko-KR" b="1">
                <a:latin typeface="Arial" charset="0"/>
              </a:rPr>
              <a:t>- The SC can be incremented or cleared.</a:t>
            </a:r>
          </a:p>
          <a:p>
            <a:pPr defTabSz="762000">
              <a:lnSpc>
                <a:spcPct val="90000"/>
              </a:lnSpc>
            </a:pPr>
            <a:endParaRPr kumimoji="1" lang="en-US" altLang="ko-KR" b="1">
              <a:latin typeface="Arial" charset="0"/>
            </a:endParaRPr>
          </a:p>
          <a:p>
            <a:pPr defTabSz="762000">
              <a:lnSpc>
                <a:spcPct val="90000"/>
              </a:lnSpc>
            </a:pPr>
            <a:r>
              <a:rPr kumimoji="1" lang="en-US" altLang="ko-KR" b="1">
                <a:latin typeface="Arial" charset="0"/>
              </a:rPr>
              <a:t>- Example:   T</a:t>
            </a:r>
            <a:r>
              <a:rPr kumimoji="1" lang="en-US" altLang="ko-KR" b="1" baseline="-25000">
                <a:latin typeface="Arial" charset="0"/>
              </a:rPr>
              <a:t>0</a:t>
            </a:r>
            <a:r>
              <a:rPr kumimoji="1" lang="en-US" altLang="ko-KR" b="1">
                <a:latin typeface="Arial" charset="0"/>
              </a:rPr>
              <a:t>, T</a:t>
            </a:r>
            <a:r>
              <a:rPr kumimoji="1" lang="en-US" altLang="ko-KR" b="1" baseline="-25000">
                <a:latin typeface="Arial" charset="0"/>
              </a:rPr>
              <a:t>1</a:t>
            </a:r>
            <a:r>
              <a:rPr kumimoji="1" lang="en-US" altLang="ko-KR" b="1">
                <a:latin typeface="Arial" charset="0"/>
              </a:rPr>
              <a:t>, T</a:t>
            </a:r>
            <a:r>
              <a:rPr kumimoji="1" lang="en-US" altLang="ko-KR" b="1" baseline="-25000">
                <a:latin typeface="Arial" charset="0"/>
              </a:rPr>
              <a:t>2</a:t>
            </a:r>
            <a:r>
              <a:rPr kumimoji="1" lang="en-US" altLang="ko-KR" b="1">
                <a:latin typeface="Arial" charset="0"/>
              </a:rPr>
              <a:t>, T</a:t>
            </a:r>
            <a:r>
              <a:rPr kumimoji="1" lang="en-US" altLang="ko-KR" b="1" baseline="-25000">
                <a:latin typeface="Arial" charset="0"/>
              </a:rPr>
              <a:t>3</a:t>
            </a:r>
            <a:r>
              <a:rPr kumimoji="1" lang="en-US" altLang="ko-KR" b="1">
                <a:latin typeface="Arial" charset="0"/>
              </a:rPr>
              <a:t>, T</a:t>
            </a:r>
            <a:r>
              <a:rPr kumimoji="1" lang="en-US" altLang="ko-KR" b="1" baseline="-25000">
                <a:latin typeface="Arial" charset="0"/>
              </a:rPr>
              <a:t>4</a:t>
            </a:r>
            <a:r>
              <a:rPr kumimoji="1" lang="en-US" altLang="ko-KR" b="1">
                <a:latin typeface="Arial" charset="0"/>
              </a:rPr>
              <a:t>, T</a:t>
            </a:r>
            <a:r>
              <a:rPr kumimoji="1" lang="en-US" altLang="ko-KR" b="1" baseline="-25000">
                <a:latin typeface="Arial" charset="0"/>
              </a:rPr>
              <a:t>0</a:t>
            </a:r>
            <a:r>
              <a:rPr kumimoji="1" lang="en-US" altLang="ko-KR" b="1">
                <a:latin typeface="Arial" charset="0"/>
              </a:rPr>
              <a:t>, T</a:t>
            </a:r>
            <a:r>
              <a:rPr kumimoji="1" lang="en-US" altLang="ko-KR" b="1" baseline="-25000">
                <a:latin typeface="Arial" charset="0"/>
              </a:rPr>
              <a:t>1</a:t>
            </a:r>
            <a:r>
              <a:rPr kumimoji="1" lang="en-US" altLang="ko-KR" b="1">
                <a:latin typeface="Arial" charset="0"/>
              </a:rPr>
              <a:t>, . . .</a:t>
            </a:r>
          </a:p>
          <a:p>
            <a:pPr defTabSz="762000">
              <a:lnSpc>
                <a:spcPct val="90000"/>
              </a:lnSpc>
            </a:pPr>
            <a:r>
              <a:rPr kumimoji="1" lang="en-US" altLang="ko-KR" b="1">
                <a:latin typeface="Arial" charset="0"/>
              </a:rPr>
              <a:t>       Assume: At time T</a:t>
            </a:r>
            <a:r>
              <a:rPr kumimoji="1" lang="en-US" altLang="ko-KR" b="1" baseline="-25000">
                <a:latin typeface="Arial" charset="0"/>
              </a:rPr>
              <a:t>4</a:t>
            </a:r>
            <a:r>
              <a:rPr kumimoji="1" lang="en-US" altLang="ko-KR" b="1">
                <a:latin typeface="Arial" charset="0"/>
              </a:rPr>
              <a:t>, SC is cleared to 0 if decoder output D3 is active.</a:t>
            </a:r>
          </a:p>
        </p:txBody>
      </p:sp>
      <p:sp>
        <p:nvSpPr>
          <p:cNvPr id="65542" name="Rectangle 5"/>
          <p:cNvSpPr>
            <a:spLocks noChangeArrowheads="1"/>
          </p:cNvSpPr>
          <p:nvPr/>
        </p:nvSpPr>
        <p:spPr bwMode="auto">
          <a:xfrm>
            <a:off x="3140075" y="2165350"/>
            <a:ext cx="1590675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defTabSz="762000">
              <a:lnSpc>
                <a:spcPct val="90000"/>
              </a:lnSpc>
            </a:pPr>
            <a:r>
              <a:rPr kumimoji="1" lang="en-US" altLang="ko-KR" b="1">
                <a:solidFill>
                  <a:srgbClr val="000000"/>
                </a:solidFill>
                <a:latin typeface="Arial" charset="0"/>
              </a:rPr>
              <a:t>D</a:t>
            </a:r>
            <a:r>
              <a:rPr kumimoji="1" lang="en-US" altLang="ko-KR" b="1" baseline="-25000">
                <a:solidFill>
                  <a:srgbClr val="000000"/>
                </a:solidFill>
                <a:latin typeface="Arial" charset="0"/>
              </a:rPr>
              <a:t>3</a:t>
            </a:r>
            <a:r>
              <a:rPr kumimoji="1" lang="en-US" altLang="ko-KR" b="1">
                <a:solidFill>
                  <a:srgbClr val="000000"/>
                </a:solidFill>
                <a:latin typeface="Arial" charset="0"/>
              </a:rPr>
              <a:t>T</a:t>
            </a:r>
            <a:r>
              <a:rPr kumimoji="1" lang="en-US" altLang="ko-KR" b="1" baseline="-25000">
                <a:solidFill>
                  <a:srgbClr val="000000"/>
                </a:solidFill>
                <a:latin typeface="Arial" charset="0"/>
              </a:rPr>
              <a:t>4</a:t>
            </a:r>
            <a:r>
              <a:rPr kumimoji="1" lang="en-US" altLang="ko-KR" b="1">
                <a:solidFill>
                  <a:srgbClr val="000000"/>
                </a:solidFill>
                <a:latin typeface="Arial" charset="0"/>
              </a:rPr>
              <a:t>: SC </a:t>
            </a:r>
            <a:r>
              <a:rPr kumimoji="1" lang="en-US" altLang="ko-KR" b="1">
                <a:solidFill>
                  <a:srgbClr val="000000"/>
                </a:solidFill>
                <a:latin typeface="Arial" charset="0"/>
                <a:sym typeface="Symbol" pitchFamily="18" charset="2"/>
              </a:rPr>
              <a:t> 0</a:t>
            </a:r>
            <a:endParaRPr kumimoji="1" lang="en-US" altLang="ko-KR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65543" name="Rectangle 6"/>
          <p:cNvSpPr>
            <a:spLocks noChangeArrowheads="1"/>
          </p:cNvSpPr>
          <p:nvPr/>
        </p:nvSpPr>
        <p:spPr bwMode="auto">
          <a:xfrm>
            <a:off x="7246938" y="0"/>
            <a:ext cx="1774825" cy="2809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algn="r" defTabSz="762000">
              <a:lnSpc>
                <a:spcPct val="90000"/>
              </a:lnSpc>
            </a:pPr>
            <a:r>
              <a:rPr kumimoji="1" lang="en-US" altLang="ko-KR" sz="1400" b="1" i="1">
                <a:latin typeface="Arial" charset="0"/>
              </a:rPr>
              <a:t>Timing and control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2D6D6C-E8BC-4A72-9CCD-B34D37552FA3}" type="slidenum">
              <a:rPr lang="en-US"/>
              <a:pPr>
                <a:defRPr/>
              </a:pPr>
              <a:t>2</a:t>
            </a:fld>
            <a:endParaRPr lang="en-US"/>
          </a:p>
        </p:txBody>
      </p:sp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165100"/>
            <a:ext cx="7620000" cy="498475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kumimoji="1" lang="en-US" altLang="ko-KR" sz="4000" b="1" smtClean="0">
                <a:ea typeface="Gulim" pitchFamily="34" charset="-127"/>
              </a:rPr>
              <a:t>Instruction Codes</a:t>
            </a:r>
          </a:p>
        </p:txBody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76225" y="781050"/>
            <a:ext cx="8674100" cy="5875338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ko-KR" sz="2000" smtClean="0">
                <a:ea typeface="Gulim" pitchFamily="34" charset="-127"/>
              </a:rPr>
              <a:t>Every different processor type has its own design (different registers, buses, microoperations, machine instructions, etc)</a:t>
            </a:r>
          </a:p>
          <a:p>
            <a:pPr eaLnBrk="1" hangingPunct="1">
              <a:defRPr/>
            </a:pPr>
            <a:r>
              <a:rPr lang="en-US" altLang="ko-KR" sz="2000" smtClean="0">
                <a:ea typeface="Gulim" pitchFamily="34" charset="-127"/>
              </a:rPr>
              <a:t>Modern processor is a very complex device</a:t>
            </a:r>
          </a:p>
          <a:p>
            <a:pPr eaLnBrk="1" hangingPunct="1">
              <a:defRPr/>
            </a:pPr>
            <a:r>
              <a:rPr lang="en-US" altLang="ko-KR" sz="2000" smtClean="0">
                <a:ea typeface="Gulim" pitchFamily="34" charset="-127"/>
              </a:rPr>
              <a:t>It contains</a:t>
            </a:r>
          </a:p>
          <a:p>
            <a:pPr lvl="1" eaLnBrk="1" hangingPunct="1">
              <a:defRPr/>
            </a:pPr>
            <a:r>
              <a:rPr lang="en-US" altLang="ko-KR" sz="2000" smtClean="0">
                <a:ea typeface="Gulim" pitchFamily="34" charset="-127"/>
              </a:rPr>
              <a:t>Many registers</a:t>
            </a:r>
          </a:p>
          <a:p>
            <a:pPr lvl="1" eaLnBrk="1" hangingPunct="1">
              <a:defRPr/>
            </a:pPr>
            <a:r>
              <a:rPr lang="en-US" altLang="ko-KR" sz="2000" smtClean="0">
                <a:ea typeface="Gulim" pitchFamily="34" charset="-127"/>
              </a:rPr>
              <a:t>Multiple arithmetic units, for both integer and floating point calculations</a:t>
            </a:r>
          </a:p>
          <a:p>
            <a:pPr lvl="1" eaLnBrk="1" hangingPunct="1">
              <a:defRPr/>
            </a:pPr>
            <a:r>
              <a:rPr lang="en-US" altLang="ko-KR" sz="2000" smtClean="0">
                <a:ea typeface="Gulim" pitchFamily="34" charset="-127"/>
              </a:rPr>
              <a:t>The ability to pipeline several consecutive instructions to speed execution</a:t>
            </a:r>
          </a:p>
          <a:p>
            <a:pPr lvl="1" eaLnBrk="1" hangingPunct="1">
              <a:defRPr/>
            </a:pPr>
            <a:r>
              <a:rPr lang="en-US" altLang="ko-KR" sz="2000" smtClean="0">
                <a:ea typeface="Gulim" pitchFamily="34" charset="-127"/>
              </a:rPr>
              <a:t>Etc.</a:t>
            </a:r>
          </a:p>
          <a:p>
            <a:pPr eaLnBrk="1" hangingPunct="1">
              <a:defRPr/>
            </a:pPr>
            <a:r>
              <a:rPr lang="en-US" altLang="ko-KR" sz="2000" smtClean="0">
                <a:ea typeface="Gulim" pitchFamily="34" charset="-127"/>
              </a:rPr>
              <a:t>However, to understand how processors work, we will start with a simplified processor model</a:t>
            </a:r>
          </a:p>
          <a:p>
            <a:pPr eaLnBrk="1" hangingPunct="1">
              <a:defRPr/>
            </a:pPr>
            <a:r>
              <a:rPr lang="en-US" altLang="ko-KR" sz="2000" smtClean="0">
                <a:ea typeface="Gulim" pitchFamily="34" charset="-127"/>
              </a:rPr>
              <a:t>This is similar to what real processors were like ~25 years ago</a:t>
            </a:r>
          </a:p>
          <a:p>
            <a:pPr eaLnBrk="1" hangingPunct="1">
              <a:defRPr/>
            </a:pPr>
            <a:r>
              <a:rPr lang="en-US" altLang="ko-KR" sz="2000" smtClean="0">
                <a:ea typeface="Gulim" pitchFamily="34" charset="-127"/>
              </a:rPr>
              <a:t>M. Morris Mano introduces a simple processor model he calls the </a:t>
            </a:r>
            <a:r>
              <a:rPr lang="en-US" altLang="ko-KR" sz="2000" i="1" smtClean="0">
                <a:solidFill>
                  <a:schemeClr val="tx2"/>
                </a:solidFill>
                <a:ea typeface="Gulim" pitchFamily="34" charset="-127"/>
              </a:rPr>
              <a:t>Basic Computer</a:t>
            </a:r>
          </a:p>
          <a:p>
            <a:pPr eaLnBrk="1" hangingPunct="1">
              <a:defRPr/>
            </a:pPr>
            <a:r>
              <a:rPr lang="en-US" altLang="ko-KR" sz="2000" smtClean="0">
                <a:ea typeface="Gulim" pitchFamily="34" charset="-127"/>
              </a:rPr>
              <a:t>We will use this to introduce processor organization and the relationship of the RTL model to the higher level computer processor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A7767B-4D8F-4869-B7BD-7D349E88F59C}" type="slidenum">
              <a:rPr lang="en-US"/>
              <a:pPr>
                <a:defRPr/>
              </a:pPr>
              <a:t>20</a:t>
            </a:fld>
            <a:endParaRPr lang="en-US"/>
          </a:p>
        </p:txBody>
      </p:sp>
      <p:sp>
        <p:nvSpPr>
          <p:cNvPr id="890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01638"/>
            <a:ext cx="8229600" cy="828675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ko-KR" sz="3200" smtClean="0">
                <a:solidFill>
                  <a:srgbClr val="FF0000"/>
                </a:solidFill>
                <a:ea typeface="Gulim" pitchFamily="34" charset="-127"/>
              </a:rPr>
              <a:t>INSTRUCTION  CYCLE</a:t>
            </a:r>
          </a:p>
        </p:txBody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09675"/>
            <a:ext cx="8112125" cy="5402263"/>
          </a:xfrm>
        </p:spPr>
        <p:txBody>
          <a:bodyPr/>
          <a:lstStyle/>
          <a:p>
            <a:pPr marL="457200" indent="-457200" defTabSz="762000" eaLnBrk="1" hangingPunct="1">
              <a:defRPr/>
            </a:pPr>
            <a:r>
              <a:rPr lang="en-US" altLang="ko-KR" sz="2800" smtClean="0">
                <a:ea typeface="Gulim" pitchFamily="34" charset="-127"/>
              </a:rPr>
              <a:t>In Basic Computer, a machine instruction is executed in the following cycle:</a:t>
            </a:r>
          </a:p>
          <a:p>
            <a:pPr marL="800100" lvl="1" indent="-342900" defTabSz="762000" eaLnBrk="1" hangingPunct="1">
              <a:buFontTx/>
              <a:buAutoNum type="arabicPeriod"/>
              <a:defRPr/>
            </a:pPr>
            <a:r>
              <a:rPr lang="en-US" altLang="ko-KR" sz="2400" smtClean="0">
                <a:ea typeface="Gulim" pitchFamily="34" charset="-127"/>
              </a:rPr>
              <a:t>Fetch an instruction from memory</a:t>
            </a:r>
          </a:p>
          <a:p>
            <a:pPr marL="800100" lvl="1" indent="-342900" defTabSz="762000" eaLnBrk="1" hangingPunct="1">
              <a:buFontTx/>
              <a:buAutoNum type="arabicPeriod"/>
              <a:defRPr/>
            </a:pPr>
            <a:r>
              <a:rPr lang="en-US" altLang="ko-KR" sz="2400" smtClean="0">
                <a:ea typeface="Gulim" pitchFamily="34" charset="-127"/>
              </a:rPr>
              <a:t>Decode the instruction</a:t>
            </a:r>
          </a:p>
          <a:p>
            <a:pPr marL="800100" lvl="1" indent="-342900" defTabSz="762000" eaLnBrk="1" hangingPunct="1">
              <a:buFontTx/>
              <a:buAutoNum type="arabicPeriod"/>
              <a:defRPr/>
            </a:pPr>
            <a:r>
              <a:rPr lang="en-US" altLang="ko-KR" sz="2400" smtClean="0">
                <a:ea typeface="Gulim" pitchFamily="34" charset="-127"/>
              </a:rPr>
              <a:t>Read the effective address from memory if the instruction has an indirect address</a:t>
            </a:r>
          </a:p>
          <a:p>
            <a:pPr marL="800100" lvl="1" indent="-342900" defTabSz="762000" eaLnBrk="1" hangingPunct="1">
              <a:buFontTx/>
              <a:buAutoNum type="arabicPeriod"/>
              <a:defRPr/>
            </a:pPr>
            <a:r>
              <a:rPr lang="en-US" altLang="ko-KR" sz="2400" smtClean="0">
                <a:ea typeface="Gulim" pitchFamily="34" charset="-127"/>
              </a:rPr>
              <a:t>Execute the instruction</a:t>
            </a:r>
          </a:p>
          <a:p>
            <a:pPr marL="800100" lvl="1" indent="-342900" defTabSz="762000" eaLnBrk="1" hangingPunct="1">
              <a:buFontTx/>
              <a:buAutoNum type="arabicPeriod"/>
              <a:defRPr/>
            </a:pPr>
            <a:endParaRPr lang="en-US" altLang="ko-KR" sz="2400" smtClean="0">
              <a:ea typeface="Gulim" pitchFamily="34" charset="-127"/>
            </a:endParaRPr>
          </a:p>
          <a:p>
            <a:pPr marL="457200" indent="-457200" defTabSz="762000" eaLnBrk="1" hangingPunct="1">
              <a:defRPr/>
            </a:pPr>
            <a:r>
              <a:rPr lang="en-US" altLang="ko-KR" sz="2800" smtClean="0">
                <a:ea typeface="Gulim" pitchFamily="34" charset="-127"/>
              </a:rPr>
              <a:t>After an instruction is executed, the cycle starts again at step 1, for the next instruction</a:t>
            </a:r>
          </a:p>
          <a:p>
            <a:pPr marL="457200" indent="-457200" defTabSz="762000" eaLnBrk="1" hangingPunct="1">
              <a:defRPr/>
            </a:pPr>
            <a:r>
              <a:rPr lang="en-US" altLang="ko-KR" sz="2800" i="1" smtClean="0">
                <a:ea typeface="Gulim" pitchFamily="34" charset="-127"/>
              </a:rPr>
              <a:t>Note</a:t>
            </a:r>
            <a:r>
              <a:rPr lang="en-US" altLang="ko-KR" sz="2800" smtClean="0">
                <a:ea typeface="Gulim" pitchFamily="34" charset="-127"/>
              </a:rPr>
              <a:t>: Every different processor has its own (different) 			instruction cycle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9015C3-CC83-4711-8F09-6C176442DDEA}" type="slidenum">
              <a:rPr lang="en-US"/>
              <a:pPr>
                <a:defRPr/>
              </a:pPr>
              <a:t>21</a:t>
            </a:fld>
            <a:endParaRPr lang="en-US"/>
          </a:p>
        </p:txBody>
      </p:sp>
      <p:sp>
        <p:nvSpPr>
          <p:cNvPr id="90114" name="Rectangle 2"/>
          <p:cNvSpPr>
            <a:spLocks noGrp="1" noChangeArrowheads="1"/>
          </p:cNvSpPr>
          <p:nvPr>
            <p:ph type="title"/>
          </p:nvPr>
        </p:nvSpPr>
        <p:spPr>
          <a:xfrm>
            <a:off x="2754313" y="431800"/>
            <a:ext cx="3786187" cy="474663"/>
          </a:xfrm>
        </p:spPr>
        <p:txBody>
          <a:bodyPr wrap="none" lIns="63500" tIns="25400" rIns="63500" bIns="25400" anchor="t">
            <a:spAutoFit/>
          </a:bodyPr>
          <a:lstStyle/>
          <a:p>
            <a:pPr eaLnBrk="1" hangingPunct="1">
              <a:lnSpc>
                <a:spcPct val="87000"/>
              </a:lnSpc>
              <a:defRPr/>
            </a:pPr>
            <a:r>
              <a:rPr lang="en-US" altLang="ko-KR" sz="3200" smtClean="0">
                <a:ea typeface="Gulim" pitchFamily="34" charset="-127"/>
              </a:rPr>
              <a:t>FETCH and DECODE</a:t>
            </a:r>
          </a:p>
        </p:txBody>
      </p:sp>
      <p:sp>
        <p:nvSpPr>
          <p:cNvPr id="67588" name="Rectangle 3"/>
          <p:cNvSpPr>
            <a:spLocks noChangeArrowheads="1"/>
          </p:cNvSpPr>
          <p:nvPr/>
        </p:nvSpPr>
        <p:spPr bwMode="auto">
          <a:xfrm>
            <a:off x="1627188" y="1328738"/>
            <a:ext cx="34925" cy="1587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589" name="Rectangle 4"/>
          <p:cNvSpPr>
            <a:spLocks noChangeArrowheads="1"/>
          </p:cNvSpPr>
          <p:nvPr/>
        </p:nvSpPr>
        <p:spPr bwMode="auto">
          <a:xfrm>
            <a:off x="409575" y="1063625"/>
            <a:ext cx="2474913" cy="3095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63500" tIns="25400" rIns="63500" bIns="25400">
            <a:spAutoFit/>
          </a:bodyPr>
          <a:lstStyle/>
          <a:p>
            <a:pPr defTabSz="762000">
              <a:lnSpc>
                <a:spcPct val="85000"/>
              </a:lnSpc>
            </a:pPr>
            <a:r>
              <a:rPr kumimoji="1" lang="en-US" altLang="ko-KR" sz="2000" b="1">
                <a:latin typeface="Arial" charset="0"/>
              </a:rPr>
              <a:t>• Fetch and Decode</a:t>
            </a:r>
          </a:p>
        </p:txBody>
      </p:sp>
      <p:sp>
        <p:nvSpPr>
          <p:cNvPr id="67590" name="Rectangle 5"/>
          <p:cNvSpPr>
            <a:spLocks noChangeArrowheads="1"/>
          </p:cNvSpPr>
          <p:nvPr/>
        </p:nvSpPr>
        <p:spPr bwMode="auto">
          <a:xfrm>
            <a:off x="3027363" y="1084263"/>
            <a:ext cx="5292725" cy="6651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63500" tIns="25400" rIns="63500" bIns="25400">
            <a:spAutoFit/>
          </a:bodyPr>
          <a:lstStyle/>
          <a:p>
            <a:pPr defTabSz="762000">
              <a:lnSpc>
                <a:spcPct val="96000"/>
              </a:lnSpc>
            </a:pPr>
            <a:r>
              <a:rPr kumimoji="1" lang="en-US" altLang="ko-KR" sz="1400" b="1">
                <a:latin typeface="Arial" charset="0"/>
              </a:rPr>
              <a:t>T0: AR </a:t>
            </a:r>
            <a:r>
              <a:rPr kumimoji="1" lang="en-US" altLang="ko-KR" sz="1400" b="1">
                <a:latin typeface="Symbol" pitchFamily="18" charset="2"/>
              </a:rPr>
              <a:t></a:t>
            </a:r>
            <a:r>
              <a:rPr kumimoji="1" lang="en-US" altLang="ko-KR" sz="1400" b="1">
                <a:latin typeface="Arial" charset="0"/>
              </a:rPr>
              <a:t>PC  (S</a:t>
            </a:r>
            <a:r>
              <a:rPr kumimoji="1" lang="en-US" altLang="ko-KR" sz="1400" b="1" baseline="-25000">
                <a:latin typeface="Arial" charset="0"/>
              </a:rPr>
              <a:t>0</a:t>
            </a:r>
            <a:r>
              <a:rPr kumimoji="1" lang="en-US" altLang="ko-KR" sz="1400" b="1">
                <a:latin typeface="Arial" charset="0"/>
              </a:rPr>
              <a:t>S</a:t>
            </a:r>
            <a:r>
              <a:rPr kumimoji="1" lang="en-US" altLang="ko-KR" sz="1400" b="1" baseline="-25000">
                <a:latin typeface="Arial" charset="0"/>
              </a:rPr>
              <a:t>1</a:t>
            </a:r>
            <a:r>
              <a:rPr kumimoji="1" lang="en-US" altLang="ko-KR" sz="1400" b="1">
                <a:latin typeface="Arial" charset="0"/>
              </a:rPr>
              <a:t>S</a:t>
            </a:r>
            <a:r>
              <a:rPr kumimoji="1" lang="en-US" altLang="ko-KR" sz="1400" b="1" baseline="-25000">
                <a:latin typeface="Arial" charset="0"/>
              </a:rPr>
              <a:t>2</a:t>
            </a:r>
            <a:r>
              <a:rPr kumimoji="1" lang="en-US" altLang="ko-KR" sz="1400" b="1">
                <a:latin typeface="Arial" charset="0"/>
              </a:rPr>
              <a:t>=010, T0=1)</a:t>
            </a:r>
          </a:p>
          <a:p>
            <a:pPr defTabSz="762000">
              <a:lnSpc>
                <a:spcPct val="96000"/>
              </a:lnSpc>
            </a:pPr>
            <a:r>
              <a:rPr kumimoji="1" lang="en-US" altLang="ko-KR" sz="1400" b="1">
                <a:latin typeface="Arial" charset="0"/>
              </a:rPr>
              <a:t>T1: IR </a:t>
            </a:r>
            <a:r>
              <a:rPr kumimoji="1" lang="en-US" altLang="ko-KR" sz="1400" b="1">
                <a:latin typeface="Symbol" pitchFamily="18" charset="2"/>
              </a:rPr>
              <a:t></a:t>
            </a:r>
            <a:r>
              <a:rPr kumimoji="1" lang="en-US" altLang="ko-KR" sz="1400" b="1">
                <a:latin typeface="Arial" charset="0"/>
              </a:rPr>
              <a:t> M [AR],  PC </a:t>
            </a:r>
            <a:r>
              <a:rPr kumimoji="1" lang="en-US" altLang="ko-KR" sz="1400" b="1">
                <a:latin typeface="Symbol" pitchFamily="18" charset="2"/>
              </a:rPr>
              <a:t></a:t>
            </a:r>
            <a:r>
              <a:rPr kumimoji="1" lang="en-US" altLang="ko-KR" sz="1400" b="1">
                <a:latin typeface="Arial" charset="0"/>
              </a:rPr>
              <a:t> PC + 1   (S0S1S2=111, T1=1)</a:t>
            </a:r>
          </a:p>
          <a:p>
            <a:pPr defTabSz="762000">
              <a:lnSpc>
                <a:spcPct val="96000"/>
              </a:lnSpc>
            </a:pPr>
            <a:r>
              <a:rPr kumimoji="1" lang="en-US" altLang="ko-KR" sz="1400" b="1">
                <a:latin typeface="Arial" charset="0"/>
              </a:rPr>
              <a:t>T2: D0, . . . , D7 </a:t>
            </a:r>
            <a:r>
              <a:rPr kumimoji="1" lang="en-US" altLang="ko-KR" sz="1400" b="1">
                <a:latin typeface="Symbol" pitchFamily="18" charset="2"/>
              </a:rPr>
              <a:t></a:t>
            </a:r>
            <a:r>
              <a:rPr kumimoji="1" lang="en-US" altLang="ko-KR" sz="1400" b="1">
                <a:latin typeface="Arial" charset="0"/>
              </a:rPr>
              <a:t> Decode IR(12-14), AR </a:t>
            </a:r>
            <a:r>
              <a:rPr kumimoji="1" lang="en-US" altLang="ko-KR" sz="1400" b="1">
                <a:latin typeface="Symbol" pitchFamily="18" charset="2"/>
              </a:rPr>
              <a:t></a:t>
            </a:r>
            <a:r>
              <a:rPr kumimoji="1" lang="en-US" altLang="ko-KR" sz="1400" b="1">
                <a:latin typeface="Arial" charset="0"/>
              </a:rPr>
              <a:t> IR(0-11), I </a:t>
            </a:r>
            <a:r>
              <a:rPr kumimoji="1" lang="en-US" altLang="ko-KR" sz="1400" b="1">
                <a:latin typeface="Symbol" pitchFamily="18" charset="2"/>
              </a:rPr>
              <a:t></a:t>
            </a:r>
            <a:r>
              <a:rPr kumimoji="1" lang="en-US" altLang="ko-KR" sz="1400" b="1">
                <a:latin typeface="Arial" charset="0"/>
              </a:rPr>
              <a:t> IR(15)</a:t>
            </a:r>
          </a:p>
        </p:txBody>
      </p:sp>
      <p:sp>
        <p:nvSpPr>
          <p:cNvPr id="67591" name="Arc 6"/>
          <p:cNvSpPr>
            <a:spLocks/>
          </p:cNvSpPr>
          <p:nvPr/>
        </p:nvSpPr>
        <p:spPr bwMode="auto">
          <a:xfrm>
            <a:off x="5475288" y="2044700"/>
            <a:ext cx="112712" cy="87313"/>
          </a:xfrm>
          <a:custGeom>
            <a:avLst/>
            <a:gdLst>
              <a:gd name="T0" fmla="*/ 47543 w 21600"/>
              <a:gd name="T1" fmla="*/ 441817 h 17255"/>
              <a:gd name="T2" fmla="*/ 50376 w 21600"/>
              <a:gd name="T3" fmla="*/ 0 h 17255"/>
              <a:gd name="T4" fmla="*/ 588148 w 21600"/>
              <a:gd name="T5" fmla="*/ 223942 h 17255"/>
              <a:gd name="T6" fmla="*/ 0 60000 65536"/>
              <a:gd name="T7" fmla="*/ 0 60000 65536"/>
              <a:gd name="T8" fmla="*/ 0 60000 65536"/>
              <a:gd name="T9" fmla="*/ 0 w 21600"/>
              <a:gd name="T10" fmla="*/ 0 h 17255"/>
              <a:gd name="T11" fmla="*/ 21600 w 21600"/>
              <a:gd name="T12" fmla="*/ 17255 h 17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17255" fill="none" extrusionOk="0">
                <a:moveTo>
                  <a:pt x="1746" y="17254"/>
                </a:moveTo>
                <a:cubicBezTo>
                  <a:pt x="594" y="14566"/>
                  <a:pt x="0" y="11671"/>
                  <a:pt x="0" y="8746"/>
                </a:cubicBezTo>
                <a:cubicBezTo>
                  <a:pt x="-1" y="5733"/>
                  <a:pt x="630" y="2754"/>
                  <a:pt x="1849" y="-1"/>
                </a:cubicBezTo>
              </a:path>
              <a:path w="21600" h="17255" stroke="0" extrusionOk="0">
                <a:moveTo>
                  <a:pt x="1746" y="17254"/>
                </a:moveTo>
                <a:cubicBezTo>
                  <a:pt x="594" y="14566"/>
                  <a:pt x="0" y="11671"/>
                  <a:pt x="0" y="8746"/>
                </a:cubicBezTo>
                <a:cubicBezTo>
                  <a:pt x="-1" y="5733"/>
                  <a:pt x="630" y="2754"/>
                  <a:pt x="1849" y="-1"/>
                </a:cubicBezTo>
                <a:lnTo>
                  <a:pt x="21600" y="8746"/>
                </a:lnTo>
                <a:close/>
              </a:path>
            </a:pathLst>
          </a:custGeom>
          <a:solidFill>
            <a:srgbClr val="000000"/>
          </a:solidFill>
          <a:ln w="25400" cap="rnd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592" name="Line 7"/>
          <p:cNvSpPr>
            <a:spLocks noChangeShapeType="1"/>
          </p:cNvSpPr>
          <p:nvPr/>
        </p:nvSpPr>
        <p:spPr bwMode="auto">
          <a:xfrm>
            <a:off x="5232400" y="2098675"/>
            <a:ext cx="242888" cy="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593" name="Line 8"/>
          <p:cNvSpPr>
            <a:spLocks noChangeShapeType="1"/>
          </p:cNvSpPr>
          <p:nvPr/>
        </p:nvSpPr>
        <p:spPr bwMode="auto">
          <a:xfrm flipH="1">
            <a:off x="2411413" y="2030413"/>
            <a:ext cx="2530475" cy="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594" name="Line 9"/>
          <p:cNvSpPr>
            <a:spLocks noChangeShapeType="1"/>
          </p:cNvSpPr>
          <p:nvPr/>
        </p:nvSpPr>
        <p:spPr bwMode="auto">
          <a:xfrm flipH="1">
            <a:off x="4824413" y="2098675"/>
            <a:ext cx="123825" cy="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595" name="Line 10"/>
          <p:cNvSpPr>
            <a:spLocks noChangeShapeType="1"/>
          </p:cNvSpPr>
          <p:nvPr/>
        </p:nvSpPr>
        <p:spPr bwMode="auto">
          <a:xfrm flipH="1" flipV="1">
            <a:off x="4824413" y="2170113"/>
            <a:ext cx="128587" cy="4762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4906963" y="1971675"/>
            <a:ext cx="320675" cy="255588"/>
            <a:chOff x="2608" y="2732"/>
            <a:chExt cx="217" cy="176"/>
          </a:xfrm>
        </p:grpSpPr>
        <p:sp>
          <p:nvSpPr>
            <p:cNvPr id="67744" name="Arc 12"/>
            <p:cNvSpPr>
              <a:spLocks/>
            </p:cNvSpPr>
            <p:nvPr/>
          </p:nvSpPr>
          <p:spPr bwMode="auto">
            <a:xfrm>
              <a:off x="2644" y="2737"/>
              <a:ext cx="181" cy="80"/>
            </a:xfrm>
            <a:custGeom>
              <a:avLst/>
              <a:gdLst>
                <a:gd name="T0" fmla="*/ 0 w 21720"/>
                <a:gd name="T1" fmla="*/ 0 h 21600"/>
                <a:gd name="T2" fmla="*/ 2 w 21720"/>
                <a:gd name="T3" fmla="*/ 0 h 21600"/>
                <a:gd name="T4" fmla="*/ 0 w 2172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720"/>
                <a:gd name="T10" fmla="*/ 0 h 21600"/>
                <a:gd name="T11" fmla="*/ 21720 w 2172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720" h="21600" fill="none" extrusionOk="0">
                  <a:moveTo>
                    <a:pt x="0" y="0"/>
                  </a:moveTo>
                  <a:cubicBezTo>
                    <a:pt x="40" y="0"/>
                    <a:pt x="80" y="-1"/>
                    <a:pt x="120" y="0"/>
                  </a:cubicBezTo>
                  <a:cubicBezTo>
                    <a:pt x="12049" y="0"/>
                    <a:pt x="21720" y="9670"/>
                    <a:pt x="21720" y="21600"/>
                  </a:cubicBezTo>
                </a:path>
                <a:path w="21720" h="21600" stroke="0" extrusionOk="0">
                  <a:moveTo>
                    <a:pt x="0" y="0"/>
                  </a:moveTo>
                  <a:cubicBezTo>
                    <a:pt x="40" y="0"/>
                    <a:pt x="80" y="-1"/>
                    <a:pt x="120" y="0"/>
                  </a:cubicBezTo>
                  <a:cubicBezTo>
                    <a:pt x="12049" y="0"/>
                    <a:pt x="21720" y="9670"/>
                    <a:pt x="21720" y="21600"/>
                  </a:cubicBezTo>
                  <a:lnTo>
                    <a:pt x="120" y="21600"/>
                  </a:lnTo>
                  <a:close/>
                </a:path>
              </a:pathLst>
            </a:custGeom>
            <a:noFill/>
            <a:ln w="25400" cap="rnd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745" name="Arc 13"/>
            <p:cNvSpPr>
              <a:spLocks/>
            </p:cNvSpPr>
            <p:nvPr/>
          </p:nvSpPr>
          <p:spPr bwMode="auto">
            <a:xfrm>
              <a:off x="2644" y="2816"/>
              <a:ext cx="180" cy="80"/>
            </a:xfrm>
            <a:custGeom>
              <a:avLst/>
              <a:gdLst>
                <a:gd name="T0" fmla="*/ 1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21600" y="0"/>
                  </a:moveTo>
                  <a:cubicBezTo>
                    <a:pt x="21600" y="11929"/>
                    <a:pt x="11929" y="21599"/>
                    <a:pt x="0" y="21600"/>
                  </a:cubicBezTo>
                </a:path>
                <a:path w="21600" h="21600" stroke="0" extrusionOk="0">
                  <a:moveTo>
                    <a:pt x="21600" y="0"/>
                  </a:moveTo>
                  <a:cubicBezTo>
                    <a:pt x="21600" y="11929"/>
                    <a:pt x="11929" y="21599"/>
                    <a:pt x="0" y="21600"/>
                  </a:cubicBezTo>
                  <a:lnTo>
                    <a:pt x="0" y="0"/>
                  </a:lnTo>
                  <a:close/>
                </a:path>
              </a:pathLst>
            </a:custGeom>
            <a:noFill/>
            <a:ln w="25400" cap="rnd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746" name="Line 14"/>
            <p:cNvSpPr>
              <a:spLocks noChangeShapeType="1"/>
            </p:cNvSpPr>
            <p:nvPr/>
          </p:nvSpPr>
          <p:spPr bwMode="auto">
            <a:xfrm>
              <a:off x="2616" y="2732"/>
              <a:ext cx="24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747" name="Line 15"/>
            <p:cNvSpPr>
              <a:spLocks noChangeShapeType="1"/>
            </p:cNvSpPr>
            <p:nvPr/>
          </p:nvSpPr>
          <p:spPr bwMode="auto">
            <a:xfrm>
              <a:off x="2616" y="2908"/>
              <a:ext cx="24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748" name="Arc 16"/>
            <p:cNvSpPr>
              <a:spLocks/>
            </p:cNvSpPr>
            <p:nvPr/>
          </p:nvSpPr>
          <p:spPr bwMode="auto">
            <a:xfrm>
              <a:off x="2608" y="2737"/>
              <a:ext cx="33" cy="80"/>
            </a:xfrm>
            <a:custGeom>
              <a:avLst/>
              <a:gdLst>
                <a:gd name="T0" fmla="*/ 0 w 22275"/>
                <a:gd name="T1" fmla="*/ 0 h 21600"/>
                <a:gd name="T2" fmla="*/ 0 w 22275"/>
                <a:gd name="T3" fmla="*/ 0 h 21600"/>
                <a:gd name="T4" fmla="*/ 0 w 22275"/>
                <a:gd name="T5" fmla="*/ 0 h 21600"/>
                <a:gd name="T6" fmla="*/ 0 60000 65536"/>
                <a:gd name="T7" fmla="*/ 0 60000 65536"/>
                <a:gd name="T8" fmla="*/ 0 60000 65536"/>
                <a:gd name="T9" fmla="*/ 0 w 22275"/>
                <a:gd name="T10" fmla="*/ 0 h 21600"/>
                <a:gd name="T11" fmla="*/ 22275 w 22275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2275" h="21600" fill="none" extrusionOk="0">
                  <a:moveTo>
                    <a:pt x="-1" y="10"/>
                  </a:moveTo>
                  <a:cubicBezTo>
                    <a:pt x="224" y="3"/>
                    <a:pt x="449" y="-1"/>
                    <a:pt x="675" y="0"/>
                  </a:cubicBezTo>
                  <a:cubicBezTo>
                    <a:pt x="12604" y="0"/>
                    <a:pt x="22275" y="9670"/>
                    <a:pt x="22275" y="21600"/>
                  </a:cubicBezTo>
                </a:path>
                <a:path w="22275" h="21600" stroke="0" extrusionOk="0">
                  <a:moveTo>
                    <a:pt x="-1" y="10"/>
                  </a:moveTo>
                  <a:cubicBezTo>
                    <a:pt x="224" y="3"/>
                    <a:pt x="449" y="-1"/>
                    <a:pt x="675" y="0"/>
                  </a:cubicBezTo>
                  <a:cubicBezTo>
                    <a:pt x="12604" y="0"/>
                    <a:pt x="22275" y="9670"/>
                    <a:pt x="22275" y="21600"/>
                  </a:cubicBezTo>
                  <a:lnTo>
                    <a:pt x="675" y="21600"/>
                  </a:lnTo>
                  <a:close/>
                </a:path>
              </a:pathLst>
            </a:custGeom>
            <a:noFill/>
            <a:ln w="25400" cap="rnd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749" name="Arc 17"/>
            <p:cNvSpPr>
              <a:spLocks/>
            </p:cNvSpPr>
            <p:nvPr/>
          </p:nvSpPr>
          <p:spPr bwMode="auto">
            <a:xfrm>
              <a:off x="2608" y="2816"/>
              <a:ext cx="32" cy="80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21600" y="0"/>
                  </a:moveTo>
                  <a:cubicBezTo>
                    <a:pt x="21600" y="11929"/>
                    <a:pt x="11929" y="21599"/>
                    <a:pt x="0" y="21600"/>
                  </a:cubicBezTo>
                </a:path>
                <a:path w="21600" h="21600" stroke="0" extrusionOk="0">
                  <a:moveTo>
                    <a:pt x="21600" y="0"/>
                  </a:moveTo>
                  <a:cubicBezTo>
                    <a:pt x="21600" y="11929"/>
                    <a:pt x="11929" y="21599"/>
                    <a:pt x="0" y="21600"/>
                  </a:cubicBezTo>
                  <a:lnTo>
                    <a:pt x="0" y="0"/>
                  </a:lnTo>
                  <a:close/>
                </a:path>
              </a:pathLst>
            </a:custGeom>
            <a:noFill/>
            <a:ln w="25400" cap="rnd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67597" name="Arc 18"/>
          <p:cNvSpPr>
            <a:spLocks/>
          </p:cNvSpPr>
          <p:nvPr/>
        </p:nvSpPr>
        <p:spPr bwMode="auto">
          <a:xfrm>
            <a:off x="5475288" y="2370138"/>
            <a:ext cx="112712" cy="87312"/>
          </a:xfrm>
          <a:custGeom>
            <a:avLst/>
            <a:gdLst>
              <a:gd name="T0" fmla="*/ 47543 w 21600"/>
              <a:gd name="T1" fmla="*/ 441807 h 17255"/>
              <a:gd name="T2" fmla="*/ 50376 w 21600"/>
              <a:gd name="T3" fmla="*/ 0 h 17255"/>
              <a:gd name="T4" fmla="*/ 588148 w 21600"/>
              <a:gd name="T5" fmla="*/ 223940 h 17255"/>
              <a:gd name="T6" fmla="*/ 0 60000 65536"/>
              <a:gd name="T7" fmla="*/ 0 60000 65536"/>
              <a:gd name="T8" fmla="*/ 0 60000 65536"/>
              <a:gd name="T9" fmla="*/ 0 w 21600"/>
              <a:gd name="T10" fmla="*/ 0 h 17255"/>
              <a:gd name="T11" fmla="*/ 21600 w 21600"/>
              <a:gd name="T12" fmla="*/ 17255 h 17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17255" fill="none" extrusionOk="0">
                <a:moveTo>
                  <a:pt x="1746" y="17254"/>
                </a:moveTo>
                <a:cubicBezTo>
                  <a:pt x="594" y="14566"/>
                  <a:pt x="0" y="11671"/>
                  <a:pt x="0" y="8746"/>
                </a:cubicBezTo>
                <a:cubicBezTo>
                  <a:pt x="-1" y="5733"/>
                  <a:pt x="630" y="2754"/>
                  <a:pt x="1849" y="-1"/>
                </a:cubicBezTo>
              </a:path>
              <a:path w="21600" h="17255" stroke="0" extrusionOk="0">
                <a:moveTo>
                  <a:pt x="1746" y="17254"/>
                </a:moveTo>
                <a:cubicBezTo>
                  <a:pt x="594" y="14566"/>
                  <a:pt x="0" y="11671"/>
                  <a:pt x="0" y="8746"/>
                </a:cubicBezTo>
                <a:cubicBezTo>
                  <a:pt x="-1" y="5733"/>
                  <a:pt x="630" y="2754"/>
                  <a:pt x="1849" y="-1"/>
                </a:cubicBezTo>
                <a:lnTo>
                  <a:pt x="21600" y="8746"/>
                </a:lnTo>
                <a:close/>
              </a:path>
            </a:pathLst>
          </a:custGeom>
          <a:solidFill>
            <a:srgbClr val="000000"/>
          </a:solidFill>
          <a:ln w="25400" cap="rnd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598" name="Line 19"/>
          <p:cNvSpPr>
            <a:spLocks noChangeShapeType="1"/>
          </p:cNvSpPr>
          <p:nvPr/>
        </p:nvSpPr>
        <p:spPr bwMode="auto">
          <a:xfrm>
            <a:off x="5237163" y="2424113"/>
            <a:ext cx="238125" cy="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599" name="Line 20"/>
          <p:cNvSpPr>
            <a:spLocks noChangeShapeType="1"/>
          </p:cNvSpPr>
          <p:nvPr/>
        </p:nvSpPr>
        <p:spPr bwMode="auto">
          <a:xfrm flipH="1">
            <a:off x="4694238" y="2366963"/>
            <a:ext cx="265112" cy="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600" name="Line 21"/>
          <p:cNvSpPr>
            <a:spLocks noChangeShapeType="1"/>
          </p:cNvSpPr>
          <p:nvPr/>
        </p:nvSpPr>
        <p:spPr bwMode="auto">
          <a:xfrm flipH="1">
            <a:off x="2411413" y="2424113"/>
            <a:ext cx="2541587" cy="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601" name="Line 22"/>
          <p:cNvSpPr>
            <a:spLocks noChangeShapeType="1"/>
          </p:cNvSpPr>
          <p:nvPr/>
        </p:nvSpPr>
        <p:spPr bwMode="auto">
          <a:xfrm flipH="1" flipV="1">
            <a:off x="4824413" y="2495550"/>
            <a:ext cx="123825" cy="4763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" name="Group 23"/>
          <p:cNvGrpSpPr>
            <a:grpSpLocks/>
          </p:cNvGrpSpPr>
          <p:nvPr/>
        </p:nvGrpSpPr>
        <p:grpSpPr bwMode="auto">
          <a:xfrm>
            <a:off x="4906963" y="2297113"/>
            <a:ext cx="320675" cy="268287"/>
            <a:chOff x="2608" y="2956"/>
            <a:chExt cx="217" cy="184"/>
          </a:xfrm>
        </p:grpSpPr>
        <p:sp>
          <p:nvSpPr>
            <p:cNvPr id="67738" name="Arc 24"/>
            <p:cNvSpPr>
              <a:spLocks/>
            </p:cNvSpPr>
            <p:nvPr/>
          </p:nvSpPr>
          <p:spPr bwMode="auto">
            <a:xfrm>
              <a:off x="2644" y="2961"/>
              <a:ext cx="181" cy="84"/>
            </a:xfrm>
            <a:custGeom>
              <a:avLst/>
              <a:gdLst>
                <a:gd name="T0" fmla="*/ 0 w 21720"/>
                <a:gd name="T1" fmla="*/ 0 h 21600"/>
                <a:gd name="T2" fmla="*/ 2 w 21720"/>
                <a:gd name="T3" fmla="*/ 0 h 21600"/>
                <a:gd name="T4" fmla="*/ 0 w 2172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720"/>
                <a:gd name="T10" fmla="*/ 0 h 21600"/>
                <a:gd name="T11" fmla="*/ 21720 w 2172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720" h="21600" fill="none" extrusionOk="0">
                  <a:moveTo>
                    <a:pt x="0" y="0"/>
                  </a:moveTo>
                  <a:cubicBezTo>
                    <a:pt x="40" y="0"/>
                    <a:pt x="80" y="-1"/>
                    <a:pt x="120" y="0"/>
                  </a:cubicBezTo>
                  <a:cubicBezTo>
                    <a:pt x="12049" y="0"/>
                    <a:pt x="21720" y="9670"/>
                    <a:pt x="21720" y="21600"/>
                  </a:cubicBezTo>
                </a:path>
                <a:path w="21720" h="21600" stroke="0" extrusionOk="0">
                  <a:moveTo>
                    <a:pt x="0" y="0"/>
                  </a:moveTo>
                  <a:cubicBezTo>
                    <a:pt x="40" y="0"/>
                    <a:pt x="80" y="-1"/>
                    <a:pt x="120" y="0"/>
                  </a:cubicBezTo>
                  <a:cubicBezTo>
                    <a:pt x="12049" y="0"/>
                    <a:pt x="21720" y="9670"/>
                    <a:pt x="21720" y="21600"/>
                  </a:cubicBezTo>
                  <a:lnTo>
                    <a:pt x="120" y="21600"/>
                  </a:lnTo>
                  <a:close/>
                </a:path>
              </a:pathLst>
            </a:custGeom>
            <a:noFill/>
            <a:ln w="25400" cap="rnd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739" name="Arc 25"/>
            <p:cNvSpPr>
              <a:spLocks/>
            </p:cNvSpPr>
            <p:nvPr/>
          </p:nvSpPr>
          <p:spPr bwMode="auto">
            <a:xfrm>
              <a:off x="2644" y="3044"/>
              <a:ext cx="180" cy="84"/>
            </a:xfrm>
            <a:custGeom>
              <a:avLst/>
              <a:gdLst>
                <a:gd name="T0" fmla="*/ 1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21600" y="0"/>
                  </a:moveTo>
                  <a:cubicBezTo>
                    <a:pt x="21600" y="11929"/>
                    <a:pt x="11929" y="21599"/>
                    <a:pt x="0" y="21600"/>
                  </a:cubicBezTo>
                </a:path>
                <a:path w="21600" h="21600" stroke="0" extrusionOk="0">
                  <a:moveTo>
                    <a:pt x="21600" y="0"/>
                  </a:moveTo>
                  <a:cubicBezTo>
                    <a:pt x="21600" y="11929"/>
                    <a:pt x="11929" y="21599"/>
                    <a:pt x="0" y="21600"/>
                  </a:cubicBezTo>
                  <a:lnTo>
                    <a:pt x="0" y="0"/>
                  </a:lnTo>
                  <a:close/>
                </a:path>
              </a:pathLst>
            </a:custGeom>
            <a:noFill/>
            <a:ln w="25400" cap="rnd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740" name="Line 26"/>
            <p:cNvSpPr>
              <a:spLocks noChangeShapeType="1"/>
            </p:cNvSpPr>
            <p:nvPr/>
          </p:nvSpPr>
          <p:spPr bwMode="auto">
            <a:xfrm>
              <a:off x="2616" y="2956"/>
              <a:ext cx="24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741" name="Line 27"/>
            <p:cNvSpPr>
              <a:spLocks noChangeShapeType="1"/>
            </p:cNvSpPr>
            <p:nvPr/>
          </p:nvSpPr>
          <p:spPr bwMode="auto">
            <a:xfrm>
              <a:off x="2616" y="3140"/>
              <a:ext cx="24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742" name="Arc 28"/>
            <p:cNvSpPr>
              <a:spLocks/>
            </p:cNvSpPr>
            <p:nvPr/>
          </p:nvSpPr>
          <p:spPr bwMode="auto">
            <a:xfrm>
              <a:off x="2608" y="2961"/>
              <a:ext cx="33" cy="84"/>
            </a:xfrm>
            <a:custGeom>
              <a:avLst/>
              <a:gdLst>
                <a:gd name="T0" fmla="*/ 0 w 22275"/>
                <a:gd name="T1" fmla="*/ 0 h 21600"/>
                <a:gd name="T2" fmla="*/ 0 w 22275"/>
                <a:gd name="T3" fmla="*/ 0 h 21600"/>
                <a:gd name="T4" fmla="*/ 0 w 22275"/>
                <a:gd name="T5" fmla="*/ 0 h 21600"/>
                <a:gd name="T6" fmla="*/ 0 60000 65536"/>
                <a:gd name="T7" fmla="*/ 0 60000 65536"/>
                <a:gd name="T8" fmla="*/ 0 60000 65536"/>
                <a:gd name="T9" fmla="*/ 0 w 22275"/>
                <a:gd name="T10" fmla="*/ 0 h 21600"/>
                <a:gd name="T11" fmla="*/ 22275 w 22275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2275" h="21600" fill="none" extrusionOk="0">
                  <a:moveTo>
                    <a:pt x="-1" y="10"/>
                  </a:moveTo>
                  <a:cubicBezTo>
                    <a:pt x="224" y="3"/>
                    <a:pt x="449" y="-1"/>
                    <a:pt x="675" y="0"/>
                  </a:cubicBezTo>
                  <a:cubicBezTo>
                    <a:pt x="12604" y="0"/>
                    <a:pt x="22275" y="9670"/>
                    <a:pt x="22275" y="21600"/>
                  </a:cubicBezTo>
                </a:path>
                <a:path w="22275" h="21600" stroke="0" extrusionOk="0">
                  <a:moveTo>
                    <a:pt x="-1" y="10"/>
                  </a:moveTo>
                  <a:cubicBezTo>
                    <a:pt x="224" y="3"/>
                    <a:pt x="449" y="-1"/>
                    <a:pt x="675" y="0"/>
                  </a:cubicBezTo>
                  <a:cubicBezTo>
                    <a:pt x="12604" y="0"/>
                    <a:pt x="22275" y="9670"/>
                    <a:pt x="22275" y="21600"/>
                  </a:cubicBezTo>
                  <a:lnTo>
                    <a:pt x="675" y="21600"/>
                  </a:lnTo>
                  <a:close/>
                </a:path>
              </a:pathLst>
            </a:custGeom>
            <a:noFill/>
            <a:ln w="25400" cap="rnd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743" name="Arc 29"/>
            <p:cNvSpPr>
              <a:spLocks/>
            </p:cNvSpPr>
            <p:nvPr/>
          </p:nvSpPr>
          <p:spPr bwMode="auto">
            <a:xfrm>
              <a:off x="2608" y="3044"/>
              <a:ext cx="32" cy="84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21600" y="0"/>
                  </a:moveTo>
                  <a:cubicBezTo>
                    <a:pt x="21600" y="11929"/>
                    <a:pt x="11929" y="21599"/>
                    <a:pt x="0" y="21600"/>
                  </a:cubicBezTo>
                </a:path>
                <a:path w="21600" h="21600" stroke="0" extrusionOk="0">
                  <a:moveTo>
                    <a:pt x="21600" y="0"/>
                  </a:moveTo>
                  <a:cubicBezTo>
                    <a:pt x="21600" y="11929"/>
                    <a:pt x="11929" y="21599"/>
                    <a:pt x="0" y="21600"/>
                  </a:cubicBezTo>
                  <a:lnTo>
                    <a:pt x="0" y="0"/>
                  </a:lnTo>
                  <a:close/>
                </a:path>
              </a:pathLst>
            </a:custGeom>
            <a:noFill/>
            <a:ln w="25400" cap="rnd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67603" name="Arc 30"/>
          <p:cNvSpPr>
            <a:spLocks/>
          </p:cNvSpPr>
          <p:nvPr/>
        </p:nvSpPr>
        <p:spPr bwMode="auto">
          <a:xfrm>
            <a:off x="5475288" y="2711450"/>
            <a:ext cx="112712" cy="90488"/>
          </a:xfrm>
          <a:custGeom>
            <a:avLst/>
            <a:gdLst>
              <a:gd name="T0" fmla="*/ 47543 w 21600"/>
              <a:gd name="T1" fmla="*/ 474534 h 17255"/>
              <a:gd name="T2" fmla="*/ 50376 w 21600"/>
              <a:gd name="T3" fmla="*/ 0 h 17255"/>
              <a:gd name="T4" fmla="*/ 588148 w 21600"/>
              <a:gd name="T5" fmla="*/ 240523 h 17255"/>
              <a:gd name="T6" fmla="*/ 0 60000 65536"/>
              <a:gd name="T7" fmla="*/ 0 60000 65536"/>
              <a:gd name="T8" fmla="*/ 0 60000 65536"/>
              <a:gd name="T9" fmla="*/ 0 w 21600"/>
              <a:gd name="T10" fmla="*/ 0 h 17255"/>
              <a:gd name="T11" fmla="*/ 21600 w 21600"/>
              <a:gd name="T12" fmla="*/ 17255 h 17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17255" fill="none" extrusionOk="0">
                <a:moveTo>
                  <a:pt x="1746" y="17254"/>
                </a:moveTo>
                <a:cubicBezTo>
                  <a:pt x="594" y="14566"/>
                  <a:pt x="0" y="11671"/>
                  <a:pt x="0" y="8746"/>
                </a:cubicBezTo>
                <a:cubicBezTo>
                  <a:pt x="-1" y="5733"/>
                  <a:pt x="630" y="2754"/>
                  <a:pt x="1849" y="-1"/>
                </a:cubicBezTo>
              </a:path>
              <a:path w="21600" h="17255" stroke="0" extrusionOk="0">
                <a:moveTo>
                  <a:pt x="1746" y="17254"/>
                </a:moveTo>
                <a:cubicBezTo>
                  <a:pt x="594" y="14566"/>
                  <a:pt x="0" y="11671"/>
                  <a:pt x="0" y="8746"/>
                </a:cubicBezTo>
                <a:cubicBezTo>
                  <a:pt x="-1" y="5733"/>
                  <a:pt x="630" y="2754"/>
                  <a:pt x="1849" y="-1"/>
                </a:cubicBezTo>
                <a:lnTo>
                  <a:pt x="21600" y="8746"/>
                </a:lnTo>
                <a:close/>
              </a:path>
            </a:pathLst>
          </a:custGeom>
          <a:solidFill>
            <a:srgbClr val="000000"/>
          </a:solidFill>
          <a:ln w="25400" cap="rnd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604" name="Line 31"/>
          <p:cNvSpPr>
            <a:spLocks noChangeShapeType="1"/>
          </p:cNvSpPr>
          <p:nvPr/>
        </p:nvSpPr>
        <p:spPr bwMode="auto">
          <a:xfrm>
            <a:off x="5232400" y="2762250"/>
            <a:ext cx="242888" cy="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605" name="Line 32"/>
          <p:cNvSpPr>
            <a:spLocks noChangeShapeType="1"/>
          </p:cNvSpPr>
          <p:nvPr/>
        </p:nvSpPr>
        <p:spPr bwMode="auto">
          <a:xfrm flipH="1">
            <a:off x="4694238" y="2692400"/>
            <a:ext cx="247650" cy="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606" name="Line 33"/>
          <p:cNvSpPr>
            <a:spLocks noChangeShapeType="1"/>
          </p:cNvSpPr>
          <p:nvPr/>
        </p:nvSpPr>
        <p:spPr bwMode="auto">
          <a:xfrm flipH="1">
            <a:off x="4824413" y="2762250"/>
            <a:ext cx="123825" cy="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607" name="Line 34"/>
          <p:cNvSpPr>
            <a:spLocks noChangeShapeType="1"/>
          </p:cNvSpPr>
          <p:nvPr/>
        </p:nvSpPr>
        <p:spPr bwMode="auto">
          <a:xfrm flipH="1">
            <a:off x="4824413" y="2820988"/>
            <a:ext cx="117475" cy="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4" name="Group 35"/>
          <p:cNvGrpSpPr>
            <a:grpSpLocks/>
          </p:cNvGrpSpPr>
          <p:nvPr/>
        </p:nvGrpSpPr>
        <p:grpSpPr bwMode="auto">
          <a:xfrm>
            <a:off x="4906963" y="2624138"/>
            <a:ext cx="320675" cy="266700"/>
            <a:chOff x="2608" y="3180"/>
            <a:chExt cx="217" cy="184"/>
          </a:xfrm>
        </p:grpSpPr>
        <p:sp>
          <p:nvSpPr>
            <p:cNvPr id="67732" name="Arc 36"/>
            <p:cNvSpPr>
              <a:spLocks/>
            </p:cNvSpPr>
            <p:nvPr/>
          </p:nvSpPr>
          <p:spPr bwMode="auto">
            <a:xfrm>
              <a:off x="2644" y="3185"/>
              <a:ext cx="181" cy="84"/>
            </a:xfrm>
            <a:custGeom>
              <a:avLst/>
              <a:gdLst>
                <a:gd name="T0" fmla="*/ 0 w 21720"/>
                <a:gd name="T1" fmla="*/ 0 h 21600"/>
                <a:gd name="T2" fmla="*/ 2 w 21720"/>
                <a:gd name="T3" fmla="*/ 0 h 21600"/>
                <a:gd name="T4" fmla="*/ 0 w 2172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720"/>
                <a:gd name="T10" fmla="*/ 0 h 21600"/>
                <a:gd name="T11" fmla="*/ 21720 w 2172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720" h="21600" fill="none" extrusionOk="0">
                  <a:moveTo>
                    <a:pt x="0" y="0"/>
                  </a:moveTo>
                  <a:cubicBezTo>
                    <a:pt x="40" y="0"/>
                    <a:pt x="80" y="-1"/>
                    <a:pt x="120" y="0"/>
                  </a:cubicBezTo>
                  <a:cubicBezTo>
                    <a:pt x="12049" y="0"/>
                    <a:pt x="21720" y="9670"/>
                    <a:pt x="21720" y="21600"/>
                  </a:cubicBezTo>
                </a:path>
                <a:path w="21720" h="21600" stroke="0" extrusionOk="0">
                  <a:moveTo>
                    <a:pt x="0" y="0"/>
                  </a:moveTo>
                  <a:cubicBezTo>
                    <a:pt x="40" y="0"/>
                    <a:pt x="80" y="-1"/>
                    <a:pt x="120" y="0"/>
                  </a:cubicBezTo>
                  <a:cubicBezTo>
                    <a:pt x="12049" y="0"/>
                    <a:pt x="21720" y="9670"/>
                    <a:pt x="21720" y="21600"/>
                  </a:cubicBezTo>
                  <a:lnTo>
                    <a:pt x="120" y="21600"/>
                  </a:lnTo>
                  <a:close/>
                </a:path>
              </a:pathLst>
            </a:custGeom>
            <a:noFill/>
            <a:ln w="25400" cap="rnd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733" name="Arc 37"/>
            <p:cNvSpPr>
              <a:spLocks/>
            </p:cNvSpPr>
            <p:nvPr/>
          </p:nvSpPr>
          <p:spPr bwMode="auto">
            <a:xfrm>
              <a:off x="2644" y="3268"/>
              <a:ext cx="180" cy="84"/>
            </a:xfrm>
            <a:custGeom>
              <a:avLst/>
              <a:gdLst>
                <a:gd name="T0" fmla="*/ 1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21600" y="0"/>
                  </a:moveTo>
                  <a:cubicBezTo>
                    <a:pt x="21600" y="11929"/>
                    <a:pt x="11929" y="21599"/>
                    <a:pt x="0" y="21600"/>
                  </a:cubicBezTo>
                </a:path>
                <a:path w="21600" h="21600" stroke="0" extrusionOk="0">
                  <a:moveTo>
                    <a:pt x="21600" y="0"/>
                  </a:moveTo>
                  <a:cubicBezTo>
                    <a:pt x="21600" y="11929"/>
                    <a:pt x="11929" y="21599"/>
                    <a:pt x="0" y="21600"/>
                  </a:cubicBezTo>
                  <a:lnTo>
                    <a:pt x="0" y="0"/>
                  </a:lnTo>
                  <a:close/>
                </a:path>
              </a:pathLst>
            </a:custGeom>
            <a:noFill/>
            <a:ln w="25400" cap="rnd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734" name="Line 38"/>
            <p:cNvSpPr>
              <a:spLocks noChangeShapeType="1"/>
            </p:cNvSpPr>
            <p:nvPr/>
          </p:nvSpPr>
          <p:spPr bwMode="auto">
            <a:xfrm>
              <a:off x="2616" y="3180"/>
              <a:ext cx="24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735" name="Line 39"/>
            <p:cNvSpPr>
              <a:spLocks noChangeShapeType="1"/>
            </p:cNvSpPr>
            <p:nvPr/>
          </p:nvSpPr>
          <p:spPr bwMode="auto">
            <a:xfrm>
              <a:off x="2616" y="3364"/>
              <a:ext cx="24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736" name="Arc 40"/>
            <p:cNvSpPr>
              <a:spLocks/>
            </p:cNvSpPr>
            <p:nvPr/>
          </p:nvSpPr>
          <p:spPr bwMode="auto">
            <a:xfrm>
              <a:off x="2608" y="3185"/>
              <a:ext cx="33" cy="84"/>
            </a:xfrm>
            <a:custGeom>
              <a:avLst/>
              <a:gdLst>
                <a:gd name="T0" fmla="*/ 0 w 22275"/>
                <a:gd name="T1" fmla="*/ 0 h 21600"/>
                <a:gd name="T2" fmla="*/ 0 w 22275"/>
                <a:gd name="T3" fmla="*/ 0 h 21600"/>
                <a:gd name="T4" fmla="*/ 0 w 22275"/>
                <a:gd name="T5" fmla="*/ 0 h 21600"/>
                <a:gd name="T6" fmla="*/ 0 60000 65536"/>
                <a:gd name="T7" fmla="*/ 0 60000 65536"/>
                <a:gd name="T8" fmla="*/ 0 60000 65536"/>
                <a:gd name="T9" fmla="*/ 0 w 22275"/>
                <a:gd name="T10" fmla="*/ 0 h 21600"/>
                <a:gd name="T11" fmla="*/ 22275 w 22275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2275" h="21600" fill="none" extrusionOk="0">
                  <a:moveTo>
                    <a:pt x="-1" y="10"/>
                  </a:moveTo>
                  <a:cubicBezTo>
                    <a:pt x="224" y="3"/>
                    <a:pt x="449" y="-1"/>
                    <a:pt x="675" y="0"/>
                  </a:cubicBezTo>
                  <a:cubicBezTo>
                    <a:pt x="12604" y="0"/>
                    <a:pt x="22275" y="9670"/>
                    <a:pt x="22275" y="21600"/>
                  </a:cubicBezTo>
                </a:path>
                <a:path w="22275" h="21600" stroke="0" extrusionOk="0">
                  <a:moveTo>
                    <a:pt x="-1" y="10"/>
                  </a:moveTo>
                  <a:cubicBezTo>
                    <a:pt x="224" y="3"/>
                    <a:pt x="449" y="-1"/>
                    <a:pt x="675" y="0"/>
                  </a:cubicBezTo>
                  <a:cubicBezTo>
                    <a:pt x="12604" y="0"/>
                    <a:pt x="22275" y="9670"/>
                    <a:pt x="22275" y="21600"/>
                  </a:cubicBezTo>
                  <a:lnTo>
                    <a:pt x="675" y="21600"/>
                  </a:lnTo>
                  <a:close/>
                </a:path>
              </a:pathLst>
            </a:custGeom>
            <a:noFill/>
            <a:ln w="25400" cap="rnd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737" name="Arc 41"/>
            <p:cNvSpPr>
              <a:spLocks/>
            </p:cNvSpPr>
            <p:nvPr/>
          </p:nvSpPr>
          <p:spPr bwMode="auto">
            <a:xfrm>
              <a:off x="2608" y="3268"/>
              <a:ext cx="32" cy="84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21600" y="0"/>
                  </a:moveTo>
                  <a:cubicBezTo>
                    <a:pt x="21600" y="11929"/>
                    <a:pt x="11929" y="21599"/>
                    <a:pt x="0" y="21600"/>
                  </a:cubicBezTo>
                </a:path>
                <a:path w="21600" h="21600" stroke="0" extrusionOk="0">
                  <a:moveTo>
                    <a:pt x="21600" y="0"/>
                  </a:moveTo>
                  <a:cubicBezTo>
                    <a:pt x="21600" y="11929"/>
                    <a:pt x="11929" y="21599"/>
                    <a:pt x="0" y="21600"/>
                  </a:cubicBezTo>
                  <a:lnTo>
                    <a:pt x="0" y="0"/>
                  </a:lnTo>
                  <a:close/>
                </a:path>
              </a:pathLst>
            </a:custGeom>
            <a:noFill/>
            <a:ln w="25400" cap="rnd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67609" name="Line 42"/>
          <p:cNvSpPr>
            <a:spLocks noChangeShapeType="1"/>
          </p:cNvSpPr>
          <p:nvPr/>
        </p:nvSpPr>
        <p:spPr bwMode="auto">
          <a:xfrm>
            <a:off x="5580063" y="1895475"/>
            <a:ext cx="0" cy="107315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610" name="Rectangle 43"/>
          <p:cNvSpPr>
            <a:spLocks noChangeArrowheads="1"/>
          </p:cNvSpPr>
          <p:nvPr/>
        </p:nvSpPr>
        <p:spPr bwMode="auto">
          <a:xfrm>
            <a:off x="5527675" y="1968500"/>
            <a:ext cx="339725" cy="2540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defTabSz="762000">
              <a:lnSpc>
                <a:spcPct val="90000"/>
              </a:lnSpc>
            </a:pPr>
            <a:r>
              <a:rPr kumimoji="1" lang="en-US" altLang="ko-KR" sz="1200" b="1">
                <a:solidFill>
                  <a:srgbClr val="000000"/>
                </a:solidFill>
                <a:latin typeface="Arial" charset="0"/>
              </a:rPr>
              <a:t>S</a:t>
            </a:r>
            <a:r>
              <a:rPr kumimoji="1" lang="en-US" altLang="ko-KR" sz="1200" b="1" baseline="-25000">
                <a:solidFill>
                  <a:srgbClr val="000000"/>
                </a:solidFill>
                <a:latin typeface="Arial" charset="0"/>
              </a:rPr>
              <a:t>2</a:t>
            </a:r>
          </a:p>
        </p:txBody>
      </p:sp>
      <p:sp>
        <p:nvSpPr>
          <p:cNvPr id="67611" name="Rectangle 44"/>
          <p:cNvSpPr>
            <a:spLocks noChangeArrowheads="1"/>
          </p:cNvSpPr>
          <p:nvPr/>
        </p:nvSpPr>
        <p:spPr bwMode="auto">
          <a:xfrm>
            <a:off x="5534025" y="2306638"/>
            <a:ext cx="339725" cy="2540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defTabSz="762000">
              <a:lnSpc>
                <a:spcPct val="90000"/>
              </a:lnSpc>
            </a:pPr>
            <a:r>
              <a:rPr kumimoji="1" lang="en-US" altLang="ko-KR" sz="1200" b="1">
                <a:solidFill>
                  <a:srgbClr val="000000"/>
                </a:solidFill>
                <a:latin typeface="Arial" charset="0"/>
              </a:rPr>
              <a:t>S</a:t>
            </a:r>
            <a:r>
              <a:rPr kumimoji="1" lang="en-US" altLang="ko-KR" sz="1200" b="1" baseline="-25000">
                <a:solidFill>
                  <a:srgbClr val="000000"/>
                </a:solidFill>
                <a:latin typeface="Arial" charset="0"/>
              </a:rPr>
              <a:t>1</a:t>
            </a:r>
          </a:p>
        </p:txBody>
      </p:sp>
      <p:sp>
        <p:nvSpPr>
          <p:cNvPr id="67612" name="Rectangle 45"/>
          <p:cNvSpPr>
            <a:spLocks noChangeArrowheads="1"/>
          </p:cNvSpPr>
          <p:nvPr/>
        </p:nvSpPr>
        <p:spPr bwMode="auto">
          <a:xfrm>
            <a:off x="5540375" y="2646363"/>
            <a:ext cx="339725" cy="2540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defTabSz="762000">
              <a:lnSpc>
                <a:spcPct val="90000"/>
              </a:lnSpc>
            </a:pPr>
            <a:r>
              <a:rPr kumimoji="1" lang="en-US" altLang="ko-KR" sz="1200" b="1">
                <a:solidFill>
                  <a:srgbClr val="000000"/>
                </a:solidFill>
                <a:latin typeface="Arial" charset="0"/>
              </a:rPr>
              <a:t>S</a:t>
            </a:r>
            <a:r>
              <a:rPr kumimoji="1" lang="en-US" altLang="ko-KR" sz="1200" b="1" baseline="-25000">
                <a:solidFill>
                  <a:srgbClr val="000000"/>
                </a:solidFill>
                <a:latin typeface="Arial" charset="0"/>
              </a:rPr>
              <a:t>0</a:t>
            </a:r>
          </a:p>
        </p:txBody>
      </p:sp>
      <p:sp>
        <p:nvSpPr>
          <p:cNvPr id="67613" name="Line 46"/>
          <p:cNvSpPr>
            <a:spLocks noChangeShapeType="1"/>
          </p:cNvSpPr>
          <p:nvPr/>
        </p:nvSpPr>
        <p:spPr bwMode="auto">
          <a:xfrm>
            <a:off x="5592763" y="1901825"/>
            <a:ext cx="812800" cy="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614" name="Rectangle 47"/>
          <p:cNvSpPr>
            <a:spLocks noChangeArrowheads="1"/>
          </p:cNvSpPr>
          <p:nvPr/>
        </p:nvSpPr>
        <p:spPr bwMode="auto">
          <a:xfrm>
            <a:off x="5830888" y="2274888"/>
            <a:ext cx="515937" cy="28098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defTabSz="762000">
              <a:lnSpc>
                <a:spcPct val="90000"/>
              </a:lnSpc>
            </a:pPr>
            <a:r>
              <a:rPr kumimoji="1" lang="en-US" altLang="ko-KR" sz="1400" b="1">
                <a:solidFill>
                  <a:srgbClr val="000000"/>
                </a:solidFill>
                <a:latin typeface="Arial" charset="0"/>
              </a:rPr>
              <a:t>Bus</a:t>
            </a:r>
          </a:p>
        </p:txBody>
      </p:sp>
      <p:sp>
        <p:nvSpPr>
          <p:cNvPr id="67615" name="Line 48"/>
          <p:cNvSpPr>
            <a:spLocks noChangeShapeType="1"/>
          </p:cNvSpPr>
          <p:nvPr/>
        </p:nvSpPr>
        <p:spPr bwMode="auto">
          <a:xfrm>
            <a:off x="6397625" y="1895475"/>
            <a:ext cx="0" cy="106680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616" name="Line 49"/>
          <p:cNvSpPr>
            <a:spLocks noChangeShapeType="1"/>
          </p:cNvSpPr>
          <p:nvPr/>
        </p:nvSpPr>
        <p:spPr bwMode="auto">
          <a:xfrm>
            <a:off x="5586413" y="2959100"/>
            <a:ext cx="327025" cy="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617" name="Line 50"/>
          <p:cNvSpPr>
            <a:spLocks noChangeShapeType="1"/>
          </p:cNvSpPr>
          <p:nvPr/>
        </p:nvSpPr>
        <p:spPr bwMode="auto">
          <a:xfrm>
            <a:off x="6054725" y="2959100"/>
            <a:ext cx="355600" cy="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618" name="Line 51"/>
          <p:cNvSpPr>
            <a:spLocks noChangeShapeType="1"/>
          </p:cNvSpPr>
          <p:nvPr/>
        </p:nvSpPr>
        <p:spPr bwMode="auto">
          <a:xfrm>
            <a:off x="5918200" y="2965450"/>
            <a:ext cx="0" cy="3165475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619" name="Rectangle 52"/>
          <p:cNvSpPr>
            <a:spLocks noChangeArrowheads="1"/>
          </p:cNvSpPr>
          <p:nvPr/>
        </p:nvSpPr>
        <p:spPr bwMode="auto">
          <a:xfrm>
            <a:off x="5857875" y="2986088"/>
            <a:ext cx="265113" cy="2540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defTabSz="762000">
              <a:lnSpc>
                <a:spcPct val="90000"/>
              </a:lnSpc>
            </a:pPr>
            <a:r>
              <a:rPr kumimoji="1" lang="en-US" altLang="ko-KR" sz="1200" b="1">
                <a:solidFill>
                  <a:srgbClr val="000000"/>
                </a:solidFill>
                <a:latin typeface="Arial" charset="0"/>
              </a:rPr>
              <a:t>7</a:t>
            </a:r>
          </a:p>
        </p:txBody>
      </p:sp>
      <p:sp>
        <p:nvSpPr>
          <p:cNvPr id="67620" name="Line 53"/>
          <p:cNvSpPr>
            <a:spLocks noChangeShapeType="1"/>
          </p:cNvSpPr>
          <p:nvPr/>
        </p:nvSpPr>
        <p:spPr bwMode="auto">
          <a:xfrm>
            <a:off x="6048375" y="2965450"/>
            <a:ext cx="0" cy="3303588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621" name="Rectangle 54"/>
          <p:cNvSpPr>
            <a:spLocks noChangeArrowheads="1"/>
          </p:cNvSpPr>
          <p:nvPr/>
        </p:nvSpPr>
        <p:spPr bwMode="auto">
          <a:xfrm>
            <a:off x="3440113" y="2825750"/>
            <a:ext cx="1123950" cy="569913"/>
          </a:xfrm>
          <a:prstGeom prst="rect">
            <a:avLst/>
          </a:prstGeom>
          <a:noFill/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622" name="Rectangle 55"/>
          <p:cNvSpPr>
            <a:spLocks noChangeArrowheads="1"/>
          </p:cNvSpPr>
          <p:nvPr/>
        </p:nvSpPr>
        <p:spPr bwMode="auto">
          <a:xfrm>
            <a:off x="3570288" y="2873375"/>
            <a:ext cx="862012" cy="4730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defTabSz="762000">
              <a:lnSpc>
                <a:spcPct val="90000"/>
              </a:lnSpc>
            </a:pPr>
            <a:r>
              <a:rPr kumimoji="1" lang="en-US" altLang="ko-KR" sz="1400" b="1">
                <a:solidFill>
                  <a:srgbClr val="000000"/>
                </a:solidFill>
                <a:latin typeface="Arial" charset="0"/>
              </a:rPr>
              <a:t>Memory</a:t>
            </a:r>
          </a:p>
          <a:p>
            <a:pPr defTabSz="762000" eaLnBrk="1">
              <a:lnSpc>
                <a:spcPct val="90000"/>
              </a:lnSpc>
            </a:pPr>
            <a:endParaRPr kumimoji="1" lang="en-US" altLang="ko-KR" sz="14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67623" name="Rectangle 56"/>
          <p:cNvSpPr>
            <a:spLocks noChangeArrowheads="1"/>
          </p:cNvSpPr>
          <p:nvPr/>
        </p:nvSpPr>
        <p:spPr bwMode="auto">
          <a:xfrm>
            <a:off x="3746500" y="3048000"/>
            <a:ext cx="504825" cy="280988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defTabSz="762000">
              <a:lnSpc>
                <a:spcPct val="90000"/>
              </a:lnSpc>
            </a:pPr>
            <a:r>
              <a:rPr kumimoji="1" lang="en-US" altLang="ko-KR" sz="1400" b="1">
                <a:solidFill>
                  <a:srgbClr val="000000"/>
                </a:solidFill>
                <a:latin typeface="Arial" charset="0"/>
              </a:rPr>
              <a:t>unit</a:t>
            </a:r>
          </a:p>
        </p:txBody>
      </p:sp>
      <p:sp>
        <p:nvSpPr>
          <p:cNvPr id="67624" name="Line 57"/>
          <p:cNvSpPr>
            <a:spLocks noChangeShapeType="1"/>
          </p:cNvSpPr>
          <p:nvPr/>
        </p:nvSpPr>
        <p:spPr bwMode="auto">
          <a:xfrm>
            <a:off x="4711700" y="2036763"/>
            <a:ext cx="0" cy="655637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625" name="Arc 58"/>
          <p:cNvSpPr>
            <a:spLocks/>
          </p:cNvSpPr>
          <p:nvPr/>
        </p:nvSpPr>
        <p:spPr bwMode="auto">
          <a:xfrm>
            <a:off x="5807075" y="3033713"/>
            <a:ext cx="112713" cy="87312"/>
          </a:xfrm>
          <a:custGeom>
            <a:avLst/>
            <a:gdLst>
              <a:gd name="T0" fmla="*/ 47543 w 21600"/>
              <a:gd name="T1" fmla="*/ 441807 h 17255"/>
              <a:gd name="T2" fmla="*/ 50376 w 21600"/>
              <a:gd name="T3" fmla="*/ 0 h 17255"/>
              <a:gd name="T4" fmla="*/ 588158 w 21600"/>
              <a:gd name="T5" fmla="*/ 223940 h 17255"/>
              <a:gd name="T6" fmla="*/ 0 60000 65536"/>
              <a:gd name="T7" fmla="*/ 0 60000 65536"/>
              <a:gd name="T8" fmla="*/ 0 60000 65536"/>
              <a:gd name="T9" fmla="*/ 0 w 21600"/>
              <a:gd name="T10" fmla="*/ 0 h 17255"/>
              <a:gd name="T11" fmla="*/ 21600 w 21600"/>
              <a:gd name="T12" fmla="*/ 17255 h 17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17255" fill="none" extrusionOk="0">
                <a:moveTo>
                  <a:pt x="1746" y="17254"/>
                </a:moveTo>
                <a:cubicBezTo>
                  <a:pt x="594" y="14566"/>
                  <a:pt x="0" y="11671"/>
                  <a:pt x="0" y="8746"/>
                </a:cubicBezTo>
                <a:cubicBezTo>
                  <a:pt x="-1" y="5733"/>
                  <a:pt x="630" y="2754"/>
                  <a:pt x="1849" y="-1"/>
                </a:cubicBezTo>
              </a:path>
              <a:path w="21600" h="17255" stroke="0" extrusionOk="0">
                <a:moveTo>
                  <a:pt x="1746" y="17254"/>
                </a:moveTo>
                <a:cubicBezTo>
                  <a:pt x="594" y="14566"/>
                  <a:pt x="0" y="11671"/>
                  <a:pt x="0" y="8746"/>
                </a:cubicBezTo>
                <a:cubicBezTo>
                  <a:pt x="-1" y="5733"/>
                  <a:pt x="630" y="2754"/>
                  <a:pt x="1849" y="-1"/>
                </a:cubicBezTo>
                <a:lnTo>
                  <a:pt x="21600" y="8746"/>
                </a:lnTo>
                <a:close/>
              </a:path>
            </a:pathLst>
          </a:custGeom>
          <a:solidFill>
            <a:srgbClr val="000000"/>
          </a:solidFill>
          <a:ln w="25400" cap="rnd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626" name="Line 59"/>
          <p:cNvSpPr>
            <a:spLocks noChangeShapeType="1"/>
          </p:cNvSpPr>
          <p:nvPr/>
        </p:nvSpPr>
        <p:spPr bwMode="auto">
          <a:xfrm>
            <a:off x="4575175" y="3087688"/>
            <a:ext cx="1230313" cy="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627" name="Arc 60"/>
          <p:cNvSpPr>
            <a:spLocks/>
          </p:cNvSpPr>
          <p:nvPr/>
        </p:nvSpPr>
        <p:spPr bwMode="auto">
          <a:xfrm>
            <a:off x="4581525" y="3230563"/>
            <a:ext cx="112713" cy="87312"/>
          </a:xfrm>
          <a:custGeom>
            <a:avLst/>
            <a:gdLst>
              <a:gd name="T0" fmla="*/ 536503 w 21600"/>
              <a:gd name="T1" fmla="*/ 0 h 17464"/>
              <a:gd name="T2" fmla="*/ 539389 w 21600"/>
              <a:gd name="T3" fmla="*/ 436520 h 17464"/>
              <a:gd name="T4" fmla="*/ 0 w 21600"/>
              <a:gd name="T5" fmla="*/ 221260 h 17464"/>
              <a:gd name="T6" fmla="*/ 0 60000 65536"/>
              <a:gd name="T7" fmla="*/ 0 60000 65536"/>
              <a:gd name="T8" fmla="*/ 0 60000 65536"/>
              <a:gd name="T9" fmla="*/ 0 w 21600"/>
              <a:gd name="T10" fmla="*/ 0 h 17464"/>
              <a:gd name="T11" fmla="*/ 21600 w 21600"/>
              <a:gd name="T12" fmla="*/ 17464 h 1746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17464" fill="none" extrusionOk="0">
                <a:moveTo>
                  <a:pt x="19702" y="0"/>
                </a:moveTo>
                <a:cubicBezTo>
                  <a:pt x="20953" y="2783"/>
                  <a:pt x="21600" y="5800"/>
                  <a:pt x="21600" y="8852"/>
                </a:cubicBezTo>
                <a:cubicBezTo>
                  <a:pt x="21600" y="11815"/>
                  <a:pt x="20990" y="14746"/>
                  <a:pt x="19808" y="17463"/>
                </a:cubicBezTo>
              </a:path>
              <a:path w="21600" h="17464" stroke="0" extrusionOk="0">
                <a:moveTo>
                  <a:pt x="19702" y="0"/>
                </a:moveTo>
                <a:cubicBezTo>
                  <a:pt x="20953" y="2783"/>
                  <a:pt x="21600" y="5800"/>
                  <a:pt x="21600" y="8852"/>
                </a:cubicBezTo>
                <a:cubicBezTo>
                  <a:pt x="21600" y="11815"/>
                  <a:pt x="20990" y="14746"/>
                  <a:pt x="19808" y="17463"/>
                </a:cubicBezTo>
                <a:lnTo>
                  <a:pt x="0" y="8852"/>
                </a:lnTo>
                <a:close/>
              </a:path>
            </a:pathLst>
          </a:custGeom>
          <a:solidFill>
            <a:srgbClr val="000000"/>
          </a:solidFill>
          <a:ln w="25400" cap="rnd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628" name="Line 61"/>
          <p:cNvSpPr>
            <a:spLocks noChangeShapeType="1"/>
          </p:cNvSpPr>
          <p:nvPr/>
        </p:nvSpPr>
        <p:spPr bwMode="auto">
          <a:xfrm>
            <a:off x="4683125" y="3284538"/>
            <a:ext cx="774700" cy="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629" name="Rectangle 62"/>
          <p:cNvSpPr>
            <a:spLocks noChangeArrowheads="1"/>
          </p:cNvSpPr>
          <p:nvPr/>
        </p:nvSpPr>
        <p:spPr bwMode="auto">
          <a:xfrm>
            <a:off x="4633913" y="3255963"/>
            <a:ext cx="788987" cy="2540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defTabSz="762000">
              <a:lnSpc>
                <a:spcPct val="90000"/>
              </a:lnSpc>
            </a:pPr>
            <a:r>
              <a:rPr kumimoji="1" lang="en-US" altLang="ko-KR" sz="1200" b="1">
                <a:solidFill>
                  <a:srgbClr val="000000"/>
                </a:solidFill>
                <a:latin typeface="Arial" charset="0"/>
              </a:rPr>
              <a:t>Address</a:t>
            </a:r>
          </a:p>
        </p:txBody>
      </p:sp>
      <p:sp>
        <p:nvSpPr>
          <p:cNvPr id="67630" name="Arc 63"/>
          <p:cNvSpPr>
            <a:spLocks/>
          </p:cNvSpPr>
          <p:nvPr/>
        </p:nvSpPr>
        <p:spPr bwMode="auto">
          <a:xfrm>
            <a:off x="3992563" y="3402013"/>
            <a:ext cx="90487" cy="109537"/>
          </a:xfrm>
          <a:custGeom>
            <a:avLst/>
            <a:gdLst>
              <a:gd name="T0" fmla="*/ 468844 w 17464"/>
              <a:gd name="T1" fmla="*/ 509423 h 21600"/>
              <a:gd name="T2" fmla="*/ 0 w 17464"/>
              <a:gd name="T3" fmla="*/ 506695 h 21600"/>
              <a:gd name="T4" fmla="*/ 237642 w 17464"/>
              <a:gd name="T5" fmla="*/ 0 h 21600"/>
              <a:gd name="T6" fmla="*/ 0 60000 65536"/>
              <a:gd name="T7" fmla="*/ 0 60000 65536"/>
              <a:gd name="T8" fmla="*/ 0 60000 65536"/>
              <a:gd name="T9" fmla="*/ 0 w 17464"/>
              <a:gd name="T10" fmla="*/ 0 h 21600"/>
              <a:gd name="T11" fmla="*/ 17464 w 17464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7464" h="21600" fill="none" extrusionOk="0">
                <a:moveTo>
                  <a:pt x="17463" y="19808"/>
                </a:moveTo>
                <a:cubicBezTo>
                  <a:pt x="14746" y="20990"/>
                  <a:pt x="11815" y="21599"/>
                  <a:pt x="8852" y="21600"/>
                </a:cubicBezTo>
                <a:cubicBezTo>
                  <a:pt x="5800" y="21600"/>
                  <a:pt x="2783" y="20953"/>
                  <a:pt x="0" y="19702"/>
                </a:cubicBezTo>
              </a:path>
              <a:path w="17464" h="21600" stroke="0" extrusionOk="0">
                <a:moveTo>
                  <a:pt x="17463" y="19808"/>
                </a:moveTo>
                <a:cubicBezTo>
                  <a:pt x="14746" y="20990"/>
                  <a:pt x="11815" y="21599"/>
                  <a:pt x="8852" y="21600"/>
                </a:cubicBezTo>
                <a:cubicBezTo>
                  <a:pt x="5800" y="21600"/>
                  <a:pt x="2783" y="20953"/>
                  <a:pt x="0" y="19702"/>
                </a:cubicBezTo>
                <a:lnTo>
                  <a:pt x="8852" y="0"/>
                </a:lnTo>
                <a:close/>
              </a:path>
            </a:pathLst>
          </a:custGeom>
          <a:solidFill>
            <a:srgbClr val="000000"/>
          </a:solidFill>
          <a:ln w="25400" cap="rnd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631" name="Line 64"/>
          <p:cNvSpPr>
            <a:spLocks noChangeShapeType="1"/>
          </p:cNvSpPr>
          <p:nvPr/>
        </p:nvSpPr>
        <p:spPr bwMode="auto">
          <a:xfrm>
            <a:off x="4037013" y="3511550"/>
            <a:ext cx="0" cy="174625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632" name="Rectangle 65"/>
          <p:cNvSpPr>
            <a:spLocks noChangeArrowheads="1"/>
          </p:cNvSpPr>
          <p:nvPr/>
        </p:nvSpPr>
        <p:spPr bwMode="auto">
          <a:xfrm>
            <a:off x="4003675" y="3435350"/>
            <a:ext cx="552450" cy="2540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defTabSz="762000">
              <a:lnSpc>
                <a:spcPct val="90000"/>
              </a:lnSpc>
            </a:pPr>
            <a:r>
              <a:rPr kumimoji="1" lang="en-US" altLang="ko-KR" sz="1200" b="1">
                <a:solidFill>
                  <a:srgbClr val="000000"/>
                </a:solidFill>
                <a:latin typeface="Arial" charset="0"/>
              </a:rPr>
              <a:t>Read</a:t>
            </a:r>
          </a:p>
        </p:txBody>
      </p:sp>
      <p:sp>
        <p:nvSpPr>
          <p:cNvPr id="67633" name="Arc 66"/>
          <p:cNvSpPr>
            <a:spLocks/>
          </p:cNvSpPr>
          <p:nvPr/>
        </p:nvSpPr>
        <p:spPr bwMode="auto">
          <a:xfrm>
            <a:off x="3322638" y="3033713"/>
            <a:ext cx="112712" cy="87312"/>
          </a:xfrm>
          <a:custGeom>
            <a:avLst/>
            <a:gdLst>
              <a:gd name="T0" fmla="*/ 47543 w 21600"/>
              <a:gd name="T1" fmla="*/ 441807 h 17255"/>
              <a:gd name="T2" fmla="*/ 50376 w 21600"/>
              <a:gd name="T3" fmla="*/ 0 h 17255"/>
              <a:gd name="T4" fmla="*/ 588148 w 21600"/>
              <a:gd name="T5" fmla="*/ 223940 h 17255"/>
              <a:gd name="T6" fmla="*/ 0 60000 65536"/>
              <a:gd name="T7" fmla="*/ 0 60000 65536"/>
              <a:gd name="T8" fmla="*/ 0 60000 65536"/>
              <a:gd name="T9" fmla="*/ 0 w 21600"/>
              <a:gd name="T10" fmla="*/ 0 h 17255"/>
              <a:gd name="T11" fmla="*/ 21600 w 21600"/>
              <a:gd name="T12" fmla="*/ 17255 h 17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17255" fill="none" extrusionOk="0">
                <a:moveTo>
                  <a:pt x="1746" y="17254"/>
                </a:moveTo>
                <a:cubicBezTo>
                  <a:pt x="594" y="14566"/>
                  <a:pt x="0" y="11671"/>
                  <a:pt x="0" y="8746"/>
                </a:cubicBezTo>
                <a:cubicBezTo>
                  <a:pt x="-1" y="5733"/>
                  <a:pt x="630" y="2754"/>
                  <a:pt x="1849" y="-1"/>
                </a:cubicBezTo>
              </a:path>
              <a:path w="21600" h="17255" stroke="0" extrusionOk="0">
                <a:moveTo>
                  <a:pt x="1746" y="17254"/>
                </a:moveTo>
                <a:cubicBezTo>
                  <a:pt x="594" y="14566"/>
                  <a:pt x="0" y="11671"/>
                  <a:pt x="0" y="8746"/>
                </a:cubicBezTo>
                <a:cubicBezTo>
                  <a:pt x="-1" y="5733"/>
                  <a:pt x="630" y="2754"/>
                  <a:pt x="1849" y="-1"/>
                </a:cubicBezTo>
                <a:lnTo>
                  <a:pt x="21600" y="8746"/>
                </a:lnTo>
                <a:close/>
              </a:path>
            </a:pathLst>
          </a:custGeom>
          <a:solidFill>
            <a:srgbClr val="000000"/>
          </a:solidFill>
          <a:ln w="25400" cap="rnd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634" name="Line 67"/>
          <p:cNvSpPr>
            <a:spLocks noChangeShapeType="1"/>
          </p:cNvSpPr>
          <p:nvPr/>
        </p:nvSpPr>
        <p:spPr bwMode="auto">
          <a:xfrm>
            <a:off x="2032000" y="3087688"/>
            <a:ext cx="1290638" cy="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635" name="Line 68"/>
          <p:cNvSpPr>
            <a:spLocks noChangeShapeType="1"/>
          </p:cNvSpPr>
          <p:nvPr/>
        </p:nvSpPr>
        <p:spPr bwMode="auto">
          <a:xfrm>
            <a:off x="2700338" y="2430463"/>
            <a:ext cx="0" cy="2039937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636" name="Line 69"/>
          <p:cNvSpPr>
            <a:spLocks noChangeShapeType="1"/>
          </p:cNvSpPr>
          <p:nvPr/>
        </p:nvSpPr>
        <p:spPr bwMode="auto">
          <a:xfrm>
            <a:off x="2901950" y="2036763"/>
            <a:ext cx="0" cy="382270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637" name="Line 70"/>
          <p:cNvSpPr>
            <a:spLocks noChangeShapeType="1"/>
          </p:cNvSpPr>
          <p:nvPr/>
        </p:nvSpPr>
        <p:spPr bwMode="auto">
          <a:xfrm flipH="1">
            <a:off x="3014663" y="3681413"/>
            <a:ext cx="130175" cy="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638" name="Line 71"/>
          <p:cNvSpPr>
            <a:spLocks noChangeShapeType="1"/>
          </p:cNvSpPr>
          <p:nvPr/>
        </p:nvSpPr>
        <p:spPr bwMode="auto">
          <a:xfrm flipH="1">
            <a:off x="2884488" y="3751263"/>
            <a:ext cx="260350" cy="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5" name="Group 72"/>
          <p:cNvGrpSpPr>
            <a:grpSpLocks/>
          </p:cNvGrpSpPr>
          <p:nvPr/>
        </p:nvGrpSpPr>
        <p:grpSpPr bwMode="auto">
          <a:xfrm>
            <a:off x="3097213" y="3552825"/>
            <a:ext cx="320675" cy="254000"/>
            <a:chOff x="1384" y="3820"/>
            <a:chExt cx="217" cy="176"/>
          </a:xfrm>
        </p:grpSpPr>
        <p:sp>
          <p:nvSpPr>
            <p:cNvPr id="67726" name="Arc 73"/>
            <p:cNvSpPr>
              <a:spLocks/>
            </p:cNvSpPr>
            <p:nvPr/>
          </p:nvSpPr>
          <p:spPr bwMode="auto">
            <a:xfrm>
              <a:off x="1420" y="3825"/>
              <a:ext cx="181" cy="80"/>
            </a:xfrm>
            <a:custGeom>
              <a:avLst/>
              <a:gdLst>
                <a:gd name="T0" fmla="*/ 0 w 21720"/>
                <a:gd name="T1" fmla="*/ 0 h 21600"/>
                <a:gd name="T2" fmla="*/ 2 w 21720"/>
                <a:gd name="T3" fmla="*/ 0 h 21600"/>
                <a:gd name="T4" fmla="*/ 0 w 2172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720"/>
                <a:gd name="T10" fmla="*/ 0 h 21600"/>
                <a:gd name="T11" fmla="*/ 21720 w 2172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720" h="21600" fill="none" extrusionOk="0">
                  <a:moveTo>
                    <a:pt x="0" y="0"/>
                  </a:moveTo>
                  <a:cubicBezTo>
                    <a:pt x="40" y="0"/>
                    <a:pt x="80" y="-1"/>
                    <a:pt x="120" y="0"/>
                  </a:cubicBezTo>
                  <a:cubicBezTo>
                    <a:pt x="12049" y="0"/>
                    <a:pt x="21720" y="9670"/>
                    <a:pt x="21720" y="21600"/>
                  </a:cubicBezTo>
                </a:path>
                <a:path w="21720" h="21600" stroke="0" extrusionOk="0">
                  <a:moveTo>
                    <a:pt x="0" y="0"/>
                  </a:moveTo>
                  <a:cubicBezTo>
                    <a:pt x="40" y="0"/>
                    <a:pt x="80" y="-1"/>
                    <a:pt x="120" y="0"/>
                  </a:cubicBezTo>
                  <a:cubicBezTo>
                    <a:pt x="12049" y="0"/>
                    <a:pt x="21720" y="9670"/>
                    <a:pt x="21720" y="21600"/>
                  </a:cubicBezTo>
                  <a:lnTo>
                    <a:pt x="120" y="21600"/>
                  </a:lnTo>
                  <a:close/>
                </a:path>
              </a:pathLst>
            </a:custGeom>
            <a:noFill/>
            <a:ln w="25400" cap="rnd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727" name="Arc 74"/>
            <p:cNvSpPr>
              <a:spLocks/>
            </p:cNvSpPr>
            <p:nvPr/>
          </p:nvSpPr>
          <p:spPr bwMode="auto">
            <a:xfrm>
              <a:off x="1420" y="3904"/>
              <a:ext cx="180" cy="80"/>
            </a:xfrm>
            <a:custGeom>
              <a:avLst/>
              <a:gdLst>
                <a:gd name="T0" fmla="*/ 1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21600" y="0"/>
                  </a:moveTo>
                  <a:cubicBezTo>
                    <a:pt x="21600" y="11929"/>
                    <a:pt x="11929" y="21599"/>
                    <a:pt x="0" y="21600"/>
                  </a:cubicBezTo>
                </a:path>
                <a:path w="21600" h="21600" stroke="0" extrusionOk="0">
                  <a:moveTo>
                    <a:pt x="21600" y="0"/>
                  </a:moveTo>
                  <a:cubicBezTo>
                    <a:pt x="21600" y="11929"/>
                    <a:pt x="11929" y="21599"/>
                    <a:pt x="0" y="21600"/>
                  </a:cubicBezTo>
                  <a:lnTo>
                    <a:pt x="0" y="0"/>
                  </a:lnTo>
                  <a:close/>
                </a:path>
              </a:pathLst>
            </a:custGeom>
            <a:noFill/>
            <a:ln w="25400" cap="rnd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728" name="Line 75"/>
            <p:cNvSpPr>
              <a:spLocks noChangeShapeType="1"/>
            </p:cNvSpPr>
            <p:nvPr/>
          </p:nvSpPr>
          <p:spPr bwMode="auto">
            <a:xfrm>
              <a:off x="1392" y="3820"/>
              <a:ext cx="24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729" name="Line 76"/>
            <p:cNvSpPr>
              <a:spLocks noChangeShapeType="1"/>
            </p:cNvSpPr>
            <p:nvPr/>
          </p:nvSpPr>
          <p:spPr bwMode="auto">
            <a:xfrm>
              <a:off x="1392" y="3996"/>
              <a:ext cx="24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730" name="Arc 77"/>
            <p:cNvSpPr>
              <a:spLocks/>
            </p:cNvSpPr>
            <p:nvPr/>
          </p:nvSpPr>
          <p:spPr bwMode="auto">
            <a:xfrm>
              <a:off x="1384" y="3825"/>
              <a:ext cx="33" cy="80"/>
            </a:xfrm>
            <a:custGeom>
              <a:avLst/>
              <a:gdLst>
                <a:gd name="T0" fmla="*/ 0 w 22275"/>
                <a:gd name="T1" fmla="*/ 0 h 21600"/>
                <a:gd name="T2" fmla="*/ 0 w 22275"/>
                <a:gd name="T3" fmla="*/ 0 h 21600"/>
                <a:gd name="T4" fmla="*/ 0 w 22275"/>
                <a:gd name="T5" fmla="*/ 0 h 21600"/>
                <a:gd name="T6" fmla="*/ 0 60000 65536"/>
                <a:gd name="T7" fmla="*/ 0 60000 65536"/>
                <a:gd name="T8" fmla="*/ 0 60000 65536"/>
                <a:gd name="T9" fmla="*/ 0 w 22275"/>
                <a:gd name="T10" fmla="*/ 0 h 21600"/>
                <a:gd name="T11" fmla="*/ 22275 w 22275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2275" h="21600" fill="none" extrusionOk="0">
                  <a:moveTo>
                    <a:pt x="-1" y="10"/>
                  </a:moveTo>
                  <a:cubicBezTo>
                    <a:pt x="224" y="3"/>
                    <a:pt x="449" y="-1"/>
                    <a:pt x="675" y="0"/>
                  </a:cubicBezTo>
                  <a:cubicBezTo>
                    <a:pt x="12604" y="0"/>
                    <a:pt x="22275" y="9670"/>
                    <a:pt x="22275" y="21600"/>
                  </a:cubicBezTo>
                </a:path>
                <a:path w="22275" h="21600" stroke="0" extrusionOk="0">
                  <a:moveTo>
                    <a:pt x="-1" y="10"/>
                  </a:moveTo>
                  <a:cubicBezTo>
                    <a:pt x="224" y="3"/>
                    <a:pt x="449" y="-1"/>
                    <a:pt x="675" y="0"/>
                  </a:cubicBezTo>
                  <a:cubicBezTo>
                    <a:pt x="12604" y="0"/>
                    <a:pt x="22275" y="9670"/>
                    <a:pt x="22275" y="21600"/>
                  </a:cubicBezTo>
                  <a:lnTo>
                    <a:pt x="675" y="21600"/>
                  </a:lnTo>
                  <a:close/>
                </a:path>
              </a:pathLst>
            </a:custGeom>
            <a:noFill/>
            <a:ln w="25400" cap="rnd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731" name="Arc 78"/>
            <p:cNvSpPr>
              <a:spLocks/>
            </p:cNvSpPr>
            <p:nvPr/>
          </p:nvSpPr>
          <p:spPr bwMode="auto">
            <a:xfrm>
              <a:off x="1384" y="3904"/>
              <a:ext cx="32" cy="80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21600" y="0"/>
                  </a:moveTo>
                  <a:cubicBezTo>
                    <a:pt x="21600" y="11929"/>
                    <a:pt x="11929" y="21599"/>
                    <a:pt x="0" y="21600"/>
                  </a:cubicBezTo>
                </a:path>
                <a:path w="21600" h="21600" stroke="0" extrusionOk="0">
                  <a:moveTo>
                    <a:pt x="21600" y="0"/>
                  </a:moveTo>
                  <a:cubicBezTo>
                    <a:pt x="21600" y="11929"/>
                    <a:pt x="11929" y="21599"/>
                    <a:pt x="0" y="21600"/>
                  </a:cubicBezTo>
                  <a:lnTo>
                    <a:pt x="0" y="0"/>
                  </a:lnTo>
                  <a:close/>
                </a:path>
              </a:pathLst>
            </a:custGeom>
            <a:noFill/>
            <a:ln w="25400" cap="rnd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67640" name="Line 79"/>
          <p:cNvSpPr>
            <a:spLocks noChangeShapeType="1"/>
          </p:cNvSpPr>
          <p:nvPr/>
        </p:nvSpPr>
        <p:spPr bwMode="auto">
          <a:xfrm flipH="1" flipV="1">
            <a:off x="3014663" y="3609975"/>
            <a:ext cx="123825" cy="635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641" name="Line 80"/>
          <p:cNvSpPr>
            <a:spLocks noChangeShapeType="1"/>
          </p:cNvSpPr>
          <p:nvPr/>
        </p:nvSpPr>
        <p:spPr bwMode="auto">
          <a:xfrm flipH="1">
            <a:off x="2695575" y="4464050"/>
            <a:ext cx="449263" cy="635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6" name="Group 81"/>
          <p:cNvGrpSpPr>
            <a:grpSpLocks/>
          </p:cNvGrpSpPr>
          <p:nvPr/>
        </p:nvGrpSpPr>
        <p:grpSpPr bwMode="auto">
          <a:xfrm>
            <a:off x="3097213" y="4273550"/>
            <a:ext cx="320675" cy="266700"/>
            <a:chOff x="1384" y="4316"/>
            <a:chExt cx="217" cy="184"/>
          </a:xfrm>
        </p:grpSpPr>
        <p:sp>
          <p:nvSpPr>
            <p:cNvPr id="67720" name="Arc 82"/>
            <p:cNvSpPr>
              <a:spLocks/>
            </p:cNvSpPr>
            <p:nvPr/>
          </p:nvSpPr>
          <p:spPr bwMode="auto">
            <a:xfrm>
              <a:off x="1420" y="4321"/>
              <a:ext cx="181" cy="84"/>
            </a:xfrm>
            <a:custGeom>
              <a:avLst/>
              <a:gdLst>
                <a:gd name="T0" fmla="*/ 0 w 21720"/>
                <a:gd name="T1" fmla="*/ 0 h 21600"/>
                <a:gd name="T2" fmla="*/ 2 w 21720"/>
                <a:gd name="T3" fmla="*/ 0 h 21600"/>
                <a:gd name="T4" fmla="*/ 0 w 2172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720"/>
                <a:gd name="T10" fmla="*/ 0 h 21600"/>
                <a:gd name="T11" fmla="*/ 21720 w 2172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720" h="21600" fill="none" extrusionOk="0">
                  <a:moveTo>
                    <a:pt x="0" y="0"/>
                  </a:moveTo>
                  <a:cubicBezTo>
                    <a:pt x="40" y="0"/>
                    <a:pt x="80" y="-1"/>
                    <a:pt x="120" y="0"/>
                  </a:cubicBezTo>
                  <a:cubicBezTo>
                    <a:pt x="12049" y="0"/>
                    <a:pt x="21720" y="9670"/>
                    <a:pt x="21720" y="21600"/>
                  </a:cubicBezTo>
                </a:path>
                <a:path w="21720" h="21600" stroke="0" extrusionOk="0">
                  <a:moveTo>
                    <a:pt x="0" y="0"/>
                  </a:moveTo>
                  <a:cubicBezTo>
                    <a:pt x="40" y="0"/>
                    <a:pt x="80" y="-1"/>
                    <a:pt x="120" y="0"/>
                  </a:cubicBezTo>
                  <a:cubicBezTo>
                    <a:pt x="12049" y="0"/>
                    <a:pt x="21720" y="9670"/>
                    <a:pt x="21720" y="21600"/>
                  </a:cubicBezTo>
                  <a:lnTo>
                    <a:pt x="120" y="21600"/>
                  </a:lnTo>
                  <a:close/>
                </a:path>
              </a:pathLst>
            </a:custGeom>
            <a:noFill/>
            <a:ln w="25400" cap="rnd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721" name="Arc 83"/>
            <p:cNvSpPr>
              <a:spLocks/>
            </p:cNvSpPr>
            <p:nvPr/>
          </p:nvSpPr>
          <p:spPr bwMode="auto">
            <a:xfrm>
              <a:off x="1420" y="4404"/>
              <a:ext cx="180" cy="84"/>
            </a:xfrm>
            <a:custGeom>
              <a:avLst/>
              <a:gdLst>
                <a:gd name="T0" fmla="*/ 1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21600" y="0"/>
                  </a:moveTo>
                  <a:cubicBezTo>
                    <a:pt x="21600" y="11929"/>
                    <a:pt x="11929" y="21599"/>
                    <a:pt x="0" y="21600"/>
                  </a:cubicBezTo>
                </a:path>
                <a:path w="21600" h="21600" stroke="0" extrusionOk="0">
                  <a:moveTo>
                    <a:pt x="21600" y="0"/>
                  </a:moveTo>
                  <a:cubicBezTo>
                    <a:pt x="21600" y="11929"/>
                    <a:pt x="11929" y="21599"/>
                    <a:pt x="0" y="21600"/>
                  </a:cubicBezTo>
                  <a:lnTo>
                    <a:pt x="0" y="0"/>
                  </a:lnTo>
                  <a:close/>
                </a:path>
              </a:pathLst>
            </a:custGeom>
            <a:noFill/>
            <a:ln w="25400" cap="rnd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722" name="Line 84"/>
            <p:cNvSpPr>
              <a:spLocks noChangeShapeType="1"/>
            </p:cNvSpPr>
            <p:nvPr/>
          </p:nvSpPr>
          <p:spPr bwMode="auto">
            <a:xfrm>
              <a:off x="1392" y="4316"/>
              <a:ext cx="24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723" name="Line 85"/>
            <p:cNvSpPr>
              <a:spLocks noChangeShapeType="1"/>
            </p:cNvSpPr>
            <p:nvPr/>
          </p:nvSpPr>
          <p:spPr bwMode="auto">
            <a:xfrm>
              <a:off x="1392" y="4500"/>
              <a:ext cx="24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724" name="Arc 86"/>
            <p:cNvSpPr>
              <a:spLocks/>
            </p:cNvSpPr>
            <p:nvPr/>
          </p:nvSpPr>
          <p:spPr bwMode="auto">
            <a:xfrm>
              <a:off x="1384" y="4321"/>
              <a:ext cx="33" cy="84"/>
            </a:xfrm>
            <a:custGeom>
              <a:avLst/>
              <a:gdLst>
                <a:gd name="T0" fmla="*/ 0 w 22275"/>
                <a:gd name="T1" fmla="*/ 0 h 21600"/>
                <a:gd name="T2" fmla="*/ 0 w 22275"/>
                <a:gd name="T3" fmla="*/ 0 h 21600"/>
                <a:gd name="T4" fmla="*/ 0 w 22275"/>
                <a:gd name="T5" fmla="*/ 0 h 21600"/>
                <a:gd name="T6" fmla="*/ 0 60000 65536"/>
                <a:gd name="T7" fmla="*/ 0 60000 65536"/>
                <a:gd name="T8" fmla="*/ 0 60000 65536"/>
                <a:gd name="T9" fmla="*/ 0 w 22275"/>
                <a:gd name="T10" fmla="*/ 0 h 21600"/>
                <a:gd name="T11" fmla="*/ 22275 w 22275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2275" h="21600" fill="none" extrusionOk="0">
                  <a:moveTo>
                    <a:pt x="-1" y="10"/>
                  </a:moveTo>
                  <a:cubicBezTo>
                    <a:pt x="224" y="3"/>
                    <a:pt x="449" y="-1"/>
                    <a:pt x="675" y="0"/>
                  </a:cubicBezTo>
                  <a:cubicBezTo>
                    <a:pt x="12604" y="0"/>
                    <a:pt x="22275" y="9670"/>
                    <a:pt x="22275" y="21600"/>
                  </a:cubicBezTo>
                </a:path>
                <a:path w="22275" h="21600" stroke="0" extrusionOk="0">
                  <a:moveTo>
                    <a:pt x="-1" y="10"/>
                  </a:moveTo>
                  <a:cubicBezTo>
                    <a:pt x="224" y="3"/>
                    <a:pt x="449" y="-1"/>
                    <a:pt x="675" y="0"/>
                  </a:cubicBezTo>
                  <a:cubicBezTo>
                    <a:pt x="12604" y="0"/>
                    <a:pt x="22275" y="9670"/>
                    <a:pt x="22275" y="21600"/>
                  </a:cubicBezTo>
                  <a:lnTo>
                    <a:pt x="675" y="21600"/>
                  </a:lnTo>
                  <a:close/>
                </a:path>
              </a:pathLst>
            </a:custGeom>
            <a:noFill/>
            <a:ln w="25400" cap="rnd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725" name="Arc 87"/>
            <p:cNvSpPr>
              <a:spLocks/>
            </p:cNvSpPr>
            <p:nvPr/>
          </p:nvSpPr>
          <p:spPr bwMode="auto">
            <a:xfrm>
              <a:off x="1384" y="4404"/>
              <a:ext cx="32" cy="84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21600" y="0"/>
                  </a:moveTo>
                  <a:cubicBezTo>
                    <a:pt x="21600" y="11929"/>
                    <a:pt x="11929" y="21599"/>
                    <a:pt x="0" y="21600"/>
                  </a:cubicBezTo>
                </a:path>
                <a:path w="21600" h="21600" stroke="0" extrusionOk="0">
                  <a:moveTo>
                    <a:pt x="21600" y="0"/>
                  </a:moveTo>
                  <a:cubicBezTo>
                    <a:pt x="21600" y="11929"/>
                    <a:pt x="11929" y="21599"/>
                    <a:pt x="0" y="21600"/>
                  </a:cubicBezTo>
                  <a:lnTo>
                    <a:pt x="0" y="0"/>
                  </a:lnTo>
                  <a:close/>
                </a:path>
              </a:pathLst>
            </a:custGeom>
            <a:noFill/>
            <a:ln w="25400" cap="rnd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67643" name="Line 88"/>
          <p:cNvSpPr>
            <a:spLocks noChangeShapeType="1"/>
          </p:cNvSpPr>
          <p:nvPr/>
        </p:nvSpPr>
        <p:spPr bwMode="auto">
          <a:xfrm flipH="1">
            <a:off x="3014663" y="4341813"/>
            <a:ext cx="123825" cy="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644" name="Line 89"/>
          <p:cNvSpPr>
            <a:spLocks noChangeShapeType="1"/>
          </p:cNvSpPr>
          <p:nvPr/>
        </p:nvSpPr>
        <p:spPr bwMode="auto">
          <a:xfrm>
            <a:off x="3427413" y="3681413"/>
            <a:ext cx="604837" cy="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645" name="Rectangle 90"/>
          <p:cNvSpPr>
            <a:spLocks noChangeArrowheads="1"/>
          </p:cNvSpPr>
          <p:nvPr/>
        </p:nvSpPr>
        <p:spPr bwMode="auto">
          <a:xfrm>
            <a:off x="3711575" y="3954463"/>
            <a:ext cx="852488" cy="230187"/>
          </a:xfrm>
          <a:prstGeom prst="rect">
            <a:avLst/>
          </a:prstGeom>
          <a:noFill/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646" name="Rectangle 91"/>
          <p:cNvSpPr>
            <a:spLocks noChangeArrowheads="1"/>
          </p:cNvSpPr>
          <p:nvPr/>
        </p:nvSpPr>
        <p:spPr bwMode="auto">
          <a:xfrm>
            <a:off x="3941763" y="3935413"/>
            <a:ext cx="438150" cy="28098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defTabSz="762000">
              <a:lnSpc>
                <a:spcPct val="90000"/>
              </a:lnSpc>
            </a:pPr>
            <a:r>
              <a:rPr kumimoji="1" lang="en-US" altLang="ko-KR" sz="1400" b="1">
                <a:solidFill>
                  <a:srgbClr val="000000"/>
                </a:solidFill>
                <a:latin typeface="Arial" charset="0"/>
              </a:rPr>
              <a:t>AR</a:t>
            </a:r>
          </a:p>
        </p:txBody>
      </p:sp>
      <p:sp>
        <p:nvSpPr>
          <p:cNvPr id="67647" name="Arc 92"/>
          <p:cNvSpPr>
            <a:spLocks/>
          </p:cNvSpPr>
          <p:nvPr/>
        </p:nvSpPr>
        <p:spPr bwMode="auto">
          <a:xfrm>
            <a:off x="5807075" y="4021138"/>
            <a:ext cx="112713" cy="88900"/>
          </a:xfrm>
          <a:custGeom>
            <a:avLst/>
            <a:gdLst>
              <a:gd name="T0" fmla="*/ 47543 w 21600"/>
              <a:gd name="T1" fmla="*/ 458024 h 17255"/>
              <a:gd name="T2" fmla="*/ 50376 w 21600"/>
              <a:gd name="T3" fmla="*/ 0 h 17255"/>
              <a:gd name="T4" fmla="*/ 588158 w 21600"/>
              <a:gd name="T5" fmla="*/ 232160 h 17255"/>
              <a:gd name="T6" fmla="*/ 0 60000 65536"/>
              <a:gd name="T7" fmla="*/ 0 60000 65536"/>
              <a:gd name="T8" fmla="*/ 0 60000 65536"/>
              <a:gd name="T9" fmla="*/ 0 w 21600"/>
              <a:gd name="T10" fmla="*/ 0 h 17255"/>
              <a:gd name="T11" fmla="*/ 21600 w 21600"/>
              <a:gd name="T12" fmla="*/ 17255 h 17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17255" fill="none" extrusionOk="0">
                <a:moveTo>
                  <a:pt x="1746" y="17254"/>
                </a:moveTo>
                <a:cubicBezTo>
                  <a:pt x="594" y="14566"/>
                  <a:pt x="0" y="11671"/>
                  <a:pt x="0" y="8746"/>
                </a:cubicBezTo>
                <a:cubicBezTo>
                  <a:pt x="-1" y="5733"/>
                  <a:pt x="630" y="2754"/>
                  <a:pt x="1849" y="-1"/>
                </a:cubicBezTo>
              </a:path>
              <a:path w="21600" h="17255" stroke="0" extrusionOk="0">
                <a:moveTo>
                  <a:pt x="1746" y="17254"/>
                </a:moveTo>
                <a:cubicBezTo>
                  <a:pt x="594" y="14566"/>
                  <a:pt x="0" y="11671"/>
                  <a:pt x="0" y="8746"/>
                </a:cubicBezTo>
                <a:cubicBezTo>
                  <a:pt x="-1" y="5733"/>
                  <a:pt x="630" y="2754"/>
                  <a:pt x="1849" y="-1"/>
                </a:cubicBezTo>
                <a:lnTo>
                  <a:pt x="21600" y="8746"/>
                </a:lnTo>
                <a:close/>
              </a:path>
            </a:pathLst>
          </a:custGeom>
          <a:solidFill>
            <a:srgbClr val="000000"/>
          </a:solidFill>
          <a:ln w="25400" cap="rnd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648" name="Line 93"/>
          <p:cNvSpPr>
            <a:spLocks noChangeShapeType="1"/>
          </p:cNvSpPr>
          <p:nvPr/>
        </p:nvSpPr>
        <p:spPr bwMode="auto">
          <a:xfrm>
            <a:off x="4556125" y="4076700"/>
            <a:ext cx="1249363" cy="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649" name="Line 94"/>
          <p:cNvSpPr>
            <a:spLocks noChangeShapeType="1"/>
          </p:cNvSpPr>
          <p:nvPr/>
        </p:nvSpPr>
        <p:spPr bwMode="auto">
          <a:xfrm>
            <a:off x="5445125" y="3290888"/>
            <a:ext cx="0" cy="76835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650" name="Arc 95"/>
          <p:cNvSpPr>
            <a:spLocks/>
          </p:cNvSpPr>
          <p:nvPr/>
        </p:nvSpPr>
        <p:spPr bwMode="auto">
          <a:xfrm>
            <a:off x="3595688" y="4021138"/>
            <a:ext cx="111125" cy="88900"/>
          </a:xfrm>
          <a:custGeom>
            <a:avLst/>
            <a:gdLst>
              <a:gd name="T0" fmla="*/ 46215 w 21600"/>
              <a:gd name="T1" fmla="*/ 458024 h 17255"/>
              <a:gd name="T2" fmla="*/ 48967 w 21600"/>
              <a:gd name="T3" fmla="*/ 0 h 17255"/>
              <a:gd name="T4" fmla="*/ 571702 w 21600"/>
              <a:gd name="T5" fmla="*/ 232160 h 17255"/>
              <a:gd name="T6" fmla="*/ 0 60000 65536"/>
              <a:gd name="T7" fmla="*/ 0 60000 65536"/>
              <a:gd name="T8" fmla="*/ 0 60000 65536"/>
              <a:gd name="T9" fmla="*/ 0 w 21600"/>
              <a:gd name="T10" fmla="*/ 0 h 17255"/>
              <a:gd name="T11" fmla="*/ 21600 w 21600"/>
              <a:gd name="T12" fmla="*/ 17255 h 17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17255" fill="none" extrusionOk="0">
                <a:moveTo>
                  <a:pt x="1746" y="17254"/>
                </a:moveTo>
                <a:cubicBezTo>
                  <a:pt x="594" y="14566"/>
                  <a:pt x="0" y="11671"/>
                  <a:pt x="0" y="8746"/>
                </a:cubicBezTo>
                <a:cubicBezTo>
                  <a:pt x="-1" y="5733"/>
                  <a:pt x="630" y="2754"/>
                  <a:pt x="1849" y="-1"/>
                </a:cubicBezTo>
              </a:path>
              <a:path w="21600" h="17255" stroke="0" extrusionOk="0">
                <a:moveTo>
                  <a:pt x="1746" y="17254"/>
                </a:moveTo>
                <a:cubicBezTo>
                  <a:pt x="594" y="14566"/>
                  <a:pt x="0" y="11671"/>
                  <a:pt x="0" y="8746"/>
                </a:cubicBezTo>
                <a:cubicBezTo>
                  <a:pt x="-1" y="5733"/>
                  <a:pt x="630" y="2754"/>
                  <a:pt x="1849" y="-1"/>
                </a:cubicBezTo>
                <a:lnTo>
                  <a:pt x="21600" y="8746"/>
                </a:lnTo>
                <a:close/>
              </a:path>
            </a:pathLst>
          </a:custGeom>
          <a:solidFill>
            <a:srgbClr val="000000"/>
          </a:solidFill>
          <a:ln w="25400" cap="rnd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651" name="Line 96"/>
          <p:cNvSpPr>
            <a:spLocks noChangeShapeType="1"/>
          </p:cNvSpPr>
          <p:nvPr/>
        </p:nvSpPr>
        <p:spPr bwMode="auto">
          <a:xfrm>
            <a:off x="2032000" y="4076700"/>
            <a:ext cx="1593850" cy="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652" name="Line 97"/>
          <p:cNvSpPr>
            <a:spLocks noChangeShapeType="1"/>
          </p:cNvSpPr>
          <p:nvPr/>
        </p:nvSpPr>
        <p:spPr bwMode="auto">
          <a:xfrm flipV="1">
            <a:off x="3427413" y="4400550"/>
            <a:ext cx="403225" cy="635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653" name="Arc 98"/>
          <p:cNvSpPr>
            <a:spLocks/>
          </p:cNvSpPr>
          <p:nvPr/>
        </p:nvSpPr>
        <p:spPr bwMode="auto">
          <a:xfrm>
            <a:off x="3792538" y="4191000"/>
            <a:ext cx="90487" cy="111125"/>
          </a:xfrm>
          <a:custGeom>
            <a:avLst/>
            <a:gdLst>
              <a:gd name="T0" fmla="*/ 468844 w 17464"/>
              <a:gd name="T1" fmla="*/ 524299 h 21600"/>
              <a:gd name="T2" fmla="*/ 0 w 17464"/>
              <a:gd name="T3" fmla="*/ 521495 h 21600"/>
              <a:gd name="T4" fmla="*/ 237642 w 17464"/>
              <a:gd name="T5" fmla="*/ 0 h 21600"/>
              <a:gd name="T6" fmla="*/ 0 60000 65536"/>
              <a:gd name="T7" fmla="*/ 0 60000 65536"/>
              <a:gd name="T8" fmla="*/ 0 60000 65536"/>
              <a:gd name="T9" fmla="*/ 0 w 17464"/>
              <a:gd name="T10" fmla="*/ 0 h 21600"/>
              <a:gd name="T11" fmla="*/ 17464 w 17464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7464" h="21600" fill="none" extrusionOk="0">
                <a:moveTo>
                  <a:pt x="17463" y="19808"/>
                </a:moveTo>
                <a:cubicBezTo>
                  <a:pt x="14746" y="20990"/>
                  <a:pt x="11815" y="21599"/>
                  <a:pt x="8852" y="21600"/>
                </a:cubicBezTo>
                <a:cubicBezTo>
                  <a:pt x="5800" y="21600"/>
                  <a:pt x="2783" y="20953"/>
                  <a:pt x="0" y="19702"/>
                </a:cubicBezTo>
              </a:path>
              <a:path w="17464" h="21600" stroke="0" extrusionOk="0">
                <a:moveTo>
                  <a:pt x="17463" y="19808"/>
                </a:moveTo>
                <a:cubicBezTo>
                  <a:pt x="14746" y="20990"/>
                  <a:pt x="11815" y="21599"/>
                  <a:pt x="8852" y="21600"/>
                </a:cubicBezTo>
                <a:cubicBezTo>
                  <a:pt x="5800" y="21600"/>
                  <a:pt x="2783" y="20953"/>
                  <a:pt x="0" y="19702"/>
                </a:cubicBezTo>
                <a:lnTo>
                  <a:pt x="8852" y="0"/>
                </a:lnTo>
                <a:close/>
              </a:path>
            </a:pathLst>
          </a:custGeom>
          <a:solidFill>
            <a:srgbClr val="000000"/>
          </a:solidFill>
          <a:ln w="25400" cap="rnd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654" name="Line 99"/>
          <p:cNvSpPr>
            <a:spLocks noChangeShapeType="1"/>
          </p:cNvSpPr>
          <p:nvPr/>
        </p:nvSpPr>
        <p:spPr bwMode="auto">
          <a:xfrm flipV="1">
            <a:off x="3836988" y="4279900"/>
            <a:ext cx="0" cy="12700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655" name="Rectangle 100"/>
          <p:cNvSpPr>
            <a:spLocks noChangeArrowheads="1"/>
          </p:cNvSpPr>
          <p:nvPr/>
        </p:nvSpPr>
        <p:spPr bwMode="auto">
          <a:xfrm>
            <a:off x="3756025" y="4351338"/>
            <a:ext cx="384175" cy="2540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defTabSz="762000">
              <a:lnSpc>
                <a:spcPct val="90000"/>
              </a:lnSpc>
            </a:pPr>
            <a:r>
              <a:rPr kumimoji="1" lang="en-US" altLang="ko-KR" sz="1200" b="1">
                <a:solidFill>
                  <a:srgbClr val="000000"/>
                </a:solidFill>
                <a:latin typeface="Arial" charset="0"/>
              </a:rPr>
              <a:t>LD</a:t>
            </a:r>
          </a:p>
        </p:txBody>
      </p:sp>
      <p:sp>
        <p:nvSpPr>
          <p:cNvPr id="67656" name="Line 101"/>
          <p:cNvSpPr>
            <a:spLocks noChangeShapeType="1"/>
          </p:cNvSpPr>
          <p:nvPr/>
        </p:nvSpPr>
        <p:spPr bwMode="auto">
          <a:xfrm>
            <a:off x="4440238" y="4191000"/>
            <a:ext cx="0" cy="20955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657" name="Freeform 102"/>
          <p:cNvSpPr>
            <a:spLocks/>
          </p:cNvSpPr>
          <p:nvPr/>
        </p:nvSpPr>
        <p:spPr bwMode="auto">
          <a:xfrm>
            <a:off x="4368800" y="4122738"/>
            <a:ext cx="131763" cy="58737"/>
          </a:xfrm>
          <a:custGeom>
            <a:avLst/>
            <a:gdLst>
              <a:gd name="T0" fmla="*/ 0 w 89"/>
              <a:gd name="T1" fmla="*/ 57304 h 41"/>
              <a:gd name="T2" fmla="*/ 59219 w 89"/>
              <a:gd name="T3" fmla="*/ 0 h 41"/>
              <a:gd name="T4" fmla="*/ 130283 w 89"/>
              <a:gd name="T5" fmla="*/ 57304 h 41"/>
              <a:gd name="T6" fmla="*/ 0 60000 65536"/>
              <a:gd name="T7" fmla="*/ 0 60000 65536"/>
              <a:gd name="T8" fmla="*/ 0 60000 65536"/>
              <a:gd name="T9" fmla="*/ 0 w 89"/>
              <a:gd name="T10" fmla="*/ 0 h 41"/>
              <a:gd name="T11" fmla="*/ 89 w 89"/>
              <a:gd name="T12" fmla="*/ 41 h 4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89" h="41">
                <a:moveTo>
                  <a:pt x="0" y="40"/>
                </a:moveTo>
                <a:lnTo>
                  <a:pt x="40" y="0"/>
                </a:lnTo>
                <a:lnTo>
                  <a:pt x="88" y="40"/>
                </a:lnTo>
              </a:path>
            </a:pathLst>
          </a:custGeom>
          <a:noFill/>
          <a:ln w="254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7658" name="Line 103"/>
          <p:cNvSpPr>
            <a:spLocks noChangeShapeType="1"/>
          </p:cNvSpPr>
          <p:nvPr/>
        </p:nvSpPr>
        <p:spPr bwMode="auto">
          <a:xfrm flipH="1">
            <a:off x="3014663" y="4400550"/>
            <a:ext cx="117475" cy="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659" name="Line 104"/>
          <p:cNvSpPr>
            <a:spLocks noChangeShapeType="1"/>
          </p:cNvSpPr>
          <p:nvPr/>
        </p:nvSpPr>
        <p:spPr bwMode="auto">
          <a:xfrm flipH="1">
            <a:off x="3014663" y="5064125"/>
            <a:ext cx="130175" cy="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660" name="Line 105"/>
          <p:cNvSpPr>
            <a:spLocks noChangeShapeType="1"/>
          </p:cNvSpPr>
          <p:nvPr/>
        </p:nvSpPr>
        <p:spPr bwMode="auto">
          <a:xfrm flipH="1">
            <a:off x="2884488" y="5127625"/>
            <a:ext cx="241300" cy="635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7" name="Group 106"/>
          <p:cNvGrpSpPr>
            <a:grpSpLocks/>
          </p:cNvGrpSpPr>
          <p:nvPr/>
        </p:nvGrpSpPr>
        <p:grpSpPr bwMode="auto">
          <a:xfrm>
            <a:off x="3097213" y="4935538"/>
            <a:ext cx="320675" cy="257175"/>
            <a:chOff x="1384" y="4772"/>
            <a:chExt cx="217" cy="176"/>
          </a:xfrm>
        </p:grpSpPr>
        <p:sp>
          <p:nvSpPr>
            <p:cNvPr id="67714" name="Arc 107"/>
            <p:cNvSpPr>
              <a:spLocks/>
            </p:cNvSpPr>
            <p:nvPr/>
          </p:nvSpPr>
          <p:spPr bwMode="auto">
            <a:xfrm>
              <a:off x="1420" y="4777"/>
              <a:ext cx="181" cy="80"/>
            </a:xfrm>
            <a:custGeom>
              <a:avLst/>
              <a:gdLst>
                <a:gd name="T0" fmla="*/ 0 w 21720"/>
                <a:gd name="T1" fmla="*/ 0 h 21600"/>
                <a:gd name="T2" fmla="*/ 2 w 21720"/>
                <a:gd name="T3" fmla="*/ 0 h 21600"/>
                <a:gd name="T4" fmla="*/ 0 w 2172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720"/>
                <a:gd name="T10" fmla="*/ 0 h 21600"/>
                <a:gd name="T11" fmla="*/ 21720 w 2172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720" h="21600" fill="none" extrusionOk="0">
                  <a:moveTo>
                    <a:pt x="0" y="0"/>
                  </a:moveTo>
                  <a:cubicBezTo>
                    <a:pt x="40" y="0"/>
                    <a:pt x="80" y="-1"/>
                    <a:pt x="120" y="0"/>
                  </a:cubicBezTo>
                  <a:cubicBezTo>
                    <a:pt x="12049" y="0"/>
                    <a:pt x="21720" y="9670"/>
                    <a:pt x="21720" y="21600"/>
                  </a:cubicBezTo>
                </a:path>
                <a:path w="21720" h="21600" stroke="0" extrusionOk="0">
                  <a:moveTo>
                    <a:pt x="0" y="0"/>
                  </a:moveTo>
                  <a:cubicBezTo>
                    <a:pt x="40" y="0"/>
                    <a:pt x="80" y="-1"/>
                    <a:pt x="120" y="0"/>
                  </a:cubicBezTo>
                  <a:cubicBezTo>
                    <a:pt x="12049" y="0"/>
                    <a:pt x="21720" y="9670"/>
                    <a:pt x="21720" y="21600"/>
                  </a:cubicBezTo>
                  <a:lnTo>
                    <a:pt x="120" y="21600"/>
                  </a:lnTo>
                  <a:close/>
                </a:path>
              </a:pathLst>
            </a:custGeom>
            <a:noFill/>
            <a:ln w="25400" cap="rnd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715" name="Arc 108"/>
            <p:cNvSpPr>
              <a:spLocks/>
            </p:cNvSpPr>
            <p:nvPr/>
          </p:nvSpPr>
          <p:spPr bwMode="auto">
            <a:xfrm>
              <a:off x="1420" y="4856"/>
              <a:ext cx="180" cy="80"/>
            </a:xfrm>
            <a:custGeom>
              <a:avLst/>
              <a:gdLst>
                <a:gd name="T0" fmla="*/ 1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21600" y="0"/>
                  </a:moveTo>
                  <a:cubicBezTo>
                    <a:pt x="21600" y="11929"/>
                    <a:pt x="11929" y="21599"/>
                    <a:pt x="0" y="21600"/>
                  </a:cubicBezTo>
                </a:path>
                <a:path w="21600" h="21600" stroke="0" extrusionOk="0">
                  <a:moveTo>
                    <a:pt x="21600" y="0"/>
                  </a:moveTo>
                  <a:cubicBezTo>
                    <a:pt x="21600" y="11929"/>
                    <a:pt x="11929" y="21599"/>
                    <a:pt x="0" y="21600"/>
                  </a:cubicBezTo>
                  <a:lnTo>
                    <a:pt x="0" y="0"/>
                  </a:lnTo>
                  <a:close/>
                </a:path>
              </a:pathLst>
            </a:custGeom>
            <a:noFill/>
            <a:ln w="25400" cap="rnd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716" name="Line 109"/>
            <p:cNvSpPr>
              <a:spLocks noChangeShapeType="1"/>
            </p:cNvSpPr>
            <p:nvPr/>
          </p:nvSpPr>
          <p:spPr bwMode="auto">
            <a:xfrm>
              <a:off x="1392" y="4772"/>
              <a:ext cx="24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717" name="Line 110"/>
            <p:cNvSpPr>
              <a:spLocks noChangeShapeType="1"/>
            </p:cNvSpPr>
            <p:nvPr/>
          </p:nvSpPr>
          <p:spPr bwMode="auto">
            <a:xfrm>
              <a:off x="1392" y="4948"/>
              <a:ext cx="24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718" name="Arc 111"/>
            <p:cNvSpPr>
              <a:spLocks/>
            </p:cNvSpPr>
            <p:nvPr/>
          </p:nvSpPr>
          <p:spPr bwMode="auto">
            <a:xfrm>
              <a:off x="1384" y="4777"/>
              <a:ext cx="33" cy="80"/>
            </a:xfrm>
            <a:custGeom>
              <a:avLst/>
              <a:gdLst>
                <a:gd name="T0" fmla="*/ 0 w 22275"/>
                <a:gd name="T1" fmla="*/ 0 h 21600"/>
                <a:gd name="T2" fmla="*/ 0 w 22275"/>
                <a:gd name="T3" fmla="*/ 0 h 21600"/>
                <a:gd name="T4" fmla="*/ 0 w 22275"/>
                <a:gd name="T5" fmla="*/ 0 h 21600"/>
                <a:gd name="T6" fmla="*/ 0 60000 65536"/>
                <a:gd name="T7" fmla="*/ 0 60000 65536"/>
                <a:gd name="T8" fmla="*/ 0 60000 65536"/>
                <a:gd name="T9" fmla="*/ 0 w 22275"/>
                <a:gd name="T10" fmla="*/ 0 h 21600"/>
                <a:gd name="T11" fmla="*/ 22275 w 22275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2275" h="21600" fill="none" extrusionOk="0">
                  <a:moveTo>
                    <a:pt x="-1" y="10"/>
                  </a:moveTo>
                  <a:cubicBezTo>
                    <a:pt x="224" y="3"/>
                    <a:pt x="449" y="-1"/>
                    <a:pt x="675" y="0"/>
                  </a:cubicBezTo>
                  <a:cubicBezTo>
                    <a:pt x="12604" y="0"/>
                    <a:pt x="22275" y="9670"/>
                    <a:pt x="22275" y="21600"/>
                  </a:cubicBezTo>
                </a:path>
                <a:path w="22275" h="21600" stroke="0" extrusionOk="0">
                  <a:moveTo>
                    <a:pt x="-1" y="10"/>
                  </a:moveTo>
                  <a:cubicBezTo>
                    <a:pt x="224" y="3"/>
                    <a:pt x="449" y="-1"/>
                    <a:pt x="675" y="0"/>
                  </a:cubicBezTo>
                  <a:cubicBezTo>
                    <a:pt x="12604" y="0"/>
                    <a:pt x="22275" y="9670"/>
                    <a:pt x="22275" y="21600"/>
                  </a:cubicBezTo>
                  <a:lnTo>
                    <a:pt x="675" y="21600"/>
                  </a:lnTo>
                  <a:close/>
                </a:path>
              </a:pathLst>
            </a:custGeom>
            <a:noFill/>
            <a:ln w="25400" cap="rnd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719" name="Arc 112"/>
            <p:cNvSpPr>
              <a:spLocks/>
            </p:cNvSpPr>
            <p:nvPr/>
          </p:nvSpPr>
          <p:spPr bwMode="auto">
            <a:xfrm>
              <a:off x="1384" y="4856"/>
              <a:ext cx="32" cy="80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21600" y="0"/>
                  </a:moveTo>
                  <a:cubicBezTo>
                    <a:pt x="21600" y="11929"/>
                    <a:pt x="11929" y="21599"/>
                    <a:pt x="0" y="21600"/>
                  </a:cubicBezTo>
                </a:path>
                <a:path w="21600" h="21600" stroke="0" extrusionOk="0">
                  <a:moveTo>
                    <a:pt x="21600" y="0"/>
                  </a:moveTo>
                  <a:cubicBezTo>
                    <a:pt x="21600" y="11929"/>
                    <a:pt x="11929" y="21599"/>
                    <a:pt x="0" y="21600"/>
                  </a:cubicBezTo>
                  <a:lnTo>
                    <a:pt x="0" y="0"/>
                  </a:lnTo>
                  <a:close/>
                </a:path>
              </a:pathLst>
            </a:custGeom>
            <a:noFill/>
            <a:ln w="25400" cap="rnd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67662" name="Line 113"/>
          <p:cNvSpPr>
            <a:spLocks noChangeShapeType="1"/>
          </p:cNvSpPr>
          <p:nvPr/>
        </p:nvSpPr>
        <p:spPr bwMode="auto">
          <a:xfrm flipH="1">
            <a:off x="3014663" y="4992688"/>
            <a:ext cx="117475" cy="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663" name="Rectangle 114"/>
          <p:cNvSpPr>
            <a:spLocks noChangeArrowheads="1"/>
          </p:cNvSpPr>
          <p:nvPr/>
        </p:nvSpPr>
        <p:spPr bwMode="auto">
          <a:xfrm>
            <a:off x="3711575" y="4605338"/>
            <a:ext cx="852488" cy="242887"/>
          </a:xfrm>
          <a:prstGeom prst="rect">
            <a:avLst/>
          </a:prstGeom>
          <a:noFill/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664" name="Rectangle 115"/>
          <p:cNvSpPr>
            <a:spLocks noChangeArrowheads="1"/>
          </p:cNvSpPr>
          <p:nvPr/>
        </p:nvSpPr>
        <p:spPr bwMode="auto">
          <a:xfrm>
            <a:off x="3941763" y="4595813"/>
            <a:ext cx="428625" cy="28098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defTabSz="762000">
              <a:lnSpc>
                <a:spcPct val="90000"/>
              </a:lnSpc>
            </a:pPr>
            <a:r>
              <a:rPr kumimoji="1" lang="en-US" altLang="ko-KR" sz="1400" b="1">
                <a:solidFill>
                  <a:srgbClr val="000000"/>
                </a:solidFill>
                <a:latin typeface="Arial" charset="0"/>
              </a:rPr>
              <a:t>PC</a:t>
            </a:r>
          </a:p>
        </p:txBody>
      </p:sp>
      <p:sp>
        <p:nvSpPr>
          <p:cNvPr id="67665" name="Arc 116"/>
          <p:cNvSpPr>
            <a:spLocks/>
          </p:cNvSpPr>
          <p:nvPr/>
        </p:nvSpPr>
        <p:spPr bwMode="auto">
          <a:xfrm>
            <a:off x="5807075" y="4683125"/>
            <a:ext cx="112713" cy="87313"/>
          </a:xfrm>
          <a:custGeom>
            <a:avLst/>
            <a:gdLst>
              <a:gd name="T0" fmla="*/ 47543 w 21600"/>
              <a:gd name="T1" fmla="*/ 441817 h 17255"/>
              <a:gd name="T2" fmla="*/ 50376 w 21600"/>
              <a:gd name="T3" fmla="*/ 0 h 17255"/>
              <a:gd name="T4" fmla="*/ 588158 w 21600"/>
              <a:gd name="T5" fmla="*/ 223942 h 17255"/>
              <a:gd name="T6" fmla="*/ 0 60000 65536"/>
              <a:gd name="T7" fmla="*/ 0 60000 65536"/>
              <a:gd name="T8" fmla="*/ 0 60000 65536"/>
              <a:gd name="T9" fmla="*/ 0 w 21600"/>
              <a:gd name="T10" fmla="*/ 0 h 17255"/>
              <a:gd name="T11" fmla="*/ 21600 w 21600"/>
              <a:gd name="T12" fmla="*/ 17255 h 17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17255" fill="none" extrusionOk="0">
                <a:moveTo>
                  <a:pt x="1746" y="17254"/>
                </a:moveTo>
                <a:cubicBezTo>
                  <a:pt x="594" y="14566"/>
                  <a:pt x="0" y="11671"/>
                  <a:pt x="0" y="8746"/>
                </a:cubicBezTo>
                <a:cubicBezTo>
                  <a:pt x="-1" y="5733"/>
                  <a:pt x="630" y="2754"/>
                  <a:pt x="1849" y="-1"/>
                </a:cubicBezTo>
              </a:path>
              <a:path w="21600" h="17255" stroke="0" extrusionOk="0">
                <a:moveTo>
                  <a:pt x="1746" y="17254"/>
                </a:moveTo>
                <a:cubicBezTo>
                  <a:pt x="594" y="14566"/>
                  <a:pt x="0" y="11671"/>
                  <a:pt x="0" y="8746"/>
                </a:cubicBezTo>
                <a:cubicBezTo>
                  <a:pt x="-1" y="5733"/>
                  <a:pt x="630" y="2754"/>
                  <a:pt x="1849" y="-1"/>
                </a:cubicBezTo>
                <a:lnTo>
                  <a:pt x="21600" y="8746"/>
                </a:lnTo>
                <a:close/>
              </a:path>
            </a:pathLst>
          </a:custGeom>
          <a:solidFill>
            <a:srgbClr val="000000"/>
          </a:solidFill>
          <a:ln w="25400" cap="rnd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666" name="Line 117"/>
          <p:cNvSpPr>
            <a:spLocks noChangeShapeType="1"/>
          </p:cNvSpPr>
          <p:nvPr/>
        </p:nvSpPr>
        <p:spPr bwMode="auto">
          <a:xfrm>
            <a:off x="4562475" y="4738688"/>
            <a:ext cx="1243013" cy="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667" name="Arc 118"/>
          <p:cNvSpPr>
            <a:spLocks/>
          </p:cNvSpPr>
          <p:nvPr/>
        </p:nvSpPr>
        <p:spPr bwMode="auto">
          <a:xfrm>
            <a:off x="3595688" y="4683125"/>
            <a:ext cx="111125" cy="87313"/>
          </a:xfrm>
          <a:custGeom>
            <a:avLst/>
            <a:gdLst>
              <a:gd name="T0" fmla="*/ 46215 w 21600"/>
              <a:gd name="T1" fmla="*/ 441817 h 17255"/>
              <a:gd name="T2" fmla="*/ 48967 w 21600"/>
              <a:gd name="T3" fmla="*/ 0 h 17255"/>
              <a:gd name="T4" fmla="*/ 571702 w 21600"/>
              <a:gd name="T5" fmla="*/ 223942 h 17255"/>
              <a:gd name="T6" fmla="*/ 0 60000 65536"/>
              <a:gd name="T7" fmla="*/ 0 60000 65536"/>
              <a:gd name="T8" fmla="*/ 0 60000 65536"/>
              <a:gd name="T9" fmla="*/ 0 w 21600"/>
              <a:gd name="T10" fmla="*/ 0 h 17255"/>
              <a:gd name="T11" fmla="*/ 21600 w 21600"/>
              <a:gd name="T12" fmla="*/ 17255 h 17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17255" fill="none" extrusionOk="0">
                <a:moveTo>
                  <a:pt x="1746" y="17254"/>
                </a:moveTo>
                <a:cubicBezTo>
                  <a:pt x="594" y="14566"/>
                  <a:pt x="0" y="11671"/>
                  <a:pt x="0" y="8746"/>
                </a:cubicBezTo>
                <a:cubicBezTo>
                  <a:pt x="-1" y="5733"/>
                  <a:pt x="630" y="2754"/>
                  <a:pt x="1849" y="-1"/>
                </a:cubicBezTo>
              </a:path>
              <a:path w="21600" h="17255" stroke="0" extrusionOk="0">
                <a:moveTo>
                  <a:pt x="1746" y="17254"/>
                </a:moveTo>
                <a:cubicBezTo>
                  <a:pt x="594" y="14566"/>
                  <a:pt x="0" y="11671"/>
                  <a:pt x="0" y="8746"/>
                </a:cubicBezTo>
                <a:cubicBezTo>
                  <a:pt x="-1" y="5733"/>
                  <a:pt x="630" y="2754"/>
                  <a:pt x="1849" y="-1"/>
                </a:cubicBezTo>
                <a:lnTo>
                  <a:pt x="21600" y="8746"/>
                </a:lnTo>
                <a:close/>
              </a:path>
            </a:pathLst>
          </a:custGeom>
          <a:solidFill>
            <a:srgbClr val="000000"/>
          </a:solidFill>
          <a:ln w="25400" cap="rnd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668" name="Line 119"/>
          <p:cNvSpPr>
            <a:spLocks noChangeShapeType="1"/>
          </p:cNvSpPr>
          <p:nvPr/>
        </p:nvSpPr>
        <p:spPr bwMode="auto">
          <a:xfrm>
            <a:off x="2032000" y="4738688"/>
            <a:ext cx="1587500" cy="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669" name="Line 120"/>
          <p:cNvSpPr>
            <a:spLocks noChangeShapeType="1"/>
          </p:cNvSpPr>
          <p:nvPr/>
        </p:nvSpPr>
        <p:spPr bwMode="auto">
          <a:xfrm>
            <a:off x="3422650" y="5064125"/>
            <a:ext cx="555625" cy="4763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670" name="Arc 121"/>
          <p:cNvSpPr>
            <a:spLocks/>
          </p:cNvSpPr>
          <p:nvPr/>
        </p:nvSpPr>
        <p:spPr bwMode="auto">
          <a:xfrm>
            <a:off x="3933825" y="4854575"/>
            <a:ext cx="88900" cy="111125"/>
          </a:xfrm>
          <a:custGeom>
            <a:avLst/>
            <a:gdLst>
              <a:gd name="T0" fmla="*/ 452543 w 17464"/>
              <a:gd name="T1" fmla="*/ 524299 h 21600"/>
              <a:gd name="T2" fmla="*/ 0 w 17464"/>
              <a:gd name="T3" fmla="*/ 521495 h 21600"/>
              <a:gd name="T4" fmla="*/ 229382 w 17464"/>
              <a:gd name="T5" fmla="*/ 0 h 21600"/>
              <a:gd name="T6" fmla="*/ 0 60000 65536"/>
              <a:gd name="T7" fmla="*/ 0 60000 65536"/>
              <a:gd name="T8" fmla="*/ 0 60000 65536"/>
              <a:gd name="T9" fmla="*/ 0 w 17464"/>
              <a:gd name="T10" fmla="*/ 0 h 21600"/>
              <a:gd name="T11" fmla="*/ 17464 w 17464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7464" h="21600" fill="none" extrusionOk="0">
                <a:moveTo>
                  <a:pt x="17463" y="19808"/>
                </a:moveTo>
                <a:cubicBezTo>
                  <a:pt x="14746" y="20990"/>
                  <a:pt x="11815" y="21599"/>
                  <a:pt x="8852" y="21600"/>
                </a:cubicBezTo>
                <a:cubicBezTo>
                  <a:pt x="5800" y="21600"/>
                  <a:pt x="2783" y="20953"/>
                  <a:pt x="0" y="19702"/>
                </a:cubicBezTo>
              </a:path>
              <a:path w="17464" h="21600" stroke="0" extrusionOk="0">
                <a:moveTo>
                  <a:pt x="17463" y="19808"/>
                </a:moveTo>
                <a:cubicBezTo>
                  <a:pt x="14746" y="20990"/>
                  <a:pt x="11815" y="21599"/>
                  <a:pt x="8852" y="21600"/>
                </a:cubicBezTo>
                <a:cubicBezTo>
                  <a:pt x="5800" y="21600"/>
                  <a:pt x="2783" y="20953"/>
                  <a:pt x="0" y="19702"/>
                </a:cubicBezTo>
                <a:lnTo>
                  <a:pt x="8852" y="0"/>
                </a:lnTo>
                <a:close/>
              </a:path>
            </a:pathLst>
          </a:custGeom>
          <a:solidFill>
            <a:srgbClr val="000000"/>
          </a:solidFill>
          <a:ln w="25400" cap="rnd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671" name="Line 122"/>
          <p:cNvSpPr>
            <a:spLocks noChangeShapeType="1"/>
          </p:cNvSpPr>
          <p:nvPr/>
        </p:nvSpPr>
        <p:spPr bwMode="auto">
          <a:xfrm flipV="1">
            <a:off x="3978275" y="4940300"/>
            <a:ext cx="0" cy="128588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672" name="Rectangle 123"/>
          <p:cNvSpPr>
            <a:spLocks noChangeArrowheads="1"/>
          </p:cNvSpPr>
          <p:nvPr/>
        </p:nvSpPr>
        <p:spPr bwMode="auto">
          <a:xfrm>
            <a:off x="3883025" y="5041900"/>
            <a:ext cx="442913" cy="2540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defTabSz="762000">
              <a:lnSpc>
                <a:spcPct val="90000"/>
              </a:lnSpc>
            </a:pPr>
            <a:r>
              <a:rPr kumimoji="1" lang="en-US" altLang="ko-KR" sz="1200" b="1">
                <a:solidFill>
                  <a:srgbClr val="000000"/>
                </a:solidFill>
                <a:latin typeface="Arial" charset="0"/>
              </a:rPr>
              <a:t>INR</a:t>
            </a:r>
          </a:p>
        </p:txBody>
      </p:sp>
      <p:sp>
        <p:nvSpPr>
          <p:cNvPr id="67673" name="Line 124"/>
          <p:cNvSpPr>
            <a:spLocks noChangeShapeType="1"/>
          </p:cNvSpPr>
          <p:nvPr/>
        </p:nvSpPr>
        <p:spPr bwMode="auto">
          <a:xfrm>
            <a:off x="4440238" y="4854575"/>
            <a:ext cx="0" cy="20955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674" name="Freeform 125"/>
          <p:cNvSpPr>
            <a:spLocks/>
          </p:cNvSpPr>
          <p:nvPr/>
        </p:nvSpPr>
        <p:spPr bwMode="auto">
          <a:xfrm>
            <a:off x="4375150" y="4765675"/>
            <a:ext cx="131763" cy="71438"/>
          </a:xfrm>
          <a:custGeom>
            <a:avLst/>
            <a:gdLst>
              <a:gd name="T0" fmla="*/ 0 w 89"/>
              <a:gd name="T1" fmla="*/ 69980 h 49"/>
              <a:gd name="T2" fmla="*/ 59219 w 89"/>
              <a:gd name="T3" fmla="*/ 0 h 49"/>
              <a:gd name="T4" fmla="*/ 130283 w 89"/>
              <a:gd name="T5" fmla="*/ 69980 h 49"/>
              <a:gd name="T6" fmla="*/ 0 60000 65536"/>
              <a:gd name="T7" fmla="*/ 0 60000 65536"/>
              <a:gd name="T8" fmla="*/ 0 60000 65536"/>
              <a:gd name="T9" fmla="*/ 0 w 89"/>
              <a:gd name="T10" fmla="*/ 0 h 49"/>
              <a:gd name="T11" fmla="*/ 89 w 89"/>
              <a:gd name="T12" fmla="*/ 49 h 4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89" h="49">
                <a:moveTo>
                  <a:pt x="0" y="48"/>
                </a:moveTo>
                <a:lnTo>
                  <a:pt x="40" y="0"/>
                </a:lnTo>
                <a:lnTo>
                  <a:pt x="88" y="48"/>
                </a:lnTo>
              </a:path>
            </a:pathLst>
          </a:custGeom>
          <a:noFill/>
          <a:ln w="254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7675" name="Rectangle 126"/>
          <p:cNvSpPr>
            <a:spLocks noChangeArrowheads="1"/>
          </p:cNvSpPr>
          <p:nvPr/>
        </p:nvSpPr>
        <p:spPr bwMode="auto">
          <a:xfrm>
            <a:off x="3440113" y="5394325"/>
            <a:ext cx="1123950" cy="244475"/>
          </a:xfrm>
          <a:prstGeom prst="rect">
            <a:avLst/>
          </a:prstGeom>
          <a:noFill/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676" name="Rectangle 127"/>
          <p:cNvSpPr>
            <a:spLocks noChangeArrowheads="1"/>
          </p:cNvSpPr>
          <p:nvPr/>
        </p:nvSpPr>
        <p:spPr bwMode="auto">
          <a:xfrm>
            <a:off x="3814763" y="5387975"/>
            <a:ext cx="358775" cy="280988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defTabSz="762000">
              <a:lnSpc>
                <a:spcPct val="90000"/>
              </a:lnSpc>
            </a:pPr>
            <a:r>
              <a:rPr kumimoji="1" lang="en-US" altLang="ko-KR" sz="1400" b="1">
                <a:solidFill>
                  <a:srgbClr val="000000"/>
                </a:solidFill>
                <a:latin typeface="Arial" charset="0"/>
              </a:rPr>
              <a:t>IR</a:t>
            </a:r>
          </a:p>
        </p:txBody>
      </p:sp>
      <p:sp>
        <p:nvSpPr>
          <p:cNvPr id="67677" name="Arc 128"/>
          <p:cNvSpPr>
            <a:spLocks/>
          </p:cNvSpPr>
          <p:nvPr/>
        </p:nvSpPr>
        <p:spPr bwMode="auto">
          <a:xfrm>
            <a:off x="5807075" y="5473700"/>
            <a:ext cx="112713" cy="87313"/>
          </a:xfrm>
          <a:custGeom>
            <a:avLst/>
            <a:gdLst>
              <a:gd name="T0" fmla="*/ 47543 w 21600"/>
              <a:gd name="T1" fmla="*/ 441817 h 17255"/>
              <a:gd name="T2" fmla="*/ 50376 w 21600"/>
              <a:gd name="T3" fmla="*/ 0 h 17255"/>
              <a:gd name="T4" fmla="*/ 588158 w 21600"/>
              <a:gd name="T5" fmla="*/ 223942 h 17255"/>
              <a:gd name="T6" fmla="*/ 0 60000 65536"/>
              <a:gd name="T7" fmla="*/ 0 60000 65536"/>
              <a:gd name="T8" fmla="*/ 0 60000 65536"/>
              <a:gd name="T9" fmla="*/ 0 w 21600"/>
              <a:gd name="T10" fmla="*/ 0 h 17255"/>
              <a:gd name="T11" fmla="*/ 21600 w 21600"/>
              <a:gd name="T12" fmla="*/ 17255 h 17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17255" fill="none" extrusionOk="0">
                <a:moveTo>
                  <a:pt x="1746" y="17254"/>
                </a:moveTo>
                <a:cubicBezTo>
                  <a:pt x="594" y="14566"/>
                  <a:pt x="0" y="11671"/>
                  <a:pt x="0" y="8746"/>
                </a:cubicBezTo>
                <a:cubicBezTo>
                  <a:pt x="-1" y="5733"/>
                  <a:pt x="630" y="2754"/>
                  <a:pt x="1849" y="-1"/>
                </a:cubicBezTo>
              </a:path>
              <a:path w="21600" h="17255" stroke="0" extrusionOk="0">
                <a:moveTo>
                  <a:pt x="1746" y="17254"/>
                </a:moveTo>
                <a:cubicBezTo>
                  <a:pt x="594" y="14566"/>
                  <a:pt x="0" y="11671"/>
                  <a:pt x="0" y="8746"/>
                </a:cubicBezTo>
                <a:cubicBezTo>
                  <a:pt x="-1" y="5733"/>
                  <a:pt x="630" y="2754"/>
                  <a:pt x="1849" y="-1"/>
                </a:cubicBezTo>
                <a:lnTo>
                  <a:pt x="21600" y="8746"/>
                </a:lnTo>
                <a:close/>
              </a:path>
            </a:pathLst>
          </a:custGeom>
          <a:solidFill>
            <a:srgbClr val="000000"/>
          </a:solidFill>
          <a:ln w="25400" cap="rnd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678" name="Line 129"/>
          <p:cNvSpPr>
            <a:spLocks noChangeShapeType="1"/>
          </p:cNvSpPr>
          <p:nvPr/>
        </p:nvSpPr>
        <p:spPr bwMode="auto">
          <a:xfrm>
            <a:off x="4556125" y="5527675"/>
            <a:ext cx="1249363" cy="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679" name="Line 130"/>
          <p:cNvSpPr>
            <a:spLocks noChangeShapeType="1"/>
          </p:cNvSpPr>
          <p:nvPr/>
        </p:nvSpPr>
        <p:spPr bwMode="auto">
          <a:xfrm>
            <a:off x="2889250" y="5853113"/>
            <a:ext cx="746125" cy="635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680" name="Arc 131"/>
          <p:cNvSpPr>
            <a:spLocks/>
          </p:cNvSpPr>
          <p:nvPr/>
        </p:nvSpPr>
        <p:spPr bwMode="auto">
          <a:xfrm>
            <a:off x="3590925" y="5645150"/>
            <a:ext cx="90488" cy="109538"/>
          </a:xfrm>
          <a:custGeom>
            <a:avLst/>
            <a:gdLst>
              <a:gd name="T0" fmla="*/ 468855 w 17464"/>
              <a:gd name="T1" fmla="*/ 509428 h 21600"/>
              <a:gd name="T2" fmla="*/ 0 w 17464"/>
              <a:gd name="T3" fmla="*/ 506705 h 21600"/>
              <a:gd name="T4" fmla="*/ 237650 w 17464"/>
              <a:gd name="T5" fmla="*/ 0 h 21600"/>
              <a:gd name="T6" fmla="*/ 0 60000 65536"/>
              <a:gd name="T7" fmla="*/ 0 60000 65536"/>
              <a:gd name="T8" fmla="*/ 0 60000 65536"/>
              <a:gd name="T9" fmla="*/ 0 w 17464"/>
              <a:gd name="T10" fmla="*/ 0 h 21600"/>
              <a:gd name="T11" fmla="*/ 17464 w 17464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7464" h="21600" fill="none" extrusionOk="0">
                <a:moveTo>
                  <a:pt x="17463" y="19808"/>
                </a:moveTo>
                <a:cubicBezTo>
                  <a:pt x="14746" y="20990"/>
                  <a:pt x="11815" y="21599"/>
                  <a:pt x="8852" y="21600"/>
                </a:cubicBezTo>
                <a:cubicBezTo>
                  <a:pt x="5800" y="21600"/>
                  <a:pt x="2783" y="20953"/>
                  <a:pt x="0" y="19702"/>
                </a:cubicBezTo>
              </a:path>
              <a:path w="17464" h="21600" stroke="0" extrusionOk="0">
                <a:moveTo>
                  <a:pt x="17463" y="19808"/>
                </a:moveTo>
                <a:cubicBezTo>
                  <a:pt x="14746" y="20990"/>
                  <a:pt x="11815" y="21599"/>
                  <a:pt x="8852" y="21600"/>
                </a:cubicBezTo>
                <a:cubicBezTo>
                  <a:pt x="5800" y="21600"/>
                  <a:pt x="2783" y="20953"/>
                  <a:pt x="0" y="19702"/>
                </a:cubicBezTo>
                <a:lnTo>
                  <a:pt x="8852" y="0"/>
                </a:lnTo>
                <a:close/>
              </a:path>
            </a:pathLst>
          </a:custGeom>
          <a:solidFill>
            <a:srgbClr val="000000"/>
          </a:solidFill>
          <a:ln w="25400" cap="rnd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681" name="Line 132"/>
          <p:cNvSpPr>
            <a:spLocks noChangeShapeType="1"/>
          </p:cNvSpPr>
          <p:nvPr/>
        </p:nvSpPr>
        <p:spPr bwMode="auto">
          <a:xfrm flipV="1">
            <a:off x="3635375" y="5732463"/>
            <a:ext cx="0" cy="12700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682" name="Rectangle 133"/>
          <p:cNvSpPr>
            <a:spLocks noChangeArrowheads="1"/>
          </p:cNvSpPr>
          <p:nvPr/>
        </p:nvSpPr>
        <p:spPr bwMode="auto">
          <a:xfrm>
            <a:off x="3621088" y="5788025"/>
            <a:ext cx="384175" cy="2540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defTabSz="762000">
              <a:lnSpc>
                <a:spcPct val="90000"/>
              </a:lnSpc>
            </a:pPr>
            <a:r>
              <a:rPr kumimoji="1" lang="en-US" altLang="ko-KR" sz="1200" b="1">
                <a:solidFill>
                  <a:srgbClr val="000000"/>
                </a:solidFill>
                <a:latin typeface="Arial" charset="0"/>
              </a:rPr>
              <a:t>LD</a:t>
            </a:r>
          </a:p>
        </p:txBody>
      </p:sp>
      <p:sp>
        <p:nvSpPr>
          <p:cNvPr id="67683" name="Line 134"/>
          <p:cNvSpPr>
            <a:spLocks noChangeShapeType="1"/>
          </p:cNvSpPr>
          <p:nvPr/>
        </p:nvSpPr>
        <p:spPr bwMode="auto">
          <a:xfrm>
            <a:off x="4440238" y="5649913"/>
            <a:ext cx="0" cy="325437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684" name="Freeform 135"/>
          <p:cNvSpPr>
            <a:spLocks/>
          </p:cNvSpPr>
          <p:nvPr/>
        </p:nvSpPr>
        <p:spPr bwMode="auto">
          <a:xfrm>
            <a:off x="4379913" y="5557838"/>
            <a:ext cx="131762" cy="71437"/>
          </a:xfrm>
          <a:custGeom>
            <a:avLst/>
            <a:gdLst>
              <a:gd name="T0" fmla="*/ 0 w 89"/>
              <a:gd name="T1" fmla="*/ 69979 h 49"/>
              <a:gd name="T2" fmla="*/ 59219 w 89"/>
              <a:gd name="T3" fmla="*/ 0 h 49"/>
              <a:gd name="T4" fmla="*/ 130282 w 89"/>
              <a:gd name="T5" fmla="*/ 69979 h 49"/>
              <a:gd name="T6" fmla="*/ 0 60000 65536"/>
              <a:gd name="T7" fmla="*/ 0 60000 65536"/>
              <a:gd name="T8" fmla="*/ 0 60000 65536"/>
              <a:gd name="T9" fmla="*/ 0 w 89"/>
              <a:gd name="T10" fmla="*/ 0 h 49"/>
              <a:gd name="T11" fmla="*/ 89 w 89"/>
              <a:gd name="T12" fmla="*/ 49 h 4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89" h="49">
                <a:moveTo>
                  <a:pt x="0" y="48"/>
                </a:moveTo>
                <a:lnTo>
                  <a:pt x="40" y="0"/>
                </a:lnTo>
                <a:lnTo>
                  <a:pt x="88" y="48"/>
                </a:lnTo>
              </a:path>
            </a:pathLst>
          </a:custGeom>
          <a:noFill/>
          <a:ln w="254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7685" name="Line 136"/>
          <p:cNvSpPr>
            <a:spLocks noChangeShapeType="1"/>
          </p:cNvSpPr>
          <p:nvPr/>
        </p:nvSpPr>
        <p:spPr bwMode="auto">
          <a:xfrm>
            <a:off x="4445000" y="4400550"/>
            <a:ext cx="538163" cy="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686" name="Line 137"/>
          <p:cNvSpPr>
            <a:spLocks noChangeShapeType="1"/>
          </p:cNvSpPr>
          <p:nvPr/>
        </p:nvSpPr>
        <p:spPr bwMode="auto">
          <a:xfrm>
            <a:off x="4425950" y="5064125"/>
            <a:ext cx="539750" cy="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687" name="Line 138"/>
          <p:cNvSpPr>
            <a:spLocks noChangeShapeType="1"/>
          </p:cNvSpPr>
          <p:nvPr/>
        </p:nvSpPr>
        <p:spPr bwMode="auto">
          <a:xfrm>
            <a:off x="4983163" y="4406900"/>
            <a:ext cx="0" cy="1557338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688" name="Line 139"/>
          <p:cNvSpPr>
            <a:spLocks noChangeShapeType="1"/>
          </p:cNvSpPr>
          <p:nvPr/>
        </p:nvSpPr>
        <p:spPr bwMode="auto">
          <a:xfrm>
            <a:off x="4445000" y="5981700"/>
            <a:ext cx="650875" cy="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689" name="Rectangle 140"/>
          <p:cNvSpPr>
            <a:spLocks noChangeArrowheads="1"/>
          </p:cNvSpPr>
          <p:nvPr/>
        </p:nvSpPr>
        <p:spPr bwMode="auto">
          <a:xfrm>
            <a:off x="5151438" y="5853113"/>
            <a:ext cx="595312" cy="2540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defTabSz="762000">
              <a:lnSpc>
                <a:spcPct val="90000"/>
              </a:lnSpc>
            </a:pPr>
            <a:r>
              <a:rPr kumimoji="1" lang="en-US" altLang="ko-KR" sz="1200" b="1">
                <a:solidFill>
                  <a:srgbClr val="000000"/>
                </a:solidFill>
                <a:latin typeface="Arial" charset="0"/>
              </a:rPr>
              <a:t>Clock</a:t>
            </a:r>
          </a:p>
        </p:txBody>
      </p:sp>
      <p:sp>
        <p:nvSpPr>
          <p:cNvPr id="67690" name="Rectangle 141"/>
          <p:cNvSpPr>
            <a:spLocks noChangeArrowheads="1"/>
          </p:cNvSpPr>
          <p:nvPr/>
        </p:nvSpPr>
        <p:spPr bwMode="auto">
          <a:xfrm>
            <a:off x="5842000" y="3962400"/>
            <a:ext cx="265113" cy="2540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defTabSz="762000">
              <a:lnSpc>
                <a:spcPct val="90000"/>
              </a:lnSpc>
            </a:pPr>
            <a:r>
              <a:rPr kumimoji="1" lang="en-US" altLang="ko-KR" sz="1200" b="1">
                <a:solidFill>
                  <a:srgbClr val="000000"/>
                </a:solidFill>
                <a:latin typeface="Arial" charset="0"/>
              </a:rPr>
              <a:t>1</a:t>
            </a:r>
          </a:p>
        </p:txBody>
      </p:sp>
      <p:sp>
        <p:nvSpPr>
          <p:cNvPr id="67691" name="Rectangle 142"/>
          <p:cNvSpPr>
            <a:spLocks noChangeArrowheads="1"/>
          </p:cNvSpPr>
          <p:nvPr/>
        </p:nvSpPr>
        <p:spPr bwMode="auto">
          <a:xfrm>
            <a:off x="5853113" y="4624388"/>
            <a:ext cx="265112" cy="2540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defTabSz="762000">
              <a:lnSpc>
                <a:spcPct val="90000"/>
              </a:lnSpc>
            </a:pPr>
            <a:r>
              <a:rPr kumimoji="1" lang="en-US" altLang="ko-KR" sz="1200" b="1">
                <a:solidFill>
                  <a:srgbClr val="000000"/>
                </a:solidFill>
                <a:latin typeface="Arial" charset="0"/>
              </a:rPr>
              <a:t>2</a:t>
            </a:r>
          </a:p>
        </p:txBody>
      </p:sp>
      <p:sp>
        <p:nvSpPr>
          <p:cNvPr id="67692" name="Rectangle 143"/>
          <p:cNvSpPr>
            <a:spLocks noChangeArrowheads="1"/>
          </p:cNvSpPr>
          <p:nvPr/>
        </p:nvSpPr>
        <p:spPr bwMode="auto">
          <a:xfrm>
            <a:off x="5861050" y="5414963"/>
            <a:ext cx="265113" cy="2540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defTabSz="762000">
              <a:lnSpc>
                <a:spcPct val="90000"/>
              </a:lnSpc>
            </a:pPr>
            <a:r>
              <a:rPr kumimoji="1" lang="en-US" altLang="ko-KR" sz="1200" b="1">
                <a:solidFill>
                  <a:srgbClr val="000000"/>
                </a:solidFill>
                <a:latin typeface="Arial" charset="0"/>
              </a:rPr>
              <a:t>5</a:t>
            </a:r>
          </a:p>
        </p:txBody>
      </p:sp>
      <p:sp>
        <p:nvSpPr>
          <p:cNvPr id="67693" name="Line 144"/>
          <p:cNvSpPr>
            <a:spLocks noChangeShapeType="1"/>
          </p:cNvSpPr>
          <p:nvPr/>
        </p:nvSpPr>
        <p:spPr bwMode="auto">
          <a:xfrm flipH="1">
            <a:off x="2017713" y="6121400"/>
            <a:ext cx="3916362" cy="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694" name="Rectangle 145"/>
          <p:cNvSpPr>
            <a:spLocks noChangeArrowheads="1"/>
          </p:cNvSpPr>
          <p:nvPr/>
        </p:nvSpPr>
        <p:spPr bwMode="auto">
          <a:xfrm>
            <a:off x="3484563" y="6061075"/>
            <a:ext cx="1155700" cy="2540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defTabSz="762000">
              <a:lnSpc>
                <a:spcPct val="90000"/>
              </a:lnSpc>
            </a:pPr>
            <a:r>
              <a:rPr kumimoji="1" lang="en-US" altLang="ko-KR" sz="1200" b="1">
                <a:solidFill>
                  <a:srgbClr val="000000"/>
                </a:solidFill>
                <a:latin typeface="Arial" charset="0"/>
              </a:rPr>
              <a:t>Common bus</a:t>
            </a:r>
          </a:p>
        </p:txBody>
      </p:sp>
      <p:sp>
        <p:nvSpPr>
          <p:cNvPr id="67695" name="Line 146"/>
          <p:cNvSpPr>
            <a:spLocks noChangeShapeType="1"/>
          </p:cNvSpPr>
          <p:nvPr/>
        </p:nvSpPr>
        <p:spPr bwMode="auto">
          <a:xfrm flipH="1">
            <a:off x="1897063" y="6249988"/>
            <a:ext cx="4176712" cy="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696" name="Line 147"/>
          <p:cNvSpPr>
            <a:spLocks noChangeShapeType="1"/>
          </p:cNvSpPr>
          <p:nvPr/>
        </p:nvSpPr>
        <p:spPr bwMode="auto">
          <a:xfrm>
            <a:off x="2027238" y="2897188"/>
            <a:ext cx="0" cy="3230562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697" name="Line 148"/>
          <p:cNvSpPr>
            <a:spLocks noChangeShapeType="1"/>
          </p:cNvSpPr>
          <p:nvPr/>
        </p:nvSpPr>
        <p:spPr bwMode="auto">
          <a:xfrm>
            <a:off x="1895475" y="2897188"/>
            <a:ext cx="0" cy="336550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698" name="Oval 149"/>
          <p:cNvSpPr>
            <a:spLocks noChangeArrowheads="1"/>
          </p:cNvSpPr>
          <p:nvPr/>
        </p:nvSpPr>
        <p:spPr bwMode="auto">
          <a:xfrm>
            <a:off x="1901825" y="2854325"/>
            <a:ext cx="117475" cy="71438"/>
          </a:xfrm>
          <a:prstGeom prst="ellips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699" name="Rectangle 150"/>
          <p:cNvSpPr>
            <a:spLocks noChangeArrowheads="1"/>
          </p:cNvSpPr>
          <p:nvPr/>
        </p:nvSpPr>
        <p:spPr bwMode="auto">
          <a:xfrm>
            <a:off x="2068513" y="1906588"/>
            <a:ext cx="358775" cy="2540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defTabSz="762000">
              <a:lnSpc>
                <a:spcPct val="90000"/>
              </a:lnSpc>
            </a:pPr>
            <a:r>
              <a:rPr kumimoji="1" lang="en-US" altLang="ko-KR" sz="1200" b="1">
                <a:solidFill>
                  <a:srgbClr val="000000"/>
                </a:solidFill>
                <a:latin typeface="Arial" charset="0"/>
              </a:rPr>
              <a:t>T1</a:t>
            </a:r>
          </a:p>
        </p:txBody>
      </p:sp>
      <p:sp>
        <p:nvSpPr>
          <p:cNvPr id="67700" name="Rectangle 151"/>
          <p:cNvSpPr>
            <a:spLocks noChangeArrowheads="1"/>
          </p:cNvSpPr>
          <p:nvPr/>
        </p:nvSpPr>
        <p:spPr bwMode="auto">
          <a:xfrm>
            <a:off x="2068513" y="2287588"/>
            <a:ext cx="358775" cy="2540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defTabSz="762000">
              <a:lnSpc>
                <a:spcPct val="90000"/>
              </a:lnSpc>
            </a:pPr>
            <a:r>
              <a:rPr kumimoji="1" lang="en-US" altLang="ko-KR" sz="1200" b="1">
                <a:solidFill>
                  <a:srgbClr val="000000"/>
                </a:solidFill>
                <a:latin typeface="Arial" charset="0"/>
              </a:rPr>
              <a:t>T0</a:t>
            </a:r>
          </a:p>
        </p:txBody>
      </p:sp>
      <p:sp>
        <p:nvSpPr>
          <p:cNvPr id="67701" name="Arc 152"/>
          <p:cNvSpPr>
            <a:spLocks/>
          </p:cNvSpPr>
          <p:nvPr/>
        </p:nvSpPr>
        <p:spPr bwMode="auto">
          <a:xfrm>
            <a:off x="3322638" y="5473700"/>
            <a:ext cx="112712" cy="87313"/>
          </a:xfrm>
          <a:custGeom>
            <a:avLst/>
            <a:gdLst>
              <a:gd name="T0" fmla="*/ 47543 w 21600"/>
              <a:gd name="T1" fmla="*/ 441817 h 17255"/>
              <a:gd name="T2" fmla="*/ 50376 w 21600"/>
              <a:gd name="T3" fmla="*/ 0 h 17255"/>
              <a:gd name="T4" fmla="*/ 588148 w 21600"/>
              <a:gd name="T5" fmla="*/ 223942 h 17255"/>
              <a:gd name="T6" fmla="*/ 0 60000 65536"/>
              <a:gd name="T7" fmla="*/ 0 60000 65536"/>
              <a:gd name="T8" fmla="*/ 0 60000 65536"/>
              <a:gd name="T9" fmla="*/ 0 w 21600"/>
              <a:gd name="T10" fmla="*/ 0 h 17255"/>
              <a:gd name="T11" fmla="*/ 21600 w 21600"/>
              <a:gd name="T12" fmla="*/ 17255 h 17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17255" fill="none" extrusionOk="0">
                <a:moveTo>
                  <a:pt x="1746" y="17254"/>
                </a:moveTo>
                <a:cubicBezTo>
                  <a:pt x="594" y="14566"/>
                  <a:pt x="0" y="11671"/>
                  <a:pt x="0" y="8746"/>
                </a:cubicBezTo>
                <a:cubicBezTo>
                  <a:pt x="-1" y="5733"/>
                  <a:pt x="630" y="2754"/>
                  <a:pt x="1849" y="-1"/>
                </a:cubicBezTo>
              </a:path>
              <a:path w="21600" h="17255" stroke="0" extrusionOk="0">
                <a:moveTo>
                  <a:pt x="1746" y="17254"/>
                </a:moveTo>
                <a:cubicBezTo>
                  <a:pt x="594" y="14566"/>
                  <a:pt x="0" y="11671"/>
                  <a:pt x="0" y="8746"/>
                </a:cubicBezTo>
                <a:cubicBezTo>
                  <a:pt x="-1" y="5733"/>
                  <a:pt x="630" y="2754"/>
                  <a:pt x="1849" y="-1"/>
                </a:cubicBezTo>
                <a:lnTo>
                  <a:pt x="21600" y="8746"/>
                </a:lnTo>
                <a:close/>
              </a:path>
            </a:pathLst>
          </a:custGeom>
          <a:solidFill>
            <a:srgbClr val="000000"/>
          </a:solidFill>
          <a:ln w="25400" cap="rnd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702" name="Line 153"/>
          <p:cNvSpPr>
            <a:spLocks noChangeShapeType="1"/>
          </p:cNvSpPr>
          <p:nvPr/>
        </p:nvSpPr>
        <p:spPr bwMode="auto">
          <a:xfrm>
            <a:off x="2032000" y="5527675"/>
            <a:ext cx="1290638" cy="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703" name="Oval 154"/>
          <p:cNvSpPr>
            <a:spLocks noChangeArrowheads="1"/>
          </p:cNvSpPr>
          <p:nvPr/>
        </p:nvSpPr>
        <p:spPr bwMode="auto">
          <a:xfrm>
            <a:off x="4683125" y="2012950"/>
            <a:ext cx="46038" cy="33338"/>
          </a:xfrm>
          <a:prstGeom prst="ellipse">
            <a:avLst/>
          </a:prstGeom>
          <a:solidFill>
            <a:srgbClr val="000000"/>
          </a:solidFill>
          <a:ln w="254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704" name="Oval 155"/>
          <p:cNvSpPr>
            <a:spLocks noChangeArrowheads="1"/>
          </p:cNvSpPr>
          <p:nvPr/>
        </p:nvSpPr>
        <p:spPr bwMode="auto">
          <a:xfrm>
            <a:off x="4683125" y="2349500"/>
            <a:ext cx="46038" cy="34925"/>
          </a:xfrm>
          <a:prstGeom prst="ellipse">
            <a:avLst/>
          </a:prstGeom>
          <a:solidFill>
            <a:srgbClr val="000000"/>
          </a:solidFill>
          <a:ln w="254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705" name="Oval 156"/>
          <p:cNvSpPr>
            <a:spLocks noChangeArrowheads="1"/>
          </p:cNvSpPr>
          <p:nvPr/>
        </p:nvSpPr>
        <p:spPr bwMode="auto">
          <a:xfrm>
            <a:off x="2871788" y="3732213"/>
            <a:ext cx="47625" cy="34925"/>
          </a:xfrm>
          <a:prstGeom prst="ellipse">
            <a:avLst/>
          </a:prstGeom>
          <a:solidFill>
            <a:srgbClr val="000000"/>
          </a:solidFill>
          <a:ln w="254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706" name="Oval 157"/>
          <p:cNvSpPr>
            <a:spLocks noChangeArrowheads="1"/>
          </p:cNvSpPr>
          <p:nvPr/>
        </p:nvSpPr>
        <p:spPr bwMode="auto">
          <a:xfrm>
            <a:off x="2884488" y="5116513"/>
            <a:ext cx="46037" cy="33337"/>
          </a:xfrm>
          <a:prstGeom prst="ellipse">
            <a:avLst/>
          </a:prstGeom>
          <a:solidFill>
            <a:srgbClr val="000000"/>
          </a:solidFill>
          <a:ln w="254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707" name="Oval 158"/>
          <p:cNvSpPr>
            <a:spLocks noChangeArrowheads="1"/>
          </p:cNvSpPr>
          <p:nvPr/>
        </p:nvSpPr>
        <p:spPr bwMode="auto">
          <a:xfrm>
            <a:off x="2878138" y="2012950"/>
            <a:ext cx="47625" cy="33338"/>
          </a:xfrm>
          <a:prstGeom prst="ellipse">
            <a:avLst/>
          </a:prstGeom>
          <a:solidFill>
            <a:srgbClr val="000000"/>
          </a:solidFill>
          <a:ln w="254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708" name="Oval 159"/>
          <p:cNvSpPr>
            <a:spLocks noChangeArrowheads="1"/>
          </p:cNvSpPr>
          <p:nvPr/>
        </p:nvSpPr>
        <p:spPr bwMode="auto">
          <a:xfrm>
            <a:off x="2682875" y="2408238"/>
            <a:ext cx="47625" cy="34925"/>
          </a:xfrm>
          <a:prstGeom prst="ellipse">
            <a:avLst/>
          </a:prstGeom>
          <a:solidFill>
            <a:srgbClr val="000000"/>
          </a:solidFill>
          <a:ln w="254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709" name="Oval 160"/>
          <p:cNvSpPr>
            <a:spLocks noChangeArrowheads="1"/>
          </p:cNvSpPr>
          <p:nvPr/>
        </p:nvSpPr>
        <p:spPr bwMode="auto">
          <a:xfrm>
            <a:off x="5421313" y="4059238"/>
            <a:ext cx="47625" cy="33337"/>
          </a:xfrm>
          <a:prstGeom prst="ellipse">
            <a:avLst/>
          </a:prstGeom>
          <a:solidFill>
            <a:srgbClr val="000000"/>
          </a:solidFill>
          <a:ln w="254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710" name="Oval 161"/>
          <p:cNvSpPr>
            <a:spLocks noChangeArrowheads="1"/>
          </p:cNvSpPr>
          <p:nvPr/>
        </p:nvSpPr>
        <p:spPr bwMode="auto">
          <a:xfrm>
            <a:off x="4953000" y="5054600"/>
            <a:ext cx="49213" cy="33338"/>
          </a:xfrm>
          <a:prstGeom prst="ellipse">
            <a:avLst/>
          </a:prstGeom>
          <a:solidFill>
            <a:srgbClr val="000000"/>
          </a:solidFill>
          <a:ln w="254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711" name="Oval 162"/>
          <p:cNvSpPr>
            <a:spLocks noChangeArrowheads="1"/>
          </p:cNvSpPr>
          <p:nvPr/>
        </p:nvSpPr>
        <p:spPr bwMode="auto">
          <a:xfrm>
            <a:off x="4953000" y="5964238"/>
            <a:ext cx="49213" cy="33337"/>
          </a:xfrm>
          <a:prstGeom prst="ellipse">
            <a:avLst/>
          </a:prstGeom>
          <a:solidFill>
            <a:srgbClr val="000000"/>
          </a:solidFill>
          <a:ln w="254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712" name="Rectangle 163"/>
          <p:cNvSpPr>
            <a:spLocks noChangeArrowheads="1"/>
          </p:cNvSpPr>
          <p:nvPr/>
        </p:nvSpPr>
        <p:spPr bwMode="auto">
          <a:xfrm>
            <a:off x="7526338" y="0"/>
            <a:ext cx="1617662" cy="2809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algn="r" defTabSz="762000">
              <a:lnSpc>
                <a:spcPct val="90000"/>
              </a:lnSpc>
            </a:pPr>
            <a:r>
              <a:rPr kumimoji="1" lang="en-US" altLang="ko-KR" sz="1400" b="1" i="1">
                <a:latin typeface="Arial" charset="0"/>
              </a:rPr>
              <a:t>Instruction Cycle</a:t>
            </a:r>
          </a:p>
        </p:txBody>
      </p:sp>
      <p:sp>
        <p:nvSpPr>
          <p:cNvPr id="67713" name="Rectangle 164"/>
          <p:cNvSpPr>
            <a:spLocks noChangeArrowheads="1"/>
          </p:cNvSpPr>
          <p:nvPr/>
        </p:nvSpPr>
        <p:spPr bwMode="auto">
          <a:xfrm>
            <a:off x="3011488" y="1089025"/>
            <a:ext cx="5327650" cy="693738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A49A75B-2467-49F8-BB4C-3A5F2D5A46A5}" type="slidenum">
              <a:rPr lang="en-US"/>
              <a:pPr>
                <a:defRPr/>
              </a:pPr>
              <a:t>22</a:t>
            </a:fld>
            <a:endParaRPr lang="en-US"/>
          </a:p>
        </p:txBody>
      </p:sp>
      <p:sp>
        <p:nvSpPr>
          <p:cNvPr id="91138" name="Rectangle 2"/>
          <p:cNvSpPr>
            <a:spLocks noGrp="1" noChangeArrowheads="1"/>
          </p:cNvSpPr>
          <p:nvPr>
            <p:ph type="title"/>
          </p:nvPr>
        </p:nvSpPr>
        <p:spPr>
          <a:xfrm>
            <a:off x="728663" y="452438"/>
            <a:ext cx="8101012" cy="474662"/>
          </a:xfrm>
        </p:spPr>
        <p:txBody>
          <a:bodyPr wrap="none" lIns="63500" tIns="25400" rIns="63500" bIns="25400" anchor="t">
            <a:spAutoFit/>
          </a:bodyPr>
          <a:lstStyle/>
          <a:p>
            <a:pPr eaLnBrk="1" hangingPunct="1">
              <a:lnSpc>
                <a:spcPct val="87000"/>
              </a:lnSpc>
              <a:defRPr/>
            </a:pPr>
            <a:r>
              <a:rPr lang="en-US" altLang="ko-KR" sz="3200" smtClean="0">
                <a:ea typeface="Gulim" pitchFamily="34" charset="-127"/>
              </a:rPr>
              <a:t>DETERMINE  THE  TYPE  OF  INSTRUCTION</a:t>
            </a:r>
          </a:p>
        </p:txBody>
      </p:sp>
      <p:sp>
        <p:nvSpPr>
          <p:cNvPr id="68612" name="Rectangle 3"/>
          <p:cNvSpPr>
            <a:spLocks noChangeArrowheads="1"/>
          </p:cNvSpPr>
          <p:nvPr/>
        </p:nvSpPr>
        <p:spPr bwMode="auto">
          <a:xfrm>
            <a:off x="1389063" y="5548313"/>
            <a:ext cx="34925" cy="1571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613" name="Rectangle 4"/>
          <p:cNvSpPr>
            <a:spLocks noChangeArrowheads="1"/>
          </p:cNvSpPr>
          <p:nvPr/>
        </p:nvSpPr>
        <p:spPr bwMode="auto">
          <a:xfrm>
            <a:off x="6283325" y="3427413"/>
            <a:ext cx="955675" cy="2540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defTabSz="762000">
              <a:lnSpc>
                <a:spcPct val="90000"/>
              </a:lnSpc>
            </a:pPr>
            <a:r>
              <a:rPr kumimoji="1" lang="en-US" altLang="ko-KR" sz="1200" b="1">
                <a:solidFill>
                  <a:srgbClr val="000000"/>
                </a:solidFill>
                <a:latin typeface="Arial" charset="0"/>
              </a:rPr>
              <a:t>= 0 (direct)</a:t>
            </a:r>
          </a:p>
        </p:txBody>
      </p:sp>
      <p:sp>
        <p:nvSpPr>
          <p:cNvPr id="68614" name="Rectangle 5"/>
          <p:cNvSpPr>
            <a:spLocks noChangeArrowheads="1"/>
          </p:cNvSpPr>
          <p:nvPr/>
        </p:nvSpPr>
        <p:spPr bwMode="auto">
          <a:xfrm>
            <a:off x="952500" y="5534025"/>
            <a:ext cx="7104063" cy="9318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63500" tIns="25400" rIns="63500" bIns="25400">
            <a:spAutoFit/>
          </a:bodyPr>
          <a:lstStyle/>
          <a:p>
            <a:pPr defTabSz="152400">
              <a:lnSpc>
                <a:spcPct val="66000"/>
              </a:lnSpc>
              <a:spcBef>
                <a:spcPct val="19000"/>
              </a:spcBef>
              <a:tabLst>
                <a:tab pos="1143000" algn="l"/>
              </a:tabLst>
            </a:pPr>
            <a:r>
              <a:rPr kumimoji="1" lang="en-US" altLang="ko-KR" b="1">
                <a:latin typeface="Arial" charset="0"/>
              </a:rPr>
              <a:t>D'</a:t>
            </a:r>
            <a:r>
              <a:rPr kumimoji="1" lang="en-US" altLang="ko-KR" sz="1200" b="1">
                <a:latin typeface="Arial" charset="0"/>
              </a:rPr>
              <a:t>7</a:t>
            </a:r>
            <a:r>
              <a:rPr kumimoji="1" lang="en-US" altLang="ko-KR" b="1">
                <a:latin typeface="Arial" charset="0"/>
              </a:rPr>
              <a:t>IT</a:t>
            </a:r>
            <a:r>
              <a:rPr kumimoji="1" lang="en-US" altLang="ko-KR" sz="1400" b="1">
                <a:latin typeface="Arial" charset="0"/>
              </a:rPr>
              <a:t>3</a:t>
            </a:r>
            <a:r>
              <a:rPr kumimoji="1" lang="en-US" altLang="ko-KR" b="1">
                <a:latin typeface="Arial" charset="0"/>
              </a:rPr>
              <a:t>:	AR </a:t>
            </a:r>
            <a:r>
              <a:rPr kumimoji="1" lang="en-US" altLang="ko-KR" b="1">
                <a:latin typeface="Symbol" pitchFamily="18" charset="2"/>
              </a:rPr>
              <a:t></a:t>
            </a:r>
            <a:r>
              <a:rPr kumimoji="1" lang="en-US" altLang="ko-KR" b="1">
                <a:latin typeface="Arial" charset="0"/>
              </a:rPr>
              <a:t>M[AR]</a:t>
            </a:r>
          </a:p>
          <a:p>
            <a:pPr defTabSz="152400">
              <a:lnSpc>
                <a:spcPct val="66000"/>
              </a:lnSpc>
              <a:spcBef>
                <a:spcPct val="19000"/>
              </a:spcBef>
              <a:tabLst>
                <a:tab pos="1143000" algn="l"/>
              </a:tabLst>
            </a:pPr>
            <a:r>
              <a:rPr kumimoji="1" lang="en-US" altLang="ko-KR" b="1">
                <a:latin typeface="Arial" charset="0"/>
              </a:rPr>
              <a:t>D'</a:t>
            </a:r>
            <a:r>
              <a:rPr kumimoji="1" lang="en-US" altLang="ko-KR" sz="1400" b="1">
                <a:latin typeface="Arial" charset="0"/>
              </a:rPr>
              <a:t>7</a:t>
            </a:r>
            <a:r>
              <a:rPr kumimoji="1" lang="en-US" altLang="ko-KR" b="1">
                <a:latin typeface="Arial" charset="0"/>
              </a:rPr>
              <a:t>I'T</a:t>
            </a:r>
            <a:r>
              <a:rPr kumimoji="1" lang="en-US" altLang="ko-KR" sz="1400" b="1">
                <a:latin typeface="Arial" charset="0"/>
              </a:rPr>
              <a:t>3</a:t>
            </a:r>
            <a:r>
              <a:rPr kumimoji="1" lang="en-US" altLang="ko-KR" b="1">
                <a:latin typeface="Arial" charset="0"/>
              </a:rPr>
              <a:t>:	Nothing</a:t>
            </a:r>
          </a:p>
          <a:p>
            <a:pPr defTabSz="152400">
              <a:lnSpc>
                <a:spcPct val="66000"/>
              </a:lnSpc>
              <a:spcBef>
                <a:spcPct val="19000"/>
              </a:spcBef>
              <a:tabLst>
                <a:tab pos="1143000" algn="l"/>
              </a:tabLst>
            </a:pPr>
            <a:r>
              <a:rPr kumimoji="1" lang="en-US" altLang="ko-KR" b="1">
                <a:latin typeface="Arial" charset="0"/>
              </a:rPr>
              <a:t>D</a:t>
            </a:r>
            <a:r>
              <a:rPr kumimoji="1" lang="en-US" altLang="ko-KR" sz="1400" b="1">
                <a:latin typeface="Arial" charset="0"/>
              </a:rPr>
              <a:t>7</a:t>
            </a:r>
            <a:r>
              <a:rPr kumimoji="1" lang="en-US" altLang="ko-KR" b="1">
                <a:latin typeface="Arial" charset="0"/>
              </a:rPr>
              <a:t>I'T</a:t>
            </a:r>
            <a:r>
              <a:rPr kumimoji="1" lang="en-US" altLang="ko-KR" sz="1400" b="1">
                <a:latin typeface="Arial" charset="0"/>
              </a:rPr>
              <a:t>3</a:t>
            </a:r>
            <a:r>
              <a:rPr kumimoji="1" lang="en-US" altLang="ko-KR" b="1">
                <a:latin typeface="Arial" charset="0"/>
              </a:rPr>
              <a:t>:	Execute a register-reference instr.</a:t>
            </a:r>
          </a:p>
          <a:p>
            <a:pPr defTabSz="152400">
              <a:lnSpc>
                <a:spcPct val="66000"/>
              </a:lnSpc>
              <a:spcBef>
                <a:spcPct val="19000"/>
              </a:spcBef>
              <a:tabLst>
                <a:tab pos="1143000" algn="l"/>
              </a:tabLst>
            </a:pPr>
            <a:r>
              <a:rPr kumimoji="1" lang="en-US" altLang="ko-KR" b="1">
                <a:latin typeface="Arial" charset="0"/>
              </a:rPr>
              <a:t>D</a:t>
            </a:r>
            <a:r>
              <a:rPr kumimoji="1" lang="en-US" altLang="ko-KR" sz="1400" b="1">
                <a:latin typeface="Arial" charset="0"/>
              </a:rPr>
              <a:t>7</a:t>
            </a:r>
            <a:r>
              <a:rPr kumimoji="1" lang="en-US" altLang="ko-KR" b="1">
                <a:latin typeface="Arial" charset="0"/>
              </a:rPr>
              <a:t>IT</a:t>
            </a:r>
            <a:r>
              <a:rPr kumimoji="1" lang="en-US" altLang="ko-KR" sz="1400" b="1">
                <a:latin typeface="Arial" charset="0"/>
              </a:rPr>
              <a:t>3</a:t>
            </a:r>
            <a:r>
              <a:rPr kumimoji="1" lang="en-US" altLang="ko-KR" b="1">
                <a:latin typeface="Arial" charset="0"/>
              </a:rPr>
              <a:t>:	Execute an input-output instr.</a:t>
            </a:r>
          </a:p>
        </p:txBody>
      </p:sp>
      <p:sp>
        <p:nvSpPr>
          <p:cNvPr id="68615" name="Rectangle 6"/>
          <p:cNvSpPr>
            <a:spLocks noChangeArrowheads="1"/>
          </p:cNvSpPr>
          <p:nvPr/>
        </p:nvSpPr>
        <p:spPr bwMode="auto">
          <a:xfrm>
            <a:off x="7502525" y="0"/>
            <a:ext cx="1509713" cy="2809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algn="r" defTabSz="762000">
              <a:lnSpc>
                <a:spcPct val="90000"/>
              </a:lnSpc>
            </a:pPr>
            <a:r>
              <a:rPr kumimoji="1" lang="en-US" altLang="ko-KR" sz="1400" b="1" i="1">
                <a:latin typeface="Arial" charset="0"/>
              </a:rPr>
              <a:t>Instrction Cycle</a:t>
            </a:r>
          </a:p>
        </p:txBody>
      </p:sp>
      <p:sp>
        <p:nvSpPr>
          <p:cNvPr id="68616" name="Rectangle 7"/>
          <p:cNvSpPr>
            <a:spLocks noChangeArrowheads="1"/>
          </p:cNvSpPr>
          <p:nvPr/>
        </p:nvSpPr>
        <p:spPr bwMode="auto">
          <a:xfrm>
            <a:off x="3687763" y="857250"/>
            <a:ext cx="700087" cy="3460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defTabSz="762000">
              <a:lnSpc>
                <a:spcPct val="70000"/>
              </a:lnSpc>
            </a:pPr>
            <a:r>
              <a:rPr kumimoji="1" lang="en-US" altLang="ko-KR" sz="1200" b="1">
                <a:solidFill>
                  <a:srgbClr val="000000"/>
                </a:solidFill>
                <a:latin typeface="Arial" charset="0"/>
              </a:rPr>
              <a:t>Start</a:t>
            </a:r>
          </a:p>
          <a:p>
            <a:pPr defTabSz="762000">
              <a:lnSpc>
                <a:spcPct val="70000"/>
              </a:lnSpc>
            </a:pPr>
            <a:r>
              <a:rPr kumimoji="1" lang="en-US" altLang="ko-KR" sz="1200" b="1">
                <a:solidFill>
                  <a:srgbClr val="000000"/>
                </a:solidFill>
                <a:latin typeface="Arial" charset="0"/>
              </a:rPr>
              <a:t>SC </a:t>
            </a:r>
            <a:r>
              <a:rPr kumimoji="1" lang="en-US" altLang="ko-KR" sz="1200" b="1">
                <a:solidFill>
                  <a:srgbClr val="000000"/>
                </a:solidFill>
                <a:latin typeface="Symbol" pitchFamily="18" charset="2"/>
              </a:rPr>
              <a:t> 0</a:t>
            </a:r>
          </a:p>
        </p:txBody>
      </p:sp>
      <p:sp>
        <p:nvSpPr>
          <p:cNvPr id="68617" name="Rectangle 8"/>
          <p:cNvSpPr>
            <a:spLocks noChangeArrowheads="1"/>
          </p:cNvSpPr>
          <p:nvPr/>
        </p:nvSpPr>
        <p:spPr bwMode="auto">
          <a:xfrm>
            <a:off x="3589338" y="868363"/>
            <a:ext cx="801687" cy="290512"/>
          </a:xfrm>
          <a:prstGeom prst="rect">
            <a:avLst/>
          </a:prstGeom>
          <a:noFill/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618" name="Rectangle 9"/>
          <p:cNvSpPr>
            <a:spLocks noChangeArrowheads="1"/>
          </p:cNvSpPr>
          <p:nvPr/>
        </p:nvSpPr>
        <p:spPr bwMode="auto">
          <a:xfrm>
            <a:off x="3489325" y="1431925"/>
            <a:ext cx="400050" cy="2540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defTabSz="762000">
              <a:lnSpc>
                <a:spcPct val="90000"/>
              </a:lnSpc>
            </a:pPr>
            <a:r>
              <a:rPr kumimoji="1" lang="en-US" altLang="ko-KR" sz="1200" b="1">
                <a:solidFill>
                  <a:srgbClr val="000000"/>
                </a:solidFill>
                <a:latin typeface="Arial" charset="0"/>
              </a:rPr>
              <a:t>AR</a:t>
            </a:r>
          </a:p>
        </p:txBody>
      </p:sp>
      <p:sp>
        <p:nvSpPr>
          <p:cNvPr id="68619" name="Rectangle 10"/>
          <p:cNvSpPr>
            <a:spLocks noChangeArrowheads="1"/>
          </p:cNvSpPr>
          <p:nvPr/>
        </p:nvSpPr>
        <p:spPr bwMode="auto">
          <a:xfrm>
            <a:off x="3797300" y="1431925"/>
            <a:ext cx="331788" cy="2540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defTabSz="762000">
              <a:lnSpc>
                <a:spcPct val="90000"/>
              </a:lnSpc>
            </a:pPr>
            <a:r>
              <a:rPr kumimoji="1" lang="en-US" altLang="ko-KR" sz="1200" b="1">
                <a:solidFill>
                  <a:srgbClr val="000000"/>
                </a:solidFill>
                <a:latin typeface="Symbol" pitchFamily="18" charset="2"/>
              </a:rPr>
              <a:t></a:t>
            </a:r>
          </a:p>
        </p:txBody>
      </p:sp>
      <p:sp>
        <p:nvSpPr>
          <p:cNvPr id="68620" name="Rectangle 11"/>
          <p:cNvSpPr>
            <a:spLocks noChangeArrowheads="1"/>
          </p:cNvSpPr>
          <p:nvPr/>
        </p:nvSpPr>
        <p:spPr bwMode="auto">
          <a:xfrm>
            <a:off x="4041775" y="1431925"/>
            <a:ext cx="392113" cy="2540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defTabSz="762000">
              <a:lnSpc>
                <a:spcPct val="90000"/>
              </a:lnSpc>
            </a:pPr>
            <a:r>
              <a:rPr kumimoji="1" lang="en-US" altLang="ko-KR" sz="1200" b="1">
                <a:solidFill>
                  <a:srgbClr val="000000"/>
                </a:solidFill>
                <a:latin typeface="Arial" charset="0"/>
              </a:rPr>
              <a:t>PC</a:t>
            </a:r>
          </a:p>
        </p:txBody>
      </p:sp>
      <p:sp>
        <p:nvSpPr>
          <p:cNvPr id="68621" name="Rectangle 12"/>
          <p:cNvSpPr>
            <a:spLocks noChangeArrowheads="1"/>
          </p:cNvSpPr>
          <p:nvPr/>
        </p:nvSpPr>
        <p:spPr bwMode="auto">
          <a:xfrm>
            <a:off x="3454400" y="1444625"/>
            <a:ext cx="1019175" cy="203200"/>
          </a:xfrm>
          <a:prstGeom prst="rect">
            <a:avLst/>
          </a:prstGeom>
          <a:noFill/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622" name="Arc 13"/>
          <p:cNvSpPr>
            <a:spLocks/>
          </p:cNvSpPr>
          <p:nvPr/>
        </p:nvSpPr>
        <p:spPr bwMode="auto">
          <a:xfrm>
            <a:off x="3954463" y="1335088"/>
            <a:ext cx="93662" cy="96837"/>
          </a:xfrm>
          <a:custGeom>
            <a:avLst/>
            <a:gdLst>
              <a:gd name="T0" fmla="*/ 0 w 17255"/>
              <a:gd name="T1" fmla="*/ 37184 h 21600"/>
              <a:gd name="T2" fmla="*/ 508407 w 17255"/>
              <a:gd name="T3" fmla="*/ 35094 h 21600"/>
              <a:gd name="T4" fmla="*/ 257694 w 17255"/>
              <a:gd name="T5" fmla="*/ 434139 h 21600"/>
              <a:gd name="T6" fmla="*/ 0 60000 65536"/>
              <a:gd name="T7" fmla="*/ 0 60000 65536"/>
              <a:gd name="T8" fmla="*/ 0 60000 65536"/>
              <a:gd name="T9" fmla="*/ 0 w 17255"/>
              <a:gd name="T10" fmla="*/ 0 h 21600"/>
              <a:gd name="T11" fmla="*/ 17255 w 17255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7255" h="21600" fill="none" extrusionOk="0">
                <a:moveTo>
                  <a:pt x="-1" y="1849"/>
                </a:moveTo>
                <a:cubicBezTo>
                  <a:pt x="2754" y="630"/>
                  <a:pt x="5733" y="-1"/>
                  <a:pt x="8746" y="0"/>
                </a:cubicBezTo>
                <a:cubicBezTo>
                  <a:pt x="11671" y="0"/>
                  <a:pt x="14566" y="594"/>
                  <a:pt x="17254" y="1746"/>
                </a:cubicBezTo>
              </a:path>
              <a:path w="17255" h="21600" stroke="0" extrusionOk="0">
                <a:moveTo>
                  <a:pt x="-1" y="1849"/>
                </a:moveTo>
                <a:cubicBezTo>
                  <a:pt x="2754" y="630"/>
                  <a:pt x="5733" y="-1"/>
                  <a:pt x="8746" y="0"/>
                </a:cubicBezTo>
                <a:cubicBezTo>
                  <a:pt x="11671" y="0"/>
                  <a:pt x="14566" y="594"/>
                  <a:pt x="17254" y="1746"/>
                </a:cubicBezTo>
                <a:lnTo>
                  <a:pt x="8746" y="21600"/>
                </a:lnTo>
                <a:close/>
              </a:path>
            </a:pathLst>
          </a:custGeom>
          <a:solidFill>
            <a:srgbClr val="000000"/>
          </a:solidFill>
          <a:ln w="25400" cap="rnd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623" name="Line 14"/>
          <p:cNvSpPr>
            <a:spLocks noChangeShapeType="1"/>
          </p:cNvSpPr>
          <p:nvPr/>
        </p:nvSpPr>
        <p:spPr bwMode="auto">
          <a:xfrm>
            <a:off x="4000500" y="1152525"/>
            <a:ext cx="0" cy="192088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624" name="Arc 15"/>
          <p:cNvSpPr>
            <a:spLocks/>
          </p:cNvSpPr>
          <p:nvPr/>
        </p:nvSpPr>
        <p:spPr bwMode="auto">
          <a:xfrm>
            <a:off x="3536950" y="1335088"/>
            <a:ext cx="93663" cy="96837"/>
          </a:xfrm>
          <a:custGeom>
            <a:avLst/>
            <a:gdLst>
              <a:gd name="T0" fmla="*/ 0 w 17255"/>
              <a:gd name="T1" fmla="*/ 37184 h 21600"/>
              <a:gd name="T2" fmla="*/ 508418 w 17255"/>
              <a:gd name="T3" fmla="*/ 35094 h 21600"/>
              <a:gd name="T4" fmla="*/ 257702 w 17255"/>
              <a:gd name="T5" fmla="*/ 434139 h 21600"/>
              <a:gd name="T6" fmla="*/ 0 60000 65536"/>
              <a:gd name="T7" fmla="*/ 0 60000 65536"/>
              <a:gd name="T8" fmla="*/ 0 60000 65536"/>
              <a:gd name="T9" fmla="*/ 0 w 17255"/>
              <a:gd name="T10" fmla="*/ 0 h 21600"/>
              <a:gd name="T11" fmla="*/ 17255 w 17255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7255" h="21600" fill="none" extrusionOk="0">
                <a:moveTo>
                  <a:pt x="-1" y="1849"/>
                </a:moveTo>
                <a:cubicBezTo>
                  <a:pt x="2754" y="630"/>
                  <a:pt x="5733" y="-1"/>
                  <a:pt x="8746" y="0"/>
                </a:cubicBezTo>
                <a:cubicBezTo>
                  <a:pt x="11671" y="0"/>
                  <a:pt x="14566" y="594"/>
                  <a:pt x="17254" y="1746"/>
                </a:cubicBezTo>
              </a:path>
              <a:path w="17255" h="21600" stroke="0" extrusionOk="0">
                <a:moveTo>
                  <a:pt x="-1" y="1849"/>
                </a:moveTo>
                <a:cubicBezTo>
                  <a:pt x="2754" y="630"/>
                  <a:pt x="5733" y="-1"/>
                  <a:pt x="8746" y="0"/>
                </a:cubicBezTo>
                <a:cubicBezTo>
                  <a:pt x="11671" y="0"/>
                  <a:pt x="14566" y="594"/>
                  <a:pt x="17254" y="1746"/>
                </a:cubicBezTo>
                <a:lnTo>
                  <a:pt x="8746" y="21600"/>
                </a:lnTo>
                <a:close/>
              </a:path>
            </a:pathLst>
          </a:custGeom>
          <a:solidFill>
            <a:srgbClr val="000000"/>
          </a:solidFill>
          <a:ln w="25400" cap="rnd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625" name="Line 16"/>
          <p:cNvSpPr>
            <a:spLocks noChangeShapeType="1"/>
          </p:cNvSpPr>
          <p:nvPr/>
        </p:nvSpPr>
        <p:spPr bwMode="auto">
          <a:xfrm flipV="1">
            <a:off x="3582988" y="1252538"/>
            <a:ext cx="0" cy="112712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626" name="Rectangle 17"/>
          <p:cNvSpPr>
            <a:spLocks noChangeArrowheads="1"/>
          </p:cNvSpPr>
          <p:nvPr/>
        </p:nvSpPr>
        <p:spPr bwMode="auto">
          <a:xfrm>
            <a:off x="4435475" y="1320800"/>
            <a:ext cx="358775" cy="2540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defTabSz="762000">
              <a:lnSpc>
                <a:spcPct val="90000"/>
              </a:lnSpc>
            </a:pPr>
            <a:r>
              <a:rPr kumimoji="1" lang="en-US" altLang="ko-KR" sz="1200" b="1">
                <a:solidFill>
                  <a:srgbClr val="000000"/>
                </a:solidFill>
                <a:latin typeface="Arial" charset="0"/>
              </a:rPr>
              <a:t>T0</a:t>
            </a:r>
          </a:p>
        </p:txBody>
      </p:sp>
      <p:sp>
        <p:nvSpPr>
          <p:cNvPr id="68627" name="Rectangle 18"/>
          <p:cNvSpPr>
            <a:spLocks noChangeArrowheads="1"/>
          </p:cNvSpPr>
          <p:nvPr/>
        </p:nvSpPr>
        <p:spPr bwMode="auto">
          <a:xfrm>
            <a:off x="2935288" y="1885950"/>
            <a:ext cx="333375" cy="2540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defTabSz="762000">
              <a:lnSpc>
                <a:spcPct val="90000"/>
              </a:lnSpc>
            </a:pPr>
            <a:r>
              <a:rPr kumimoji="1" lang="en-US" altLang="ko-KR" sz="1200" b="1">
                <a:solidFill>
                  <a:srgbClr val="000000"/>
                </a:solidFill>
                <a:latin typeface="Arial" charset="0"/>
              </a:rPr>
              <a:t>IR</a:t>
            </a:r>
          </a:p>
        </p:txBody>
      </p:sp>
      <p:sp>
        <p:nvSpPr>
          <p:cNvPr id="68628" name="Rectangle 19"/>
          <p:cNvSpPr>
            <a:spLocks noChangeArrowheads="1"/>
          </p:cNvSpPr>
          <p:nvPr/>
        </p:nvSpPr>
        <p:spPr bwMode="auto">
          <a:xfrm>
            <a:off x="3168650" y="1887538"/>
            <a:ext cx="331788" cy="2540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defTabSz="762000">
              <a:lnSpc>
                <a:spcPct val="90000"/>
              </a:lnSpc>
            </a:pPr>
            <a:r>
              <a:rPr kumimoji="1" lang="en-US" altLang="ko-KR" sz="1200" b="1">
                <a:solidFill>
                  <a:srgbClr val="000000"/>
                </a:solidFill>
                <a:latin typeface="Symbol" pitchFamily="18" charset="2"/>
              </a:rPr>
              <a:t></a:t>
            </a:r>
          </a:p>
        </p:txBody>
      </p:sp>
      <p:sp>
        <p:nvSpPr>
          <p:cNvPr id="68629" name="Rectangle 20"/>
          <p:cNvSpPr>
            <a:spLocks noChangeArrowheads="1"/>
          </p:cNvSpPr>
          <p:nvPr/>
        </p:nvSpPr>
        <p:spPr bwMode="auto">
          <a:xfrm>
            <a:off x="3414713" y="1885950"/>
            <a:ext cx="671512" cy="2540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defTabSz="762000">
              <a:lnSpc>
                <a:spcPct val="90000"/>
              </a:lnSpc>
            </a:pPr>
            <a:r>
              <a:rPr kumimoji="1" lang="en-US" altLang="ko-KR" sz="1200" b="1">
                <a:solidFill>
                  <a:srgbClr val="000000"/>
                </a:solidFill>
                <a:latin typeface="Arial" charset="0"/>
              </a:rPr>
              <a:t>M[AR],</a:t>
            </a:r>
          </a:p>
        </p:txBody>
      </p:sp>
      <p:sp>
        <p:nvSpPr>
          <p:cNvPr id="68630" name="Rectangle 21"/>
          <p:cNvSpPr>
            <a:spLocks noChangeArrowheads="1"/>
          </p:cNvSpPr>
          <p:nvPr/>
        </p:nvSpPr>
        <p:spPr bwMode="auto">
          <a:xfrm>
            <a:off x="3981450" y="1885950"/>
            <a:ext cx="392113" cy="2540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defTabSz="762000">
              <a:lnSpc>
                <a:spcPct val="90000"/>
              </a:lnSpc>
            </a:pPr>
            <a:r>
              <a:rPr kumimoji="1" lang="en-US" altLang="ko-KR" sz="1200" b="1">
                <a:solidFill>
                  <a:srgbClr val="000000"/>
                </a:solidFill>
                <a:latin typeface="Arial" charset="0"/>
              </a:rPr>
              <a:t>PC</a:t>
            </a:r>
          </a:p>
        </p:txBody>
      </p:sp>
      <p:sp>
        <p:nvSpPr>
          <p:cNvPr id="68631" name="Rectangle 22"/>
          <p:cNvSpPr>
            <a:spLocks noChangeArrowheads="1"/>
          </p:cNvSpPr>
          <p:nvPr/>
        </p:nvSpPr>
        <p:spPr bwMode="auto">
          <a:xfrm>
            <a:off x="4233863" y="1887538"/>
            <a:ext cx="331787" cy="2540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defTabSz="762000">
              <a:lnSpc>
                <a:spcPct val="90000"/>
              </a:lnSpc>
            </a:pPr>
            <a:r>
              <a:rPr kumimoji="1" lang="en-US" altLang="ko-KR" sz="1200" b="1">
                <a:solidFill>
                  <a:srgbClr val="000000"/>
                </a:solidFill>
                <a:latin typeface="Symbol" pitchFamily="18" charset="2"/>
              </a:rPr>
              <a:t></a:t>
            </a:r>
          </a:p>
        </p:txBody>
      </p:sp>
      <p:sp>
        <p:nvSpPr>
          <p:cNvPr id="68632" name="Rectangle 23"/>
          <p:cNvSpPr>
            <a:spLocks noChangeArrowheads="1"/>
          </p:cNvSpPr>
          <p:nvPr/>
        </p:nvSpPr>
        <p:spPr bwMode="auto">
          <a:xfrm>
            <a:off x="4460875" y="1885950"/>
            <a:ext cx="650875" cy="2540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defTabSz="762000">
              <a:lnSpc>
                <a:spcPct val="90000"/>
              </a:lnSpc>
            </a:pPr>
            <a:r>
              <a:rPr kumimoji="1" lang="en-US" altLang="ko-KR" sz="1200" b="1">
                <a:solidFill>
                  <a:srgbClr val="000000"/>
                </a:solidFill>
                <a:latin typeface="Arial" charset="0"/>
              </a:rPr>
              <a:t>PC + 1</a:t>
            </a:r>
          </a:p>
        </p:txBody>
      </p:sp>
      <p:sp>
        <p:nvSpPr>
          <p:cNvPr id="68633" name="Rectangle 24"/>
          <p:cNvSpPr>
            <a:spLocks noChangeArrowheads="1"/>
          </p:cNvSpPr>
          <p:nvPr/>
        </p:nvSpPr>
        <p:spPr bwMode="auto">
          <a:xfrm>
            <a:off x="2962275" y="1898650"/>
            <a:ext cx="2200275" cy="214313"/>
          </a:xfrm>
          <a:prstGeom prst="rect">
            <a:avLst/>
          </a:prstGeom>
          <a:noFill/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634" name="Arc 25"/>
          <p:cNvSpPr>
            <a:spLocks/>
          </p:cNvSpPr>
          <p:nvPr/>
        </p:nvSpPr>
        <p:spPr bwMode="auto">
          <a:xfrm>
            <a:off x="3954463" y="1789113"/>
            <a:ext cx="93662" cy="96837"/>
          </a:xfrm>
          <a:custGeom>
            <a:avLst/>
            <a:gdLst>
              <a:gd name="T0" fmla="*/ 0 w 17255"/>
              <a:gd name="T1" fmla="*/ 37184 h 21600"/>
              <a:gd name="T2" fmla="*/ 508407 w 17255"/>
              <a:gd name="T3" fmla="*/ 35094 h 21600"/>
              <a:gd name="T4" fmla="*/ 257694 w 17255"/>
              <a:gd name="T5" fmla="*/ 434139 h 21600"/>
              <a:gd name="T6" fmla="*/ 0 60000 65536"/>
              <a:gd name="T7" fmla="*/ 0 60000 65536"/>
              <a:gd name="T8" fmla="*/ 0 60000 65536"/>
              <a:gd name="T9" fmla="*/ 0 w 17255"/>
              <a:gd name="T10" fmla="*/ 0 h 21600"/>
              <a:gd name="T11" fmla="*/ 17255 w 17255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7255" h="21600" fill="none" extrusionOk="0">
                <a:moveTo>
                  <a:pt x="-1" y="1849"/>
                </a:moveTo>
                <a:cubicBezTo>
                  <a:pt x="2754" y="630"/>
                  <a:pt x="5733" y="-1"/>
                  <a:pt x="8746" y="0"/>
                </a:cubicBezTo>
                <a:cubicBezTo>
                  <a:pt x="11671" y="0"/>
                  <a:pt x="14566" y="594"/>
                  <a:pt x="17254" y="1746"/>
                </a:cubicBezTo>
              </a:path>
              <a:path w="17255" h="21600" stroke="0" extrusionOk="0">
                <a:moveTo>
                  <a:pt x="-1" y="1849"/>
                </a:moveTo>
                <a:cubicBezTo>
                  <a:pt x="2754" y="630"/>
                  <a:pt x="5733" y="-1"/>
                  <a:pt x="8746" y="0"/>
                </a:cubicBezTo>
                <a:cubicBezTo>
                  <a:pt x="11671" y="0"/>
                  <a:pt x="14566" y="594"/>
                  <a:pt x="17254" y="1746"/>
                </a:cubicBezTo>
                <a:lnTo>
                  <a:pt x="8746" y="21600"/>
                </a:lnTo>
                <a:close/>
              </a:path>
            </a:pathLst>
          </a:custGeom>
          <a:solidFill>
            <a:srgbClr val="000000"/>
          </a:solidFill>
          <a:ln w="25400" cap="rnd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635" name="Line 26"/>
          <p:cNvSpPr>
            <a:spLocks noChangeShapeType="1"/>
          </p:cNvSpPr>
          <p:nvPr/>
        </p:nvSpPr>
        <p:spPr bwMode="auto">
          <a:xfrm>
            <a:off x="4000500" y="1666875"/>
            <a:ext cx="0" cy="131763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636" name="Rectangle 27"/>
          <p:cNvSpPr>
            <a:spLocks noChangeArrowheads="1"/>
          </p:cNvSpPr>
          <p:nvPr/>
        </p:nvSpPr>
        <p:spPr bwMode="auto">
          <a:xfrm>
            <a:off x="5100638" y="1714500"/>
            <a:ext cx="358775" cy="2540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defTabSz="762000">
              <a:lnSpc>
                <a:spcPct val="90000"/>
              </a:lnSpc>
            </a:pPr>
            <a:r>
              <a:rPr kumimoji="1" lang="en-US" altLang="ko-KR" sz="1200" b="1">
                <a:solidFill>
                  <a:srgbClr val="000000"/>
                </a:solidFill>
                <a:latin typeface="Arial" charset="0"/>
              </a:rPr>
              <a:t>T1</a:t>
            </a:r>
          </a:p>
        </p:txBody>
      </p:sp>
      <p:sp>
        <p:nvSpPr>
          <p:cNvPr id="68637" name="Rectangle 28"/>
          <p:cNvSpPr>
            <a:spLocks noChangeArrowheads="1"/>
          </p:cNvSpPr>
          <p:nvPr/>
        </p:nvSpPr>
        <p:spPr bwMode="auto">
          <a:xfrm>
            <a:off x="2935288" y="2514600"/>
            <a:ext cx="400050" cy="2540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defTabSz="762000">
              <a:lnSpc>
                <a:spcPct val="90000"/>
              </a:lnSpc>
            </a:pPr>
            <a:r>
              <a:rPr kumimoji="1" lang="en-US" altLang="ko-KR" sz="1200" b="1">
                <a:solidFill>
                  <a:srgbClr val="000000"/>
                </a:solidFill>
                <a:latin typeface="Arial" charset="0"/>
              </a:rPr>
              <a:t>AR</a:t>
            </a:r>
          </a:p>
        </p:txBody>
      </p:sp>
      <p:sp>
        <p:nvSpPr>
          <p:cNvPr id="68638" name="Rectangle 29"/>
          <p:cNvSpPr>
            <a:spLocks noChangeArrowheads="1"/>
          </p:cNvSpPr>
          <p:nvPr/>
        </p:nvSpPr>
        <p:spPr bwMode="auto">
          <a:xfrm>
            <a:off x="3206750" y="2514600"/>
            <a:ext cx="331788" cy="2540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defTabSz="762000">
              <a:lnSpc>
                <a:spcPct val="90000"/>
              </a:lnSpc>
            </a:pPr>
            <a:r>
              <a:rPr kumimoji="1" lang="en-US" altLang="ko-KR" sz="1200" b="1">
                <a:solidFill>
                  <a:srgbClr val="000000"/>
                </a:solidFill>
                <a:latin typeface="Symbol" pitchFamily="18" charset="2"/>
              </a:rPr>
              <a:t></a:t>
            </a:r>
          </a:p>
        </p:txBody>
      </p:sp>
      <p:sp>
        <p:nvSpPr>
          <p:cNvPr id="68639" name="Rectangle 30"/>
          <p:cNvSpPr>
            <a:spLocks noChangeArrowheads="1"/>
          </p:cNvSpPr>
          <p:nvPr/>
        </p:nvSpPr>
        <p:spPr bwMode="auto">
          <a:xfrm>
            <a:off x="3414713" y="2514600"/>
            <a:ext cx="781050" cy="2540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defTabSz="762000">
              <a:lnSpc>
                <a:spcPct val="90000"/>
              </a:lnSpc>
            </a:pPr>
            <a:r>
              <a:rPr kumimoji="1" lang="en-US" altLang="ko-KR" sz="1200" b="1">
                <a:solidFill>
                  <a:srgbClr val="000000"/>
                </a:solidFill>
                <a:latin typeface="Arial" charset="0"/>
              </a:rPr>
              <a:t>IR(0-11),</a:t>
            </a:r>
          </a:p>
        </p:txBody>
      </p:sp>
      <p:sp>
        <p:nvSpPr>
          <p:cNvPr id="68640" name="Rectangle 31"/>
          <p:cNvSpPr>
            <a:spLocks noChangeArrowheads="1"/>
          </p:cNvSpPr>
          <p:nvPr/>
        </p:nvSpPr>
        <p:spPr bwMode="auto">
          <a:xfrm>
            <a:off x="4176713" y="2514600"/>
            <a:ext cx="223837" cy="2540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defTabSz="762000">
              <a:lnSpc>
                <a:spcPct val="90000"/>
              </a:lnSpc>
            </a:pPr>
            <a:r>
              <a:rPr kumimoji="1" lang="en-US" altLang="ko-KR" sz="1200" b="1">
                <a:solidFill>
                  <a:srgbClr val="000000"/>
                </a:solidFill>
                <a:latin typeface="Arial" charset="0"/>
              </a:rPr>
              <a:t>I</a:t>
            </a:r>
          </a:p>
        </p:txBody>
      </p:sp>
      <p:sp>
        <p:nvSpPr>
          <p:cNvPr id="68641" name="Rectangle 32"/>
          <p:cNvSpPr>
            <a:spLocks noChangeArrowheads="1"/>
          </p:cNvSpPr>
          <p:nvPr/>
        </p:nvSpPr>
        <p:spPr bwMode="auto">
          <a:xfrm>
            <a:off x="4259263" y="2505075"/>
            <a:ext cx="331787" cy="2540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defTabSz="762000">
              <a:lnSpc>
                <a:spcPct val="90000"/>
              </a:lnSpc>
            </a:pPr>
            <a:r>
              <a:rPr kumimoji="1" lang="en-US" altLang="ko-KR" sz="1200" b="1">
                <a:solidFill>
                  <a:srgbClr val="000000"/>
                </a:solidFill>
                <a:latin typeface="Symbol" pitchFamily="18" charset="2"/>
              </a:rPr>
              <a:t></a:t>
            </a:r>
          </a:p>
        </p:txBody>
      </p:sp>
      <p:sp>
        <p:nvSpPr>
          <p:cNvPr id="68642" name="Rectangle 33"/>
          <p:cNvSpPr>
            <a:spLocks noChangeArrowheads="1"/>
          </p:cNvSpPr>
          <p:nvPr/>
        </p:nvSpPr>
        <p:spPr bwMode="auto">
          <a:xfrm>
            <a:off x="4460875" y="2514600"/>
            <a:ext cx="603250" cy="2540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defTabSz="762000">
              <a:lnSpc>
                <a:spcPct val="90000"/>
              </a:lnSpc>
            </a:pPr>
            <a:r>
              <a:rPr kumimoji="1" lang="en-US" altLang="ko-KR" sz="1200" b="1">
                <a:solidFill>
                  <a:srgbClr val="000000"/>
                </a:solidFill>
                <a:latin typeface="Arial" charset="0"/>
              </a:rPr>
              <a:t>IR(15)</a:t>
            </a:r>
          </a:p>
        </p:txBody>
      </p:sp>
      <p:sp>
        <p:nvSpPr>
          <p:cNvPr id="68643" name="Rectangle 34"/>
          <p:cNvSpPr>
            <a:spLocks noChangeArrowheads="1"/>
          </p:cNvSpPr>
          <p:nvPr/>
        </p:nvSpPr>
        <p:spPr bwMode="auto">
          <a:xfrm>
            <a:off x="2800350" y="2352675"/>
            <a:ext cx="2247900" cy="2540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defTabSz="762000">
              <a:lnSpc>
                <a:spcPct val="90000"/>
              </a:lnSpc>
            </a:pPr>
            <a:r>
              <a:rPr kumimoji="1" lang="en-US" altLang="ko-KR" sz="1200" b="1">
                <a:solidFill>
                  <a:srgbClr val="000000"/>
                </a:solidFill>
                <a:latin typeface="Arial" charset="0"/>
              </a:rPr>
              <a:t>Decode Opcode in IR(12-14),</a:t>
            </a:r>
          </a:p>
        </p:txBody>
      </p:sp>
      <p:sp>
        <p:nvSpPr>
          <p:cNvPr id="68644" name="Rectangle 35"/>
          <p:cNvSpPr>
            <a:spLocks noChangeArrowheads="1"/>
          </p:cNvSpPr>
          <p:nvPr/>
        </p:nvSpPr>
        <p:spPr bwMode="auto">
          <a:xfrm>
            <a:off x="2752725" y="2355850"/>
            <a:ext cx="2557463" cy="382588"/>
          </a:xfrm>
          <a:prstGeom prst="rect">
            <a:avLst/>
          </a:prstGeom>
          <a:noFill/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645" name="Arc 36"/>
          <p:cNvSpPr>
            <a:spLocks/>
          </p:cNvSpPr>
          <p:nvPr/>
        </p:nvSpPr>
        <p:spPr bwMode="auto">
          <a:xfrm>
            <a:off x="3954463" y="2244725"/>
            <a:ext cx="93662" cy="96838"/>
          </a:xfrm>
          <a:custGeom>
            <a:avLst/>
            <a:gdLst>
              <a:gd name="T0" fmla="*/ 0 w 17255"/>
              <a:gd name="T1" fmla="*/ 37184 h 21600"/>
              <a:gd name="T2" fmla="*/ 508407 w 17255"/>
              <a:gd name="T3" fmla="*/ 35095 h 21600"/>
              <a:gd name="T4" fmla="*/ 257694 w 17255"/>
              <a:gd name="T5" fmla="*/ 434148 h 21600"/>
              <a:gd name="T6" fmla="*/ 0 60000 65536"/>
              <a:gd name="T7" fmla="*/ 0 60000 65536"/>
              <a:gd name="T8" fmla="*/ 0 60000 65536"/>
              <a:gd name="T9" fmla="*/ 0 w 17255"/>
              <a:gd name="T10" fmla="*/ 0 h 21600"/>
              <a:gd name="T11" fmla="*/ 17255 w 17255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7255" h="21600" fill="none" extrusionOk="0">
                <a:moveTo>
                  <a:pt x="-1" y="1849"/>
                </a:moveTo>
                <a:cubicBezTo>
                  <a:pt x="2754" y="630"/>
                  <a:pt x="5733" y="-1"/>
                  <a:pt x="8746" y="0"/>
                </a:cubicBezTo>
                <a:cubicBezTo>
                  <a:pt x="11671" y="0"/>
                  <a:pt x="14566" y="594"/>
                  <a:pt x="17254" y="1746"/>
                </a:cubicBezTo>
              </a:path>
              <a:path w="17255" h="21600" stroke="0" extrusionOk="0">
                <a:moveTo>
                  <a:pt x="-1" y="1849"/>
                </a:moveTo>
                <a:cubicBezTo>
                  <a:pt x="2754" y="630"/>
                  <a:pt x="5733" y="-1"/>
                  <a:pt x="8746" y="0"/>
                </a:cubicBezTo>
                <a:cubicBezTo>
                  <a:pt x="11671" y="0"/>
                  <a:pt x="14566" y="594"/>
                  <a:pt x="17254" y="1746"/>
                </a:cubicBezTo>
                <a:lnTo>
                  <a:pt x="8746" y="21600"/>
                </a:lnTo>
                <a:close/>
              </a:path>
            </a:pathLst>
          </a:custGeom>
          <a:solidFill>
            <a:srgbClr val="000000"/>
          </a:solidFill>
          <a:ln w="25400" cap="rnd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646" name="Line 37"/>
          <p:cNvSpPr>
            <a:spLocks noChangeShapeType="1"/>
          </p:cNvSpPr>
          <p:nvPr/>
        </p:nvSpPr>
        <p:spPr bwMode="auto">
          <a:xfrm>
            <a:off x="4000500" y="2133600"/>
            <a:ext cx="0" cy="12065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647" name="Rectangle 38"/>
          <p:cNvSpPr>
            <a:spLocks noChangeArrowheads="1"/>
          </p:cNvSpPr>
          <p:nvPr/>
        </p:nvSpPr>
        <p:spPr bwMode="auto">
          <a:xfrm>
            <a:off x="5235575" y="2171700"/>
            <a:ext cx="358775" cy="2540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defTabSz="762000">
              <a:lnSpc>
                <a:spcPct val="90000"/>
              </a:lnSpc>
            </a:pPr>
            <a:r>
              <a:rPr kumimoji="1" lang="en-US" altLang="ko-KR" sz="1200" b="1">
                <a:solidFill>
                  <a:srgbClr val="000000"/>
                </a:solidFill>
                <a:latin typeface="Arial" charset="0"/>
              </a:rPr>
              <a:t>T2</a:t>
            </a:r>
          </a:p>
        </p:txBody>
      </p:sp>
      <p:sp>
        <p:nvSpPr>
          <p:cNvPr id="68648" name="Arc 39"/>
          <p:cNvSpPr>
            <a:spLocks/>
          </p:cNvSpPr>
          <p:nvPr/>
        </p:nvSpPr>
        <p:spPr bwMode="auto">
          <a:xfrm>
            <a:off x="3967163" y="2932113"/>
            <a:ext cx="93662" cy="96837"/>
          </a:xfrm>
          <a:custGeom>
            <a:avLst/>
            <a:gdLst>
              <a:gd name="T0" fmla="*/ 0 w 17255"/>
              <a:gd name="T1" fmla="*/ 37184 h 21600"/>
              <a:gd name="T2" fmla="*/ 508407 w 17255"/>
              <a:gd name="T3" fmla="*/ 35094 h 21600"/>
              <a:gd name="T4" fmla="*/ 257694 w 17255"/>
              <a:gd name="T5" fmla="*/ 434139 h 21600"/>
              <a:gd name="T6" fmla="*/ 0 60000 65536"/>
              <a:gd name="T7" fmla="*/ 0 60000 65536"/>
              <a:gd name="T8" fmla="*/ 0 60000 65536"/>
              <a:gd name="T9" fmla="*/ 0 w 17255"/>
              <a:gd name="T10" fmla="*/ 0 h 21600"/>
              <a:gd name="T11" fmla="*/ 17255 w 17255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7255" h="21600" fill="none" extrusionOk="0">
                <a:moveTo>
                  <a:pt x="-1" y="1849"/>
                </a:moveTo>
                <a:cubicBezTo>
                  <a:pt x="2754" y="630"/>
                  <a:pt x="5733" y="-1"/>
                  <a:pt x="8746" y="0"/>
                </a:cubicBezTo>
                <a:cubicBezTo>
                  <a:pt x="11671" y="0"/>
                  <a:pt x="14566" y="594"/>
                  <a:pt x="17254" y="1746"/>
                </a:cubicBezTo>
              </a:path>
              <a:path w="17255" h="21600" stroke="0" extrusionOk="0">
                <a:moveTo>
                  <a:pt x="-1" y="1849"/>
                </a:moveTo>
                <a:cubicBezTo>
                  <a:pt x="2754" y="630"/>
                  <a:pt x="5733" y="-1"/>
                  <a:pt x="8746" y="0"/>
                </a:cubicBezTo>
                <a:cubicBezTo>
                  <a:pt x="11671" y="0"/>
                  <a:pt x="14566" y="594"/>
                  <a:pt x="17254" y="1746"/>
                </a:cubicBezTo>
                <a:lnTo>
                  <a:pt x="8746" y="21600"/>
                </a:lnTo>
                <a:close/>
              </a:path>
            </a:pathLst>
          </a:custGeom>
          <a:solidFill>
            <a:srgbClr val="000000"/>
          </a:solidFill>
          <a:ln w="25400" cap="rnd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649" name="Line 40"/>
          <p:cNvSpPr>
            <a:spLocks noChangeShapeType="1"/>
          </p:cNvSpPr>
          <p:nvPr/>
        </p:nvSpPr>
        <p:spPr bwMode="auto">
          <a:xfrm>
            <a:off x="4013200" y="2749550"/>
            <a:ext cx="0" cy="212725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41"/>
          <p:cNvGrpSpPr>
            <a:grpSpLocks/>
          </p:cNvGrpSpPr>
          <p:nvPr/>
        </p:nvGrpSpPr>
        <p:grpSpPr bwMode="auto">
          <a:xfrm>
            <a:off x="3730625" y="3006725"/>
            <a:ext cx="515938" cy="420688"/>
            <a:chOff x="1696" y="3024"/>
            <a:chExt cx="376" cy="368"/>
          </a:xfrm>
        </p:grpSpPr>
        <p:sp>
          <p:nvSpPr>
            <p:cNvPr id="68730" name="Line 42"/>
            <p:cNvSpPr>
              <a:spLocks noChangeShapeType="1"/>
            </p:cNvSpPr>
            <p:nvPr/>
          </p:nvSpPr>
          <p:spPr bwMode="auto">
            <a:xfrm flipH="1">
              <a:off x="1696" y="3024"/>
              <a:ext cx="208" cy="168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731" name="Line 43"/>
            <p:cNvSpPr>
              <a:spLocks noChangeShapeType="1"/>
            </p:cNvSpPr>
            <p:nvPr/>
          </p:nvSpPr>
          <p:spPr bwMode="auto">
            <a:xfrm>
              <a:off x="1896" y="3024"/>
              <a:ext cx="176" cy="168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732" name="Line 44"/>
            <p:cNvSpPr>
              <a:spLocks noChangeShapeType="1"/>
            </p:cNvSpPr>
            <p:nvPr/>
          </p:nvSpPr>
          <p:spPr bwMode="auto">
            <a:xfrm flipH="1" flipV="1">
              <a:off x="1696" y="3184"/>
              <a:ext cx="208" cy="208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733" name="Line 45"/>
            <p:cNvSpPr>
              <a:spLocks noChangeShapeType="1"/>
            </p:cNvSpPr>
            <p:nvPr/>
          </p:nvSpPr>
          <p:spPr bwMode="auto">
            <a:xfrm flipV="1">
              <a:off x="1896" y="3184"/>
              <a:ext cx="176" cy="208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68651" name="Rectangle 46"/>
          <p:cNvSpPr>
            <a:spLocks noChangeArrowheads="1"/>
          </p:cNvSpPr>
          <p:nvPr/>
        </p:nvSpPr>
        <p:spPr bwMode="auto">
          <a:xfrm>
            <a:off x="3797300" y="3100388"/>
            <a:ext cx="374650" cy="2540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defTabSz="762000">
              <a:lnSpc>
                <a:spcPct val="90000"/>
              </a:lnSpc>
            </a:pPr>
            <a:r>
              <a:rPr kumimoji="1" lang="en-US" altLang="ko-KR" sz="1200" b="1">
                <a:solidFill>
                  <a:srgbClr val="000000"/>
                </a:solidFill>
                <a:latin typeface="Arial" charset="0"/>
              </a:rPr>
              <a:t>D7</a:t>
            </a:r>
          </a:p>
        </p:txBody>
      </p:sp>
      <p:sp>
        <p:nvSpPr>
          <p:cNvPr id="68652" name="Line 47"/>
          <p:cNvSpPr>
            <a:spLocks noChangeShapeType="1"/>
          </p:cNvSpPr>
          <p:nvPr/>
        </p:nvSpPr>
        <p:spPr bwMode="auto">
          <a:xfrm flipV="1">
            <a:off x="4252913" y="3205163"/>
            <a:ext cx="1746250" cy="4762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653" name="Line 48"/>
          <p:cNvSpPr>
            <a:spLocks noChangeShapeType="1"/>
          </p:cNvSpPr>
          <p:nvPr/>
        </p:nvSpPr>
        <p:spPr bwMode="auto">
          <a:xfrm>
            <a:off x="3035300" y="3209925"/>
            <a:ext cx="701675" cy="3175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654" name="Rectangle 49"/>
          <p:cNvSpPr>
            <a:spLocks noChangeArrowheads="1"/>
          </p:cNvSpPr>
          <p:nvPr/>
        </p:nvSpPr>
        <p:spPr bwMode="auto">
          <a:xfrm>
            <a:off x="4262438" y="2979738"/>
            <a:ext cx="1857375" cy="2540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defTabSz="762000">
              <a:lnSpc>
                <a:spcPct val="90000"/>
              </a:lnSpc>
            </a:pPr>
            <a:r>
              <a:rPr kumimoji="1" lang="en-US" altLang="ko-KR" sz="1200" b="1">
                <a:solidFill>
                  <a:srgbClr val="000000"/>
                </a:solidFill>
                <a:latin typeface="Arial" charset="0"/>
              </a:rPr>
              <a:t>= 0 (Memory-reference)</a:t>
            </a:r>
          </a:p>
        </p:txBody>
      </p:sp>
      <p:sp>
        <p:nvSpPr>
          <p:cNvPr id="68655" name="Rectangle 50"/>
          <p:cNvSpPr>
            <a:spLocks noChangeArrowheads="1"/>
          </p:cNvSpPr>
          <p:nvPr/>
        </p:nvSpPr>
        <p:spPr bwMode="auto">
          <a:xfrm>
            <a:off x="2098675" y="2979738"/>
            <a:ext cx="1592263" cy="2540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defTabSz="762000">
              <a:lnSpc>
                <a:spcPct val="90000"/>
              </a:lnSpc>
            </a:pPr>
            <a:r>
              <a:rPr kumimoji="1" lang="en-US" altLang="ko-KR" sz="1200" b="1">
                <a:solidFill>
                  <a:srgbClr val="000000"/>
                </a:solidFill>
                <a:latin typeface="Arial" charset="0"/>
              </a:rPr>
              <a:t>(Register or I/O) = 1</a:t>
            </a:r>
          </a:p>
        </p:txBody>
      </p:sp>
      <p:sp>
        <p:nvSpPr>
          <p:cNvPr id="68656" name="Line 51"/>
          <p:cNvSpPr>
            <a:spLocks noChangeShapeType="1"/>
          </p:cNvSpPr>
          <p:nvPr/>
        </p:nvSpPr>
        <p:spPr bwMode="auto">
          <a:xfrm flipH="1">
            <a:off x="5729288" y="3446463"/>
            <a:ext cx="306387" cy="223837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657" name="Line 52"/>
          <p:cNvSpPr>
            <a:spLocks noChangeShapeType="1"/>
          </p:cNvSpPr>
          <p:nvPr/>
        </p:nvSpPr>
        <p:spPr bwMode="auto">
          <a:xfrm>
            <a:off x="6024563" y="3446463"/>
            <a:ext cx="269875" cy="223837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658" name="Line 53"/>
          <p:cNvSpPr>
            <a:spLocks noChangeShapeType="1"/>
          </p:cNvSpPr>
          <p:nvPr/>
        </p:nvSpPr>
        <p:spPr bwMode="auto">
          <a:xfrm flipH="1" flipV="1">
            <a:off x="5729288" y="3659188"/>
            <a:ext cx="306387" cy="25400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659" name="Line 54"/>
          <p:cNvSpPr>
            <a:spLocks noChangeShapeType="1"/>
          </p:cNvSpPr>
          <p:nvPr/>
        </p:nvSpPr>
        <p:spPr bwMode="auto">
          <a:xfrm flipV="1">
            <a:off x="6024563" y="3659188"/>
            <a:ext cx="269875" cy="25400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660" name="Rectangle 55"/>
          <p:cNvSpPr>
            <a:spLocks noChangeArrowheads="1"/>
          </p:cNvSpPr>
          <p:nvPr/>
        </p:nvSpPr>
        <p:spPr bwMode="auto">
          <a:xfrm>
            <a:off x="5880100" y="3571875"/>
            <a:ext cx="223838" cy="2540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defTabSz="762000">
              <a:lnSpc>
                <a:spcPct val="90000"/>
              </a:lnSpc>
            </a:pPr>
            <a:r>
              <a:rPr kumimoji="1" lang="en-US" altLang="ko-KR" sz="1200" b="1">
                <a:solidFill>
                  <a:srgbClr val="000000"/>
                </a:solidFill>
                <a:latin typeface="Arial" charset="0"/>
              </a:rPr>
              <a:t>I</a:t>
            </a:r>
          </a:p>
        </p:txBody>
      </p:sp>
      <p:sp>
        <p:nvSpPr>
          <p:cNvPr id="68661" name="Line 56"/>
          <p:cNvSpPr>
            <a:spLocks noChangeShapeType="1"/>
          </p:cNvSpPr>
          <p:nvPr/>
        </p:nvSpPr>
        <p:spPr bwMode="auto">
          <a:xfrm flipH="1">
            <a:off x="2727325" y="3446463"/>
            <a:ext cx="320675" cy="223837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662" name="Line 57"/>
          <p:cNvSpPr>
            <a:spLocks noChangeShapeType="1"/>
          </p:cNvSpPr>
          <p:nvPr/>
        </p:nvSpPr>
        <p:spPr bwMode="auto">
          <a:xfrm>
            <a:off x="3035300" y="3446463"/>
            <a:ext cx="258763" cy="223837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663" name="Line 58"/>
          <p:cNvSpPr>
            <a:spLocks noChangeShapeType="1"/>
          </p:cNvSpPr>
          <p:nvPr/>
        </p:nvSpPr>
        <p:spPr bwMode="auto">
          <a:xfrm flipH="1" flipV="1">
            <a:off x="2727325" y="3659188"/>
            <a:ext cx="320675" cy="25400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664" name="Line 59"/>
          <p:cNvSpPr>
            <a:spLocks noChangeShapeType="1"/>
          </p:cNvSpPr>
          <p:nvPr/>
        </p:nvSpPr>
        <p:spPr bwMode="auto">
          <a:xfrm flipV="1">
            <a:off x="3035300" y="3659188"/>
            <a:ext cx="258763" cy="25400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665" name="Rectangle 60"/>
          <p:cNvSpPr>
            <a:spLocks noChangeArrowheads="1"/>
          </p:cNvSpPr>
          <p:nvPr/>
        </p:nvSpPr>
        <p:spPr bwMode="auto">
          <a:xfrm>
            <a:off x="2905125" y="3575050"/>
            <a:ext cx="223838" cy="2540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defTabSz="762000">
              <a:lnSpc>
                <a:spcPct val="90000"/>
              </a:lnSpc>
            </a:pPr>
            <a:r>
              <a:rPr kumimoji="1" lang="en-US" altLang="ko-KR" sz="1200" b="1">
                <a:solidFill>
                  <a:srgbClr val="000000"/>
                </a:solidFill>
                <a:latin typeface="Arial" charset="0"/>
              </a:rPr>
              <a:t>I</a:t>
            </a:r>
          </a:p>
        </p:txBody>
      </p:sp>
      <p:sp>
        <p:nvSpPr>
          <p:cNvPr id="68666" name="Rectangle 61"/>
          <p:cNvSpPr>
            <a:spLocks noChangeArrowheads="1"/>
          </p:cNvSpPr>
          <p:nvPr/>
        </p:nvSpPr>
        <p:spPr bwMode="auto">
          <a:xfrm>
            <a:off x="3562350" y="4071938"/>
            <a:ext cx="763588" cy="4191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defTabSz="762000">
              <a:lnSpc>
                <a:spcPct val="90000"/>
              </a:lnSpc>
            </a:pPr>
            <a:r>
              <a:rPr kumimoji="1" lang="en-US" altLang="ko-KR" sz="1200" b="1">
                <a:solidFill>
                  <a:srgbClr val="000000"/>
                </a:solidFill>
                <a:latin typeface="Arial" charset="0"/>
              </a:rPr>
              <a:t>Execute</a:t>
            </a:r>
          </a:p>
          <a:p>
            <a:pPr defTabSz="762000" eaLnBrk="1">
              <a:lnSpc>
                <a:spcPct val="90000"/>
              </a:lnSpc>
            </a:pPr>
            <a:endParaRPr kumimoji="1" lang="en-US" altLang="ko-KR" sz="12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68667" name="Rectangle 62"/>
          <p:cNvSpPr>
            <a:spLocks noChangeArrowheads="1"/>
          </p:cNvSpPr>
          <p:nvPr/>
        </p:nvSpPr>
        <p:spPr bwMode="auto">
          <a:xfrm>
            <a:off x="3168650" y="4211638"/>
            <a:ext cx="1471613" cy="4191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defTabSz="762000">
              <a:lnSpc>
                <a:spcPct val="90000"/>
              </a:lnSpc>
            </a:pPr>
            <a:r>
              <a:rPr kumimoji="1" lang="en-US" altLang="ko-KR" sz="1200" b="1">
                <a:solidFill>
                  <a:srgbClr val="000000"/>
                </a:solidFill>
                <a:latin typeface="Arial" charset="0"/>
              </a:rPr>
              <a:t>register-reference</a:t>
            </a:r>
          </a:p>
          <a:p>
            <a:pPr defTabSz="762000" eaLnBrk="1">
              <a:lnSpc>
                <a:spcPct val="90000"/>
              </a:lnSpc>
            </a:pPr>
            <a:endParaRPr kumimoji="1" lang="en-US" altLang="ko-KR" sz="12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68668" name="Rectangle 63"/>
          <p:cNvSpPr>
            <a:spLocks noChangeArrowheads="1"/>
          </p:cNvSpPr>
          <p:nvPr/>
        </p:nvSpPr>
        <p:spPr bwMode="auto">
          <a:xfrm>
            <a:off x="3463925" y="4354513"/>
            <a:ext cx="969963" cy="4191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defTabSz="762000">
              <a:lnSpc>
                <a:spcPct val="90000"/>
              </a:lnSpc>
            </a:pPr>
            <a:r>
              <a:rPr kumimoji="1" lang="en-US" altLang="ko-KR" sz="1200" b="1">
                <a:solidFill>
                  <a:srgbClr val="000000"/>
                </a:solidFill>
                <a:latin typeface="Arial" charset="0"/>
              </a:rPr>
              <a:t>instruction</a:t>
            </a:r>
          </a:p>
          <a:p>
            <a:pPr defTabSz="762000" eaLnBrk="1">
              <a:lnSpc>
                <a:spcPct val="90000"/>
              </a:lnSpc>
            </a:pPr>
            <a:endParaRPr kumimoji="1" lang="en-US" altLang="ko-KR" sz="12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68669" name="Rectangle 64"/>
          <p:cNvSpPr>
            <a:spLocks noChangeArrowheads="1"/>
          </p:cNvSpPr>
          <p:nvPr/>
        </p:nvSpPr>
        <p:spPr bwMode="auto">
          <a:xfrm>
            <a:off x="3549650" y="4525963"/>
            <a:ext cx="392113" cy="2540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defTabSz="762000">
              <a:lnSpc>
                <a:spcPct val="90000"/>
              </a:lnSpc>
            </a:pPr>
            <a:r>
              <a:rPr kumimoji="1" lang="en-US" altLang="ko-KR" sz="1200" b="1">
                <a:solidFill>
                  <a:srgbClr val="000000"/>
                </a:solidFill>
                <a:latin typeface="Arial" charset="0"/>
              </a:rPr>
              <a:t>SC</a:t>
            </a:r>
          </a:p>
        </p:txBody>
      </p:sp>
      <p:sp>
        <p:nvSpPr>
          <p:cNvPr id="68670" name="Rectangle 65"/>
          <p:cNvSpPr>
            <a:spLocks noChangeArrowheads="1"/>
          </p:cNvSpPr>
          <p:nvPr/>
        </p:nvSpPr>
        <p:spPr bwMode="auto">
          <a:xfrm>
            <a:off x="3841750" y="4525963"/>
            <a:ext cx="331788" cy="2540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defTabSz="762000">
              <a:lnSpc>
                <a:spcPct val="90000"/>
              </a:lnSpc>
            </a:pPr>
            <a:r>
              <a:rPr kumimoji="1" lang="en-US" altLang="ko-KR" sz="1200" b="1">
                <a:solidFill>
                  <a:srgbClr val="000000"/>
                </a:solidFill>
                <a:latin typeface="Symbol" pitchFamily="18" charset="2"/>
              </a:rPr>
              <a:t></a:t>
            </a:r>
          </a:p>
        </p:txBody>
      </p:sp>
      <p:sp>
        <p:nvSpPr>
          <p:cNvPr id="68671" name="Rectangle 66"/>
          <p:cNvSpPr>
            <a:spLocks noChangeArrowheads="1"/>
          </p:cNvSpPr>
          <p:nvPr/>
        </p:nvSpPr>
        <p:spPr bwMode="auto">
          <a:xfrm>
            <a:off x="4116388" y="4525963"/>
            <a:ext cx="265112" cy="2540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defTabSz="762000">
              <a:lnSpc>
                <a:spcPct val="90000"/>
              </a:lnSpc>
            </a:pPr>
            <a:r>
              <a:rPr kumimoji="1" lang="en-US" altLang="ko-KR" sz="1200" b="1">
                <a:solidFill>
                  <a:srgbClr val="000000"/>
                </a:solidFill>
                <a:latin typeface="Arial" charset="0"/>
              </a:rPr>
              <a:t>0</a:t>
            </a:r>
          </a:p>
        </p:txBody>
      </p:sp>
      <p:sp>
        <p:nvSpPr>
          <p:cNvPr id="68672" name="Rectangle 67"/>
          <p:cNvSpPr>
            <a:spLocks noChangeArrowheads="1"/>
          </p:cNvSpPr>
          <p:nvPr/>
        </p:nvSpPr>
        <p:spPr bwMode="auto">
          <a:xfrm>
            <a:off x="2038350" y="4071938"/>
            <a:ext cx="763588" cy="4191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defTabSz="762000">
              <a:lnSpc>
                <a:spcPct val="90000"/>
              </a:lnSpc>
            </a:pPr>
            <a:r>
              <a:rPr kumimoji="1" lang="en-US" altLang="ko-KR" sz="1200" b="1">
                <a:solidFill>
                  <a:srgbClr val="000000"/>
                </a:solidFill>
                <a:latin typeface="Arial" charset="0"/>
              </a:rPr>
              <a:t>Execute</a:t>
            </a:r>
          </a:p>
          <a:p>
            <a:pPr defTabSz="762000" eaLnBrk="1">
              <a:lnSpc>
                <a:spcPct val="90000"/>
              </a:lnSpc>
            </a:pPr>
            <a:endParaRPr kumimoji="1" lang="en-US" altLang="ko-KR" sz="12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68673" name="Rectangle 68"/>
          <p:cNvSpPr>
            <a:spLocks noChangeArrowheads="1"/>
          </p:cNvSpPr>
          <p:nvPr/>
        </p:nvSpPr>
        <p:spPr bwMode="auto">
          <a:xfrm>
            <a:off x="1878013" y="4211638"/>
            <a:ext cx="1082675" cy="4191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defTabSz="762000">
              <a:lnSpc>
                <a:spcPct val="90000"/>
              </a:lnSpc>
            </a:pPr>
            <a:r>
              <a:rPr kumimoji="1" lang="en-US" altLang="ko-KR" sz="1200" b="1">
                <a:solidFill>
                  <a:srgbClr val="000000"/>
                </a:solidFill>
                <a:latin typeface="Arial" charset="0"/>
              </a:rPr>
              <a:t>input-output</a:t>
            </a:r>
          </a:p>
          <a:p>
            <a:pPr defTabSz="762000" eaLnBrk="1">
              <a:lnSpc>
                <a:spcPct val="90000"/>
              </a:lnSpc>
            </a:pPr>
            <a:endParaRPr kumimoji="1" lang="en-US" altLang="ko-KR" sz="12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68674" name="Rectangle 69"/>
          <p:cNvSpPr>
            <a:spLocks noChangeArrowheads="1"/>
          </p:cNvSpPr>
          <p:nvPr/>
        </p:nvSpPr>
        <p:spPr bwMode="auto">
          <a:xfrm>
            <a:off x="1939925" y="4354513"/>
            <a:ext cx="969963" cy="4191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defTabSz="762000">
              <a:lnSpc>
                <a:spcPct val="90000"/>
              </a:lnSpc>
            </a:pPr>
            <a:r>
              <a:rPr kumimoji="1" lang="en-US" altLang="ko-KR" sz="1200" b="1">
                <a:solidFill>
                  <a:srgbClr val="000000"/>
                </a:solidFill>
                <a:latin typeface="Arial" charset="0"/>
              </a:rPr>
              <a:t>instruction</a:t>
            </a:r>
          </a:p>
          <a:p>
            <a:pPr defTabSz="762000" eaLnBrk="1">
              <a:lnSpc>
                <a:spcPct val="90000"/>
              </a:lnSpc>
            </a:pPr>
            <a:endParaRPr kumimoji="1" lang="en-US" altLang="ko-KR" sz="12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68675" name="Rectangle 70"/>
          <p:cNvSpPr>
            <a:spLocks noChangeArrowheads="1"/>
          </p:cNvSpPr>
          <p:nvPr/>
        </p:nvSpPr>
        <p:spPr bwMode="auto">
          <a:xfrm>
            <a:off x="2024063" y="4525963"/>
            <a:ext cx="392112" cy="2540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defTabSz="762000">
              <a:lnSpc>
                <a:spcPct val="90000"/>
              </a:lnSpc>
            </a:pPr>
            <a:r>
              <a:rPr kumimoji="1" lang="en-US" altLang="ko-KR" sz="1200" b="1">
                <a:solidFill>
                  <a:srgbClr val="000000"/>
                </a:solidFill>
                <a:latin typeface="Arial" charset="0"/>
              </a:rPr>
              <a:t>SC</a:t>
            </a:r>
          </a:p>
        </p:txBody>
      </p:sp>
      <p:sp>
        <p:nvSpPr>
          <p:cNvPr id="68676" name="Rectangle 71"/>
          <p:cNvSpPr>
            <a:spLocks noChangeArrowheads="1"/>
          </p:cNvSpPr>
          <p:nvPr/>
        </p:nvSpPr>
        <p:spPr bwMode="auto">
          <a:xfrm>
            <a:off x="2303463" y="4525963"/>
            <a:ext cx="331787" cy="2540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defTabSz="762000">
              <a:lnSpc>
                <a:spcPct val="90000"/>
              </a:lnSpc>
            </a:pPr>
            <a:r>
              <a:rPr kumimoji="1" lang="en-US" altLang="ko-KR" sz="1200" b="1">
                <a:solidFill>
                  <a:srgbClr val="000000"/>
                </a:solidFill>
                <a:latin typeface="Symbol" pitchFamily="18" charset="2"/>
              </a:rPr>
              <a:t></a:t>
            </a:r>
          </a:p>
        </p:txBody>
      </p:sp>
      <p:sp>
        <p:nvSpPr>
          <p:cNvPr id="68677" name="Rectangle 72"/>
          <p:cNvSpPr>
            <a:spLocks noChangeArrowheads="1"/>
          </p:cNvSpPr>
          <p:nvPr/>
        </p:nvSpPr>
        <p:spPr bwMode="auto">
          <a:xfrm>
            <a:off x="2578100" y="4525963"/>
            <a:ext cx="265113" cy="2540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defTabSz="762000">
              <a:lnSpc>
                <a:spcPct val="90000"/>
              </a:lnSpc>
            </a:pPr>
            <a:r>
              <a:rPr kumimoji="1" lang="en-US" altLang="ko-KR" sz="1200" b="1">
                <a:solidFill>
                  <a:srgbClr val="000000"/>
                </a:solidFill>
                <a:latin typeface="Arial" charset="0"/>
              </a:rPr>
              <a:t>0</a:t>
            </a:r>
          </a:p>
        </p:txBody>
      </p:sp>
      <p:sp>
        <p:nvSpPr>
          <p:cNvPr id="68678" name="Rectangle 73"/>
          <p:cNvSpPr>
            <a:spLocks noChangeArrowheads="1"/>
          </p:cNvSpPr>
          <p:nvPr/>
        </p:nvSpPr>
        <p:spPr bwMode="auto">
          <a:xfrm>
            <a:off x="5334000" y="4071938"/>
            <a:ext cx="628650" cy="2540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defTabSz="762000">
              <a:lnSpc>
                <a:spcPct val="90000"/>
              </a:lnSpc>
            </a:pPr>
            <a:r>
              <a:rPr kumimoji="1" lang="en-US" altLang="ko-KR" sz="1200" b="1">
                <a:solidFill>
                  <a:srgbClr val="000000"/>
                </a:solidFill>
                <a:latin typeface="Arial" charset="0"/>
              </a:rPr>
              <a:t>M[AR]</a:t>
            </a:r>
          </a:p>
        </p:txBody>
      </p:sp>
      <p:sp>
        <p:nvSpPr>
          <p:cNvPr id="68679" name="Rectangle 74"/>
          <p:cNvSpPr>
            <a:spLocks noChangeArrowheads="1"/>
          </p:cNvSpPr>
          <p:nvPr/>
        </p:nvSpPr>
        <p:spPr bwMode="auto">
          <a:xfrm>
            <a:off x="5141913" y="4071938"/>
            <a:ext cx="331787" cy="2540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defTabSz="762000">
              <a:lnSpc>
                <a:spcPct val="90000"/>
              </a:lnSpc>
            </a:pPr>
            <a:r>
              <a:rPr kumimoji="1" lang="en-US" altLang="ko-KR" sz="1200" b="1">
                <a:solidFill>
                  <a:srgbClr val="000000"/>
                </a:solidFill>
                <a:latin typeface="Symbol" pitchFamily="18" charset="2"/>
              </a:rPr>
              <a:t></a:t>
            </a:r>
          </a:p>
        </p:txBody>
      </p:sp>
      <p:sp>
        <p:nvSpPr>
          <p:cNvPr id="68680" name="Rectangle 75"/>
          <p:cNvSpPr>
            <a:spLocks noChangeArrowheads="1"/>
          </p:cNvSpPr>
          <p:nvPr/>
        </p:nvSpPr>
        <p:spPr bwMode="auto">
          <a:xfrm>
            <a:off x="4878388" y="4071938"/>
            <a:ext cx="400050" cy="2540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defTabSz="762000">
              <a:lnSpc>
                <a:spcPct val="90000"/>
              </a:lnSpc>
            </a:pPr>
            <a:r>
              <a:rPr kumimoji="1" lang="en-US" altLang="ko-KR" sz="1200" b="1">
                <a:solidFill>
                  <a:srgbClr val="000000"/>
                </a:solidFill>
                <a:latin typeface="Arial" charset="0"/>
              </a:rPr>
              <a:t>AR</a:t>
            </a:r>
          </a:p>
        </p:txBody>
      </p:sp>
      <p:sp>
        <p:nvSpPr>
          <p:cNvPr id="68681" name="Rectangle 76"/>
          <p:cNvSpPr>
            <a:spLocks noChangeArrowheads="1"/>
          </p:cNvSpPr>
          <p:nvPr/>
        </p:nvSpPr>
        <p:spPr bwMode="auto">
          <a:xfrm>
            <a:off x="6199188" y="4062413"/>
            <a:ext cx="758825" cy="2540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defTabSz="762000">
              <a:lnSpc>
                <a:spcPct val="90000"/>
              </a:lnSpc>
            </a:pPr>
            <a:r>
              <a:rPr kumimoji="1" lang="en-US" altLang="ko-KR" sz="1200" b="1">
                <a:solidFill>
                  <a:srgbClr val="000000"/>
                </a:solidFill>
                <a:latin typeface="Arial" charset="0"/>
              </a:rPr>
              <a:t>Nothing</a:t>
            </a:r>
          </a:p>
        </p:txBody>
      </p:sp>
      <p:sp>
        <p:nvSpPr>
          <p:cNvPr id="68682" name="Arc 77"/>
          <p:cNvSpPr>
            <a:spLocks/>
          </p:cNvSpPr>
          <p:nvPr/>
        </p:nvSpPr>
        <p:spPr bwMode="auto">
          <a:xfrm>
            <a:off x="2982913" y="3381375"/>
            <a:ext cx="93662" cy="96838"/>
          </a:xfrm>
          <a:custGeom>
            <a:avLst/>
            <a:gdLst>
              <a:gd name="T0" fmla="*/ 0 w 17255"/>
              <a:gd name="T1" fmla="*/ 37184 h 21600"/>
              <a:gd name="T2" fmla="*/ 508407 w 17255"/>
              <a:gd name="T3" fmla="*/ 35095 h 21600"/>
              <a:gd name="T4" fmla="*/ 257694 w 17255"/>
              <a:gd name="T5" fmla="*/ 434148 h 21600"/>
              <a:gd name="T6" fmla="*/ 0 60000 65536"/>
              <a:gd name="T7" fmla="*/ 0 60000 65536"/>
              <a:gd name="T8" fmla="*/ 0 60000 65536"/>
              <a:gd name="T9" fmla="*/ 0 w 17255"/>
              <a:gd name="T10" fmla="*/ 0 h 21600"/>
              <a:gd name="T11" fmla="*/ 17255 w 17255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7255" h="21600" fill="none" extrusionOk="0">
                <a:moveTo>
                  <a:pt x="-1" y="1849"/>
                </a:moveTo>
                <a:cubicBezTo>
                  <a:pt x="2754" y="630"/>
                  <a:pt x="5733" y="-1"/>
                  <a:pt x="8746" y="0"/>
                </a:cubicBezTo>
                <a:cubicBezTo>
                  <a:pt x="11671" y="0"/>
                  <a:pt x="14566" y="594"/>
                  <a:pt x="17254" y="1746"/>
                </a:cubicBezTo>
              </a:path>
              <a:path w="17255" h="21600" stroke="0" extrusionOk="0">
                <a:moveTo>
                  <a:pt x="-1" y="1849"/>
                </a:moveTo>
                <a:cubicBezTo>
                  <a:pt x="2754" y="630"/>
                  <a:pt x="5733" y="-1"/>
                  <a:pt x="8746" y="0"/>
                </a:cubicBezTo>
                <a:cubicBezTo>
                  <a:pt x="11671" y="0"/>
                  <a:pt x="14566" y="594"/>
                  <a:pt x="17254" y="1746"/>
                </a:cubicBezTo>
                <a:lnTo>
                  <a:pt x="8746" y="21600"/>
                </a:lnTo>
                <a:close/>
              </a:path>
            </a:pathLst>
          </a:custGeom>
          <a:solidFill>
            <a:srgbClr val="000000"/>
          </a:solidFill>
          <a:ln w="25400" cap="rnd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683" name="Line 78"/>
          <p:cNvSpPr>
            <a:spLocks noChangeShapeType="1"/>
          </p:cNvSpPr>
          <p:nvPr/>
        </p:nvSpPr>
        <p:spPr bwMode="auto">
          <a:xfrm flipV="1">
            <a:off x="3035300" y="3224213"/>
            <a:ext cx="0" cy="17145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684" name="Arc 79"/>
          <p:cNvSpPr>
            <a:spLocks/>
          </p:cNvSpPr>
          <p:nvPr/>
        </p:nvSpPr>
        <p:spPr bwMode="auto">
          <a:xfrm>
            <a:off x="5972175" y="3357563"/>
            <a:ext cx="93663" cy="95250"/>
          </a:xfrm>
          <a:custGeom>
            <a:avLst/>
            <a:gdLst>
              <a:gd name="T0" fmla="*/ 0 w 17255"/>
              <a:gd name="T1" fmla="*/ 35975 h 21600"/>
              <a:gd name="T2" fmla="*/ 508418 w 17255"/>
              <a:gd name="T3" fmla="*/ 33950 h 21600"/>
              <a:gd name="T4" fmla="*/ 257702 w 17255"/>
              <a:gd name="T5" fmla="*/ 420026 h 21600"/>
              <a:gd name="T6" fmla="*/ 0 60000 65536"/>
              <a:gd name="T7" fmla="*/ 0 60000 65536"/>
              <a:gd name="T8" fmla="*/ 0 60000 65536"/>
              <a:gd name="T9" fmla="*/ 0 w 17255"/>
              <a:gd name="T10" fmla="*/ 0 h 21600"/>
              <a:gd name="T11" fmla="*/ 17255 w 17255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7255" h="21600" fill="none" extrusionOk="0">
                <a:moveTo>
                  <a:pt x="-1" y="1849"/>
                </a:moveTo>
                <a:cubicBezTo>
                  <a:pt x="2754" y="630"/>
                  <a:pt x="5733" y="-1"/>
                  <a:pt x="8746" y="0"/>
                </a:cubicBezTo>
                <a:cubicBezTo>
                  <a:pt x="11671" y="0"/>
                  <a:pt x="14566" y="594"/>
                  <a:pt x="17254" y="1746"/>
                </a:cubicBezTo>
              </a:path>
              <a:path w="17255" h="21600" stroke="0" extrusionOk="0">
                <a:moveTo>
                  <a:pt x="-1" y="1849"/>
                </a:moveTo>
                <a:cubicBezTo>
                  <a:pt x="2754" y="630"/>
                  <a:pt x="5733" y="-1"/>
                  <a:pt x="8746" y="0"/>
                </a:cubicBezTo>
                <a:cubicBezTo>
                  <a:pt x="11671" y="0"/>
                  <a:pt x="14566" y="594"/>
                  <a:pt x="17254" y="1746"/>
                </a:cubicBezTo>
                <a:lnTo>
                  <a:pt x="8746" y="21600"/>
                </a:lnTo>
                <a:close/>
              </a:path>
            </a:pathLst>
          </a:custGeom>
          <a:solidFill>
            <a:srgbClr val="000000"/>
          </a:solidFill>
          <a:ln w="25400" cap="rnd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685" name="Line 80"/>
          <p:cNvSpPr>
            <a:spLocks noChangeShapeType="1"/>
          </p:cNvSpPr>
          <p:nvPr/>
        </p:nvSpPr>
        <p:spPr bwMode="auto">
          <a:xfrm flipV="1">
            <a:off x="6011863" y="3198813"/>
            <a:ext cx="0" cy="17145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686" name="Rectangle 81"/>
          <p:cNvSpPr>
            <a:spLocks noChangeArrowheads="1"/>
          </p:cNvSpPr>
          <p:nvPr/>
        </p:nvSpPr>
        <p:spPr bwMode="auto">
          <a:xfrm>
            <a:off x="1916113" y="4073525"/>
            <a:ext cx="1020762" cy="682625"/>
          </a:xfrm>
          <a:prstGeom prst="rect">
            <a:avLst/>
          </a:prstGeom>
          <a:noFill/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687" name="Rectangle 82"/>
          <p:cNvSpPr>
            <a:spLocks noChangeArrowheads="1"/>
          </p:cNvSpPr>
          <p:nvPr/>
        </p:nvSpPr>
        <p:spPr bwMode="auto">
          <a:xfrm>
            <a:off x="3170238" y="4073525"/>
            <a:ext cx="1512887" cy="673100"/>
          </a:xfrm>
          <a:prstGeom prst="rect">
            <a:avLst/>
          </a:prstGeom>
          <a:noFill/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688" name="Rectangle 83"/>
          <p:cNvSpPr>
            <a:spLocks noChangeArrowheads="1"/>
          </p:cNvSpPr>
          <p:nvPr/>
        </p:nvSpPr>
        <p:spPr bwMode="auto">
          <a:xfrm>
            <a:off x="4916488" y="4073525"/>
            <a:ext cx="1020762" cy="211138"/>
          </a:xfrm>
          <a:prstGeom prst="rect">
            <a:avLst/>
          </a:prstGeom>
          <a:noFill/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689" name="Rectangle 84"/>
          <p:cNvSpPr>
            <a:spLocks noChangeArrowheads="1"/>
          </p:cNvSpPr>
          <p:nvPr/>
        </p:nvSpPr>
        <p:spPr bwMode="auto">
          <a:xfrm>
            <a:off x="6172200" y="4073525"/>
            <a:ext cx="811213" cy="211138"/>
          </a:xfrm>
          <a:prstGeom prst="rect">
            <a:avLst/>
          </a:prstGeom>
          <a:noFill/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690" name="Arc 85"/>
          <p:cNvSpPr>
            <a:spLocks/>
          </p:cNvSpPr>
          <p:nvPr/>
        </p:nvSpPr>
        <p:spPr bwMode="auto">
          <a:xfrm>
            <a:off x="2355850" y="3963988"/>
            <a:ext cx="93663" cy="96837"/>
          </a:xfrm>
          <a:custGeom>
            <a:avLst/>
            <a:gdLst>
              <a:gd name="T0" fmla="*/ 0 w 17255"/>
              <a:gd name="T1" fmla="*/ 37184 h 21600"/>
              <a:gd name="T2" fmla="*/ 508418 w 17255"/>
              <a:gd name="T3" fmla="*/ 35094 h 21600"/>
              <a:gd name="T4" fmla="*/ 257702 w 17255"/>
              <a:gd name="T5" fmla="*/ 434139 h 21600"/>
              <a:gd name="T6" fmla="*/ 0 60000 65536"/>
              <a:gd name="T7" fmla="*/ 0 60000 65536"/>
              <a:gd name="T8" fmla="*/ 0 60000 65536"/>
              <a:gd name="T9" fmla="*/ 0 w 17255"/>
              <a:gd name="T10" fmla="*/ 0 h 21600"/>
              <a:gd name="T11" fmla="*/ 17255 w 17255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7255" h="21600" fill="none" extrusionOk="0">
                <a:moveTo>
                  <a:pt x="-1" y="1849"/>
                </a:moveTo>
                <a:cubicBezTo>
                  <a:pt x="2754" y="630"/>
                  <a:pt x="5733" y="-1"/>
                  <a:pt x="8746" y="0"/>
                </a:cubicBezTo>
                <a:cubicBezTo>
                  <a:pt x="11671" y="0"/>
                  <a:pt x="14566" y="594"/>
                  <a:pt x="17254" y="1746"/>
                </a:cubicBezTo>
              </a:path>
              <a:path w="17255" h="21600" stroke="0" extrusionOk="0">
                <a:moveTo>
                  <a:pt x="-1" y="1849"/>
                </a:moveTo>
                <a:cubicBezTo>
                  <a:pt x="2754" y="630"/>
                  <a:pt x="5733" y="-1"/>
                  <a:pt x="8746" y="0"/>
                </a:cubicBezTo>
                <a:cubicBezTo>
                  <a:pt x="11671" y="0"/>
                  <a:pt x="14566" y="594"/>
                  <a:pt x="17254" y="1746"/>
                </a:cubicBezTo>
                <a:lnTo>
                  <a:pt x="8746" y="21600"/>
                </a:lnTo>
                <a:close/>
              </a:path>
            </a:pathLst>
          </a:custGeom>
          <a:solidFill>
            <a:srgbClr val="000000"/>
          </a:solidFill>
          <a:ln w="25400" cap="rnd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691" name="Line 86"/>
          <p:cNvSpPr>
            <a:spLocks noChangeShapeType="1"/>
          </p:cNvSpPr>
          <p:nvPr/>
        </p:nvSpPr>
        <p:spPr bwMode="auto">
          <a:xfrm flipV="1">
            <a:off x="2401888" y="3668713"/>
            <a:ext cx="0" cy="32385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692" name="Arc 87"/>
          <p:cNvSpPr>
            <a:spLocks/>
          </p:cNvSpPr>
          <p:nvPr/>
        </p:nvSpPr>
        <p:spPr bwMode="auto">
          <a:xfrm>
            <a:off x="3954463" y="3963988"/>
            <a:ext cx="93662" cy="96837"/>
          </a:xfrm>
          <a:custGeom>
            <a:avLst/>
            <a:gdLst>
              <a:gd name="T0" fmla="*/ 0 w 17255"/>
              <a:gd name="T1" fmla="*/ 37184 h 21600"/>
              <a:gd name="T2" fmla="*/ 508407 w 17255"/>
              <a:gd name="T3" fmla="*/ 35094 h 21600"/>
              <a:gd name="T4" fmla="*/ 257694 w 17255"/>
              <a:gd name="T5" fmla="*/ 434139 h 21600"/>
              <a:gd name="T6" fmla="*/ 0 60000 65536"/>
              <a:gd name="T7" fmla="*/ 0 60000 65536"/>
              <a:gd name="T8" fmla="*/ 0 60000 65536"/>
              <a:gd name="T9" fmla="*/ 0 w 17255"/>
              <a:gd name="T10" fmla="*/ 0 h 21600"/>
              <a:gd name="T11" fmla="*/ 17255 w 17255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7255" h="21600" fill="none" extrusionOk="0">
                <a:moveTo>
                  <a:pt x="-1" y="1849"/>
                </a:moveTo>
                <a:cubicBezTo>
                  <a:pt x="2754" y="630"/>
                  <a:pt x="5733" y="-1"/>
                  <a:pt x="8746" y="0"/>
                </a:cubicBezTo>
                <a:cubicBezTo>
                  <a:pt x="11671" y="0"/>
                  <a:pt x="14566" y="594"/>
                  <a:pt x="17254" y="1746"/>
                </a:cubicBezTo>
              </a:path>
              <a:path w="17255" h="21600" stroke="0" extrusionOk="0">
                <a:moveTo>
                  <a:pt x="-1" y="1849"/>
                </a:moveTo>
                <a:cubicBezTo>
                  <a:pt x="2754" y="630"/>
                  <a:pt x="5733" y="-1"/>
                  <a:pt x="8746" y="0"/>
                </a:cubicBezTo>
                <a:cubicBezTo>
                  <a:pt x="11671" y="0"/>
                  <a:pt x="14566" y="594"/>
                  <a:pt x="17254" y="1746"/>
                </a:cubicBezTo>
                <a:lnTo>
                  <a:pt x="8746" y="21600"/>
                </a:lnTo>
                <a:close/>
              </a:path>
            </a:pathLst>
          </a:custGeom>
          <a:solidFill>
            <a:srgbClr val="000000"/>
          </a:solidFill>
          <a:ln w="25400" cap="rnd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693" name="Line 88"/>
          <p:cNvSpPr>
            <a:spLocks noChangeShapeType="1"/>
          </p:cNvSpPr>
          <p:nvPr/>
        </p:nvSpPr>
        <p:spPr bwMode="auto">
          <a:xfrm flipV="1">
            <a:off x="4000500" y="3678238"/>
            <a:ext cx="0" cy="314325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694" name="Arc 89"/>
          <p:cNvSpPr>
            <a:spLocks/>
          </p:cNvSpPr>
          <p:nvPr/>
        </p:nvSpPr>
        <p:spPr bwMode="auto">
          <a:xfrm>
            <a:off x="5345113" y="3963988"/>
            <a:ext cx="92075" cy="96837"/>
          </a:xfrm>
          <a:custGeom>
            <a:avLst/>
            <a:gdLst>
              <a:gd name="T0" fmla="*/ 0 w 17255"/>
              <a:gd name="T1" fmla="*/ 37184 h 21600"/>
              <a:gd name="T2" fmla="*/ 491325 w 17255"/>
              <a:gd name="T3" fmla="*/ 35094 h 21600"/>
              <a:gd name="T4" fmla="*/ 249037 w 17255"/>
              <a:gd name="T5" fmla="*/ 434139 h 21600"/>
              <a:gd name="T6" fmla="*/ 0 60000 65536"/>
              <a:gd name="T7" fmla="*/ 0 60000 65536"/>
              <a:gd name="T8" fmla="*/ 0 60000 65536"/>
              <a:gd name="T9" fmla="*/ 0 w 17255"/>
              <a:gd name="T10" fmla="*/ 0 h 21600"/>
              <a:gd name="T11" fmla="*/ 17255 w 17255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7255" h="21600" fill="none" extrusionOk="0">
                <a:moveTo>
                  <a:pt x="-1" y="1849"/>
                </a:moveTo>
                <a:cubicBezTo>
                  <a:pt x="2754" y="630"/>
                  <a:pt x="5733" y="-1"/>
                  <a:pt x="8746" y="0"/>
                </a:cubicBezTo>
                <a:cubicBezTo>
                  <a:pt x="11671" y="0"/>
                  <a:pt x="14566" y="594"/>
                  <a:pt x="17254" y="1746"/>
                </a:cubicBezTo>
              </a:path>
              <a:path w="17255" h="21600" stroke="0" extrusionOk="0">
                <a:moveTo>
                  <a:pt x="-1" y="1849"/>
                </a:moveTo>
                <a:cubicBezTo>
                  <a:pt x="2754" y="630"/>
                  <a:pt x="5733" y="-1"/>
                  <a:pt x="8746" y="0"/>
                </a:cubicBezTo>
                <a:cubicBezTo>
                  <a:pt x="11671" y="0"/>
                  <a:pt x="14566" y="594"/>
                  <a:pt x="17254" y="1746"/>
                </a:cubicBezTo>
                <a:lnTo>
                  <a:pt x="8746" y="21600"/>
                </a:lnTo>
                <a:close/>
              </a:path>
            </a:pathLst>
          </a:custGeom>
          <a:solidFill>
            <a:srgbClr val="000000"/>
          </a:solidFill>
          <a:ln w="25400" cap="rnd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695" name="Line 90"/>
          <p:cNvSpPr>
            <a:spLocks noChangeShapeType="1"/>
          </p:cNvSpPr>
          <p:nvPr/>
        </p:nvSpPr>
        <p:spPr bwMode="auto">
          <a:xfrm flipV="1">
            <a:off x="5389563" y="3678238"/>
            <a:ext cx="0" cy="314325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696" name="Arc 91"/>
          <p:cNvSpPr>
            <a:spLocks/>
          </p:cNvSpPr>
          <p:nvPr/>
        </p:nvSpPr>
        <p:spPr bwMode="auto">
          <a:xfrm>
            <a:off x="6611938" y="3963988"/>
            <a:ext cx="92075" cy="96837"/>
          </a:xfrm>
          <a:custGeom>
            <a:avLst/>
            <a:gdLst>
              <a:gd name="T0" fmla="*/ 0 w 17255"/>
              <a:gd name="T1" fmla="*/ 37184 h 21600"/>
              <a:gd name="T2" fmla="*/ 491325 w 17255"/>
              <a:gd name="T3" fmla="*/ 35094 h 21600"/>
              <a:gd name="T4" fmla="*/ 249037 w 17255"/>
              <a:gd name="T5" fmla="*/ 434139 h 21600"/>
              <a:gd name="T6" fmla="*/ 0 60000 65536"/>
              <a:gd name="T7" fmla="*/ 0 60000 65536"/>
              <a:gd name="T8" fmla="*/ 0 60000 65536"/>
              <a:gd name="T9" fmla="*/ 0 w 17255"/>
              <a:gd name="T10" fmla="*/ 0 h 21600"/>
              <a:gd name="T11" fmla="*/ 17255 w 17255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7255" h="21600" fill="none" extrusionOk="0">
                <a:moveTo>
                  <a:pt x="-1" y="1849"/>
                </a:moveTo>
                <a:cubicBezTo>
                  <a:pt x="2754" y="630"/>
                  <a:pt x="5733" y="-1"/>
                  <a:pt x="8746" y="0"/>
                </a:cubicBezTo>
                <a:cubicBezTo>
                  <a:pt x="11671" y="0"/>
                  <a:pt x="14566" y="594"/>
                  <a:pt x="17254" y="1746"/>
                </a:cubicBezTo>
              </a:path>
              <a:path w="17255" h="21600" stroke="0" extrusionOk="0">
                <a:moveTo>
                  <a:pt x="-1" y="1849"/>
                </a:moveTo>
                <a:cubicBezTo>
                  <a:pt x="2754" y="630"/>
                  <a:pt x="5733" y="-1"/>
                  <a:pt x="8746" y="0"/>
                </a:cubicBezTo>
                <a:cubicBezTo>
                  <a:pt x="11671" y="0"/>
                  <a:pt x="14566" y="594"/>
                  <a:pt x="17254" y="1746"/>
                </a:cubicBezTo>
                <a:lnTo>
                  <a:pt x="8746" y="21600"/>
                </a:lnTo>
                <a:close/>
              </a:path>
            </a:pathLst>
          </a:custGeom>
          <a:solidFill>
            <a:srgbClr val="000000"/>
          </a:solidFill>
          <a:ln w="25400" cap="rnd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697" name="Line 92"/>
          <p:cNvSpPr>
            <a:spLocks noChangeShapeType="1"/>
          </p:cNvSpPr>
          <p:nvPr/>
        </p:nvSpPr>
        <p:spPr bwMode="auto">
          <a:xfrm flipV="1">
            <a:off x="6656388" y="3659188"/>
            <a:ext cx="0" cy="333375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698" name="Line 93"/>
          <p:cNvSpPr>
            <a:spLocks noChangeShapeType="1"/>
          </p:cNvSpPr>
          <p:nvPr/>
        </p:nvSpPr>
        <p:spPr bwMode="auto">
          <a:xfrm>
            <a:off x="2408238" y="3673475"/>
            <a:ext cx="338137" cy="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699" name="Line 94"/>
          <p:cNvSpPr>
            <a:spLocks noChangeShapeType="1"/>
          </p:cNvSpPr>
          <p:nvPr/>
        </p:nvSpPr>
        <p:spPr bwMode="auto">
          <a:xfrm>
            <a:off x="3287713" y="3673475"/>
            <a:ext cx="714375" cy="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700" name="Line 95"/>
          <p:cNvSpPr>
            <a:spLocks noChangeShapeType="1"/>
          </p:cNvSpPr>
          <p:nvPr/>
        </p:nvSpPr>
        <p:spPr bwMode="auto">
          <a:xfrm>
            <a:off x="5397500" y="3673475"/>
            <a:ext cx="331788" cy="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701" name="Line 96"/>
          <p:cNvSpPr>
            <a:spLocks noChangeShapeType="1"/>
          </p:cNvSpPr>
          <p:nvPr/>
        </p:nvSpPr>
        <p:spPr bwMode="auto">
          <a:xfrm>
            <a:off x="6288088" y="3663950"/>
            <a:ext cx="387350" cy="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702" name="Rectangle 97"/>
          <p:cNvSpPr>
            <a:spLocks noChangeArrowheads="1"/>
          </p:cNvSpPr>
          <p:nvPr/>
        </p:nvSpPr>
        <p:spPr bwMode="auto">
          <a:xfrm>
            <a:off x="3289300" y="3446463"/>
            <a:ext cx="1098550" cy="2540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defTabSz="762000">
              <a:lnSpc>
                <a:spcPct val="90000"/>
              </a:lnSpc>
            </a:pPr>
            <a:r>
              <a:rPr kumimoji="1" lang="en-US" altLang="ko-KR" sz="1200" b="1">
                <a:solidFill>
                  <a:srgbClr val="000000"/>
                </a:solidFill>
                <a:latin typeface="Arial" charset="0"/>
              </a:rPr>
              <a:t>= 0 (register)</a:t>
            </a:r>
          </a:p>
        </p:txBody>
      </p:sp>
      <p:sp>
        <p:nvSpPr>
          <p:cNvPr id="68703" name="Rectangle 98"/>
          <p:cNvSpPr>
            <a:spLocks noChangeArrowheads="1"/>
          </p:cNvSpPr>
          <p:nvPr/>
        </p:nvSpPr>
        <p:spPr bwMode="auto">
          <a:xfrm>
            <a:off x="2033588" y="3436938"/>
            <a:ext cx="746125" cy="2540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defTabSz="762000">
              <a:lnSpc>
                <a:spcPct val="90000"/>
              </a:lnSpc>
            </a:pPr>
            <a:r>
              <a:rPr kumimoji="1" lang="en-US" altLang="ko-KR" sz="1200" b="1">
                <a:solidFill>
                  <a:srgbClr val="000000"/>
                </a:solidFill>
                <a:latin typeface="Arial" charset="0"/>
              </a:rPr>
              <a:t>(I/O) = 1</a:t>
            </a:r>
          </a:p>
        </p:txBody>
      </p:sp>
      <p:sp>
        <p:nvSpPr>
          <p:cNvPr id="68704" name="Rectangle 99"/>
          <p:cNvSpPr>
            <a:spLocks noChangeArrowheads="1"/>
          </p:cNvSpPr>
          <p:nvPr/>
        </p:nvSpPr>
        <p:spPr bwMode="auto">
          <a:xfrm>
            <a:off x="4681538" y="3446463"/>
            <a:ext cx="1092200" cy="2540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defTabSz="762000">
              <a:lnSpc>
                <a:spcPct val="90000"/>
              </a:lnSpc>
            </a:pPr>
            <a:r>
              <a:rPr kumimoji="1" lang="en-US" altLang="ko-KR" sz="1200" b="1">
                <a:solidFill>
                  <a:srgbClr val="000000"/>
                </a:solidFill>
                <a:latin typeface="Arial" charset="0"/>
              </a:rPr>
              <a:t>(indirect) = 1</a:t>
            </a:r>
          </a:p>
        </p:txBody>
      </p:sp>
      <p:sp>
        <p:nvSpPr>
          <p:cNvPr id="68705" name="Rectangle 100"/>
          <p:cNvSpPr>
            <a:spLocks noChangeArrowheads="1"/>
          </p:cNvSpPr>
          <p:nvPr/>
        </p:nvSpPr>
        <p:spPr bwMode="auto">
          <a:xfrm>
            <a:off x="2652713" y="3881438"/>
            <a:ext cx="358775" cy="2540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defTabSz="762000">
              <a:lnSpc>
                <a:spcPct val="90000"/>
              </a:lnSpc>
            </a:pPr>
            <a:r>
              <a:rPr kumimoji="1" lang="en-US" altLang="ko-KR" sz="1200" b="1">
                <a:solidFill>
                  <a:srgbClr val="000000"/>
                </a:solidFill>
                <a:latin typeface="Arial" charset="0"/>
              </a:rPr>
              <a:t>T3</a:t>
            </a:r>
          </a:p>
        </p:txBody>
      </p:sp>
      <p:sp>
        <p:nvSpPr>
          <p:cNvPr id="68706" name="Rectangle 101"/>
          <p:cNvSpPr>
            <a:spLocks noChangeArrowheads="1"/>
          </p:cNvSpPr>
          <p:nvPr/>
        </p:nvSpPr>
        <p:spPr bwMode="auto">
          <a:xfrm>
            <a:off x="4398963" y="3881438"/>
            <a:ext cx="358775" cy="2540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defTabSz="762000">
              <a:lnSpc>
                <a:spcPct val="90000"/>
              </a:lnSpc>
            </a:pPr>
            <a:r>
              <a:rPr kumimoji="1" lang="en-US" altLang="ko-KR" sz="1200" b="1">
                <a:solidFill>
                  <a:srgbClr val="000000"/>
                </a:solidFill>
                <a:latin typeface="Arial" charset="0"/>
              </a:rPr>
              <a:t>T3</a:t>
            </a:r>
          </a:p>
        </p:txBody>
      </p:sp>
      <p:sp>
        <p:nvSpPr>
          <p:cNvPr id="68707" name="Rectangle 102"/>
          <p:cNvSpPr>
            <a:spLocks noChangeArrowheads="1"/>
          </p:cNvSpPr>
          <p:nvPr/>
        </p:nvSpPr>
        <p:spPr bwMode="auto">
          <a:xfrm>
            <a:off x="5653088" y="3881438"/>
            <a:ext cx="358775" cy="2540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defTabSz="762000">
              <a:lnSpc>
                <a:spcPct val="90000"/>
              </a:lnSpc>
            </a:pPr>
            <a:r>
              <a:rPr kumimoji="1" lang="en-US" altLang="ko-KR" sz="1200" b="1">
                <a:solidFill>
                  <a:srgbClr val="000000"/>
                </a:solidFill>
                <a:latin typeface="Arial" charset="0"/>
              </a:rPr>
              <a:t>T3</a:t>
            </a:r>
          </a:p>
        </p:txBody>
      </p:sp>
      <p:sp>
        <p:nvSpPr>
          <p:cNvPr id="68708" name="Rectangle 103"/>
          <p:cNvSpPr>
            <a:spLocks noChangeArrowheads="1"/>
          </p:cNvSpPr>
          <p:nvPr/>
        </p:nvSpPr>
        <p:spPr bwMode="auto">
          <a:xfrm>
            <a:off x="6772275" y="3881438"/>
            <a:ext cx="358775" cy="2540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defTabSz="762000">
              <a:lnSpc>
                <a:spcPct val="90000"/>
              </a:lnSpc>
            </a:pPr>
            <a:r>
              <a:rPr kumimoji="1" lang="en-US" altLang="ko-KR" sz="1200" b="1">
                <a:solidFill>
                  <a:srgbClr val="000000"/>
                </a:solidFill>
                <a:latin typeface="Arial" charset="0"/>
              </a:rPr>
              <a:t>T3</a:t>
            </a:r>
          </a:p>
        </p:txBody>
      </p:sp>
      <p:sp>
        <p:nvSpPr>
          <p:cNvPr id="68709" name="Rectangle 104"/>
          <p:cNvSpPr>
            <a:spLocks noChangeArrowheads="1"/>
          </p:cNvSpPr>
          <p:nvPr/>
        </p:nvSpPr>
        <p:spPr bwMode="auto">
          <a:xfrm>
            <a:off x="5653088" y="4525963"/>
            <a:ext cx="763587" cy="4191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defTabSz="762000">
              <a:lnSpc>
                <a:spcPct val="90000"/>
              </a:lnSpc>
            </a:pPr>
            <a:r>
              <a:rPr kumimoji="1" lang="en-US" altLang="ko-KR" sz="1200" b="1">
                <a:solidFill>
                  <a:srgbClr val="000000"/>
                </a:solidFill>
                <a:latin typeface="Arial" charset="0"/>
              </a:rPr>
              <a:t>Execute</a:t>
            </a:r>
          </a:p>
          <a:p>
            <a:pPr defTabSz="762000" eaLnBrk="1">
              <a:lnSpc>
                <a:spcPct val="90000"/>
              </a:lnSpc>
            </a:pPr>
            <a:endParaRPr kumimoji="1" lang="en-US" altLang="ko-KR" sz="12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68710" name="Rectangle 105"/>
          <p:cNvSpPr>
            <a:spLocks noChangeArrowheads="1"/>
          </p:cNvSpPr>
          <p:nvPr/>
        </p:nvSpPr>
        <p:spPr bwMode="auto">
          <a:xfrm>
            <a:off x="5248275" y="4668838"/>
            <a:ext cx="1504950" cy="4191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defTabSz="762000">
              <a:lnSpc>
                <a:spcPct val="90000"/>
              </a:lnSpc>
            </a:pPr>
            <a:r>
              <a:rPr kumimoji="1" lang="en-US" altLang="ko-KR" sz="1200" b="1">
                <a:solidFill>
                  <a:srgbClr val="000000"/>
                </a:solidFill>
                <a:latin typeface="Arial" charset="0"/>
              </a:rPr>
              <a:t>memory-reference</a:t>
            </a:r>
          </a:p>
          <a:p>
            <a:pPr defTabSz="762000" eaLnBrk="1">
              <a:lnSpc>
                <a:spcPct val="90000"/>
              </a:lnSpc>
            </a:pPr>
            <a:endParaRPr kumimoji="1" lang="en-US" altLang="ko-KR" sz="12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68711" name="Rectangle 106"/>
          <p:cNvSpPr>
            <a:spLocks noChangeArrowheads="1"/>
          </p:cNvSpPr>
          <p:nvPr/>
        </p:nvSpPr>
        <p:spPr bwMode="auto">
          <a:xfrm>
            <a:off x="5554663" y="4808538"/>
            <a:ext cx="969962" cy="2540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defTabSz="762000">
              <a:lnSpc>
                <a:spcPct val="90000"/>
              </a:lnSpc>
            </a:pPr>
            <a:r>
              <a:rPr kumimoji="1" lang="en-US" altLang="ko-KR" sz="1200" b="1">
                <a:solidFill>
                  <a:srgbClr val="000000"/>
                </a:solidFill>
                <a:latin typeface="Arial" charset="0"/>
              </a:rPr>
              <a:t>instruction</a:t>
            </a:r>
          </a:p>
        </p:txBody>
      </p:sp>
      <p:sp>
        <p:nvSpPr>
          <p:cNvPr id="68712" name="Rectangle 107"/>
          <p:cNvSpPr>
            <a:spLocks noChangeArrowheads="1"/>
          </p:cNvSpPr>
          <p:nvPr/>
        </p:nvSpPr>
        <p:spPr bwMode="auto">
          <a:xfrm>
            <a:off x="5640388" y="4970463"/>
            <a:ext cx="392112" cy="2540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defTabSz="762000">
              <a:lnSpc>
                <a:spcPct val="90000"/>
              </a:lnSpc>
            </a:pPr>
            <a:r>
              <a:rPr kumimoji="1" lang="en-US" altLang="ko-KR" sz="1200" b="1">
                <a:solidFill>
                  <a:srgbClr val="000000"/>
                </a:solidFill>
                <a:latin typeface="Arial" charset="0"/>
              </a:rPr>
              <a:t>SC</a:t>
            </a:r>
          </a:p>
        </p:txBody>
      </p:sp>
      <p:sp>
        <p:nvSpPr>
          <p:cNvPr id="68713" name="Rectangle 108"/>
          <p:cNvSpPr>
            <a:spLocks noChangeArrowheads="1"/>
          </p:cNvSpPr>
          <p:nvPr/>
        </p:nvSpPr>
        <p:spPr bwMode="auto">
          <a:xfrm>
            <a:off x="5961063" y="4970463"/>
            <a:ext cx="331787" cy="2540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defTabSz="762000">
              <a:lnSpc>
                <a:spcPct val="90000"/>
              </a:lnSpc>
            </a:pPr>
            <a:r>
              <a:rPr kumimoji="1" lang="en-US" altLang="ko-KR" sz="1200" b="1">
                <a:solidFill>
                  <a:srgbClr val="000000"/>
                </a:solidFill>
                <a:latin typeface="Symbol" pitchFamily="18" charset="2"/>
              </a:rPr>
              <a:t></a:t>
            </a:r>
          </a:p>
        </p:txBody>
      </p:sp>
      <p:sp>
        <p:nvSpPr>
          <p:cNvPr id="68714" name="Rectangle 109"/>
          <p:cNvSpPr>
            <a:spLocks noChangeArrowheads="1"/>
          </p:cNvSpPr>
          <p:nvPr/>
        </p:nvSpPr>
        <p:spPr bwMode="auto">
          <a:xfrm>
            <a:off x="6207125" y="4970463"/>
            <a:ext cx="265113" cy="2540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defTabSz="762000">
              <a:lnSpc>
                <a:spcPct val="90000"/>
              </a:lnSpc>
            </a:pPr>
            <a:r>
              <a:rPr kumimoji="1" lang="en-US" altLang="ko-KR" sz="1200" b="1">
                <a:solidFill>
                  <a:srgbClr val="000000"/>
                </a:solidFill>
                <a:latin typeface="Arial" charset="0"/>
              </a:rPr>
              <a:t>0</a:t>
            </a:r>
          </a:p>
        </p:txBody>
      </p:sp>
      <p:sp>
        <p:nvSpPr>
          <p:cNvPr id="68715" name="Rectangle 110"/>
          <p:cNvSpPr>
            <a:spLocks noChangeArrowheads="1"/>
          </p:cNvSpPr>
          <p:nvPr/>
        </p:nvSpPr>
        <p:spPr bwMode="auto">
          <a:xfrm>
            <a:off x="5187950" y="4538663"/>
            <a:ext cx="1670050" cy="663575"/>
          </a:xfrm>
          <a:prstGeom prst="rect">
            <a:avLst/>
          </a:prstGeom>
          <a:noFill/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716" name="Arc 111"/>
          <p:cNvSpPr>
            <a:spLocks/>
          </p:cNvSpPr>
          <p:nvPr/>
        </p:nvSpPr>
        <p:spPr bwMode="auto">
          <a:xfrm>
            <a:off x="5345113" y="4429125"/>
            <a:ext cx="92075" cy="95250"/>
          </a:xfrm>
          <a:custGeom>
            <a:avLst/>
            <a:gdLst>
              <a:gd name="T0" fmla="*/ 0 w 17255"/>
              <a:gd name="T1" fmla="*/ 35975 h 21600"/>
              <a:gd name="T2" fmla="*/ 491325 w 17255"/>
              <a:gd name="T3" fmla="*/ 33950 h 21600"/>
              <a:gd name="T4" fmla="*/ 249037 w 17255"/>
              <a:gd name="T5" fmla="*/ 420026 h 21600"/>
              <a:gd name="T6" fmla="*/ 0 60000 65536"/>
              <a:gd name="T7" fmla="*/ 0 60000 65536"/>
              <a:gd name="T8" fmla="*/ 0 60000 65536"/>
              <a:gd name="T9" fmla="*/ 0 w 17255"/>
              <a:gd name="T10" fmla="*/ 0 h 21600"/>
              <a:gd name="T11" fmla="*/ 17255 w 17255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7255" h="21600" fill="none" extrusionOk="0">
                <a:moveTo>
                  <a:pt x="-1" y="1849"/>
                </a:moveTo>
                <a:cubicBezTo>
                  <a:pt x="2754" y="630"/>
                  <a:pt x="5733" y="-1"/>
                  <a:pt x="8746" y="0"/>
                </a:cubicBezTo>
                <a:cubicBezTo>
                  <a:pt x="11671" y="0"/>
                  <a:pt x="14566" y="594"/>
                  <a:pt x="17254" y="1746"/>
                </a:cubicBezTo>
              </a:path>
              <a:path w="17255" h="21600" stroke="0" extrusionOk="0">
                <a:moveTo>
                  <a:pt x="-1" y="1849"/>
                </a:moveTo>
                <a:cubicBezTo>
                  <a:pt x="2754" y="630"/>
                  <a:pt x="5733" y="-1"/>
                  <a:pt x="8746" y="0"/>
                </a:cubicBezTo>
                <a:cubicBezTo>
                  <a:pt x="11671" y="0"/>
                  <a:pt x="14566" y="594"/>
                  <a:pt x="17254" y="1746"/>
                </a:cubicBezTo>
                <a:lnTo>
                  <a:pt x="8746" y="21600"/>
                </a:lnTo>
                <a:close/>
              </a:path>
            </a:pathLst>
          </a:custGeom>
          <a:solidFill>
            <a:srgbClr val="000000"/>
          </a:solidFill>
          <a:ln w="25400" cap="rnd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717" name="Line 112"/>
          <p:cNvSpPr>
            <a:spLocks noChangeShapeType="1"/>
          </p:cNvSpPr>
          <p:nvPr/>
        </p:nvSpPr>
        <p:spPr bwMode="auto">
          <a:xfrm flipV="1">
            <a:off x="5389563" y="4284663"/>
            <a:ext cx="0" cy="173037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718" name="Arc 113"/>
          <p:cNvSpPr>
            <a:spLocks/>
          </p:cNvSpPr>
          <p:nvPr/>
        </p:nvSpPr>
        <p:spPr bwMode="auto">
          <a:xfrm>
            <a:off x="6611938" y="4429125"/>
            <a:ext cx="92075" cy="95250"/>
          </a:xfrm>
          <a:custGeom>
            <a:avLst/>
            <a:gdLst>
              <a:gd name="T0" fmla="*/ 0 w 17255"/>
              <a:gd name="T1" fmla="*/ 35975 h 21600"/>
              <a:gd name="T2" fmla="*/ 491325 w 17255"/>
              <a:gd name="T3" fmla="*/ 33950 h 21600"/>
              <a:gd name="T4" fmla="*/ 249037 w 17255"/>
              <a:gd name="T5" fmla="*/ 420026 h 21600"/>
              <a:gd name="T6" fmla="*/ 0 60000 65536"/>
              <a:gd name="T7" fmla="*/ 0 60000 65536"/>
              <a:gd name="T8" fmla="*/ 0 60000 65536"/>
              <a:gd name="T9" fmla="*/ 0 w 17255"/>
              <a:gd name="T10" fmla="*/ 0 h 21600"/>
              <a:gd name="T11" fmla="*/ 17255 w 17255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7255" h="21600" fill="none" extrusionOk="0">
                <a:moveTo>
                  <a:pt x="-1" y="1849"/>
                </a:moveTo>
                <a:cubicBezTo>
                  <a:pt x="2754" y="630"/>
                  <a:pt x="5733" y="-1"/>
                  <a:pt x="8746" y="0"/>
                </a:cubicBezTo>
                <a:cubicBezTo>
                  <a:pt x="11671" y="0"/>
                  <a:pt x="14566" y="594"/>
                  <a:pt x="17254" y="1746"/>
                </a:cubicBezTo>
              </a:path>
              <a:path w="17255" h="21600" stroke="0" extrusionOk="0">
                <a:moveTo>
                  <a:pt x="-1" y="1849"/>
                </a:moveTo>
                <a:cubicBezTo>
                  <a:pt x="2754" y="630"/>
                  <a:pt x="5733" y="-1"/>
                  <a:pt x="8746" y="0"/>
                </a:cubicBezTo>
                <a:cubicBezTo>
                  <a:pt x="11671" y="0"/>
                  <a:pt x="14566" y="594"/>
                  <a:pt x="17254" y="1746"/>
                </a:cubicBezTo>
                <a:lnTo>
                  <a:pt x="8746" y="21600"/>
                </a:lnTo>
                <a:close/>
              </a:path>
            </a:pathLst>
          </a:custGeom>
          <a:solidFill>
            <a:srgbClr val="000000"/>
          </a:solidFill>
          <a:ln w="25400" cap="rnd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719" name="Line 114"/>
          <p:cNvSpPr>
            <a:spLocks noChangeShapeType="1"/>
          </p:cNvSpPr>
          <p:nvPr/>
        </p:nvSpPr>
        <p:spPr bwMode="auto">
          <a:xfrm flipV="1">
            <a:off x="6656388" y="4284663"/>
            <a:ext cx="0" cy="173037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720" name="Arc 115"/>
          <p:cNvSpPr>
            <a:spLocks/>
          </p:cNvSpPr>
          <p:nvPr/>
        </p:nvSpPr>
        <p:spPr bwMode="auto">
          <a:xfrm>
            <a:off x="5972175" y="5286375"/>
            <a:ext cx="93663" cy="96838"/>
          </a:xfrm>
          <a:custGeom>
            <a:avLst/>
            <a:gdLst>
              <a:gd name="T0" fmla="*/ 0 w 17255"/>
              <a:gd name="T1" fmla="*/ 37184 h 21600"/>
              <a:gd name="T2" fmla="*/ 508418 w 17255"/>
              <a:gd name="T3" fmla="*/ 35095 h 21600"/>
              <a:gd name="T4" fmla="*/ 257702 w 17255"/>
              <a:gd name="T5" fmla="*/ 434148 h 21600"/>
              <a:gd name="T6" fmla="*/ 0 60000 65536"/>
              <a:gd name="T7" fmla="*/ 0 60000 65536"/>
              <a:gd name="T8" fmla="*/ 0 60000 65536"/>
              <a:gd name="T9" fmla="*/ 0 w 17255"/>
              <a:gd name="T10" fmla="*/ 0 h 21600"/>
              <a:gd name="T11" fmla="*/ 17255 w 17255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7255" h="21600" fill="none" extrusionOk="0">
                <a:moveTo>
                  <a:pt x="-1" y="1849"/>
                </a:moveTo>
                <a:cubicBezTo>
                  <a:pt x="2754" y="630"/>
                  <a:pt x="5733" y="-1"/>
                  <a:pt x="8746" y="0"/>
                </a:cubicBezTo>
                <a:cubicBezTo>
                  <a:pt x="11671" y="0"/>
                  <a:pt x="14566" y="594"/>
                  <a:pt x="17254" y="1746"/>
                </a:cubicBezTo>
              </a:path>
              <a:path w="17255" h="21600" stroke="0" extrusionOk="0">
                <a:moveTo>
                  <a:pt x="-1" y="1849"/>
                </a:moveTo>
                <a:cubicBezTo>
                  <a:pt x="2754" y="630"/>
                  <a:pt x="5733" y="-1"/>
                  <a:pt x="8746" y="0"/>
                </a:cubicBezTo>
                <a:cubicBezTo>
                  <a:pt x="11671" y="0"/>
                  <a:pt x="14566" y="594"/>
                  <a:pt x="17254" y="1746"/>
                </a:cubicBezTo>
                <a:lnTo>
                  <a:pt x="8746" y="21600"/>
                </a:lnTo>
                <a:close/>
              </a:path>
            </a:pathLst>
          </a:custGeom>
          <a:solidFill>
            <a:srgbClr val="000000"/>
          </a:solidFill>
          <a:ln w="25400" cap="rnd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721" name="Line 116"/>
          <p:cNvSpPr>
            <a:spLocks noChangeShapeType="1"/>
          </p:cNvSpPr>
          <p:nvPr/>
        </p:nvSpPr>
        <p:spPr bwMode="auto">
          <a:xfrm flipV="1">
            <a:off x="6018213" y="5211763"/>
            <a:ext cx="0" cy="104775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722" name="Line 117"/>
          <p:cNvSpPr>
            <a:spLocks noChangeShapeType="1"/>
          </p:cNvSpPr>
          <p:nvPr/>
        </p:nvSpPr>
        <p:spPr bwMode="auto">
          <a:xfrm flipH="1">
            <a:off x="1682750" y="5392738"/>
            <a:ext cx="4341813" cy="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723" name="Arc 118"/>
          <p:cNvSpPr>
            <a:spLocks/>
          </p:cNvSpPr>
          <p:nvPr/>
        </p:nvSpPr>
        <p:spPr bwMode="auto">
          <a:xfrm>
            <a:off x="2355850" y="5286375"/>
            <a:ext cx="93663" cy="96838"/>
          </a:xfrm>
          <a:custGeom>
            <a:avLst/>
            <a:gdLst>
              <a:gd name="T0" fmla="*/ 0 w 17255"/>
              <a:gd name="T1" fmla="*/ 37184 h 21600"/>
              <a:gd name="T2" fmla="*/ 508418 w 17255"/>
              <a:gd name="T3" fmla="*/ 35095 h 21600"/>
              <a:gd name="T4" fmla="*/ 257702 w 17255"/>
              <a:gd name="T5" fmla="*/ 434148 h 21600"/>
              <a:gd name="T6" fmla="*/ 0 60000 65536"/>
              <a:gd name="T7" fmla="*/ 0 60000 65536"/>
              <a:gd name="T8" fmla="*/ 0 60000 65536"/>
              <a:gd name="T9" fmla="*/ 0 w 17255"/>
              <a:gd name="T10" fmla="*/ 0 h 21600"/>
              <a:gd name="T11" fmla="*/ 17255 w 17255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7255" h="21600" fill="none" extrusionOk="0">
                <a:moveTo>
                  <a:pt x="-1" y="1849"/>
                </a:moveTo>
                <a:cubicBezTo>
                  <a:pt x="2754" y="630"/>
                  <a:pt x="5733" y="-1"/>
                  <a:pt x="8746" y="0"/>
                </a:cubicBezTo>
                <a:cubicBezTo>
                  <a:pt x="11671" y="0"/>
                  <a:pt x="14566" y="594"/>
                  <a:pt x="17254" y="1746"/>
                </a:cubicBezTo>
              </a:path>
              <a:path w="17255" h="21600" stroke="0" extrusionOk="0">
                <a:moveTo>
                  <a:pt x="-1" y="1849"/>
                </a:moveTo>
                <a:cubicBezTo>
                  <a:pt x="2754" y="630"/>
                  <a:pt x="5733" y="-1"/>
                  <a:pt x="8746" y="0"/>
                </a:cubicBezTo>
                <a:cubicBezTo>
                  <a:pt x="11671" y="0"/>
                  <a:pt x="14566" y="594"/>
                  <a:pt x="17254" y="1746"/>
                </a:cubicBezTo>
                <a:lnTo>
                  <a:pt x="8746" y="21600"/>
                </a:lnTo>
                <a:close/>
              </a:path>
            </a:pathLst>
          </a:custGeom>
          <a:solidFill>
            <a:srgbClr val="000000"/>
          </a:solidFill>
          <a:ln w="25400" cap="rnd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724" name="Line 119"/>
          <p:cNvSpPr>
            <a:spLocks noChangeShapeType="1"/>
          </p:cNvSpPr>
          <p:nvPr/>
        </p:nvSpPr>
        <p:spPr bwMode="auto">
          <a:xfrm flipV="1">
            <a:off x="2401888" y="4765675"/>
            <a:ext cx="0" cy="550863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725" name="Arc 120"/>
          <p:cNvSpPr>
            <a:spLocks/>
          </p:cNvSpPr>
          <p:nvPr/>
        </p:nvSpPr>
        <p:spPr bwMode="auto">
          <a:xfrm>
            <a:off x="3881438" y="5286375"/>
            <a:ext cx="93662" cy="96838"/>
          </a:xfrm>
          <a:custGeom>
            <a:avLst/>
            <a:gdLst>
              <a:gd name="T0" fmla="*/ 0 w 17255"/>
              <a:gd name="T1" fmla="*/ 37184 h 21600"/>
              <a:gd name="T2" fmla="*/ 508407 w 17255"/>
              <a:gd name="T3" fmla="*/ 35095 h 21600"/>
              <a:gd name="T4" fmla="*/ 257694 w 17255"/>
              <a:gd name="T5" fmla="*/ 434148 h 21600"/>
              <a:gd name="T6" fmla="*/ 0 60000 65536"/>
              <a:gd name="T7" fmla="*/ 0 60000 65536"/>
              <a:gd name="T8" fmla="*/ 0 60000 65536"/>
              <a:gd name="T9" fmla="*/ 0 w 17255"/>
              <a:gd name="T10" fmla="*/ 0 h 21600"/>
              <a:gd name="T11" fmla="*/ 17255 w 17255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7255" h="21600" fill="none" extrusionOk="0">
                <a:moveTo>
                  <a:pt x="-1" y="1849"/>
                </a:moveTo>
                <a:cubicBezTo>
                  <a:pt x="2754" y="630"/>
                  <a:pt x="5733" y="-1"/>
                  <a:pt x="8746" y="0"/>
                </a:cubicBezTo>
                <a:cubicBezTo>
                  <a:pt x="11671" y="0"/>
                  <a:pt x="14566" y="594"/>
                  <a:pt x="17254" y="1746"/>
                </a:cubicBezTo>
              </a:path>
              <a:path w="17255" h="21600" stroke="0" extrusionOk="0">
                <a:moveTo>
                  <a:pt x="-1" y="1849"/>
                </a:moveTo>
                <a:cubicBezTo>
                  <a:pt x="2754" y="630"/>
                  <a:pt x="5733" y="-1"/>
                  <a:pt x="8746" y="0"/>
                </a:cubicBezTo>
                <a:cubicBezTo>
                  <a:pt x="11671" y="0"/>
                  <a:pt x="14566" y="594"/>
                  <a:pt x="17254" y="1746"/>
                </a:cubicBezTo>
                <a:lnTo>
                  <a:pt x="8746" y="21600"/>
                </a:lnTo>
                <a:close/>
              </a:path>
            </a:pathLst>
          </a:custGeom>
          <a:solidFill>
            <a:srgbClr val="000000"/>
          </a:solidFill>
          <a:ln w="25400" cap="rnd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726" name="Line 121"/>
          <p:cNvSpPr>
            <a:spLocks noChangeShapeType="1"/>
          </p:cNvSpPr>
          <p:nvPr/>
        </p:nvSpPr>
        <p:spPr bwMode="auto">
          <a:xfrm flipV="1">
            <a:off x="3927475" y="4746625"/>
            <a:ext cx="0" cy="569913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727" name="Line 122"/>
          <p:cNvSpPr>
            <a:spLocks noChangeShapeType="1"/>
          </p:cNvSpPr>
          <p:nvPr/>
        </p:nvSpPr>
        <p:spPr bwMode="auto">
          <a:xfrm>
            <a:off x="1700213" y="1273175"/>
            <a:ext cx="0" cy="4105275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728" name="Line 123"/>
          <p:cNvSpPr>
            <a:spLocks noChangeShapeType="1"/>
          </p:cNvSpPr>
          <p:nvPr/>
        </p:nvSpPr>
        <p:spPr bwMode="auto">
          <a:xfrm flipH="1">
            <a:off x="1682750" y="1258888"/>
            <a:ext cx="1906588" cy="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729" name="Rectangle 124"/>
          <p:cNvSpPr>
            <a:spLocks noChangeArrowheads="1"/>
          </p:cNvSpPr>
          <p:nvPr/>
        </p:nvSpPr>
        <p:spPr bwMode="auto">
          <a:xfrm>
            <a:off x="6883400" y="4525963"/>
            <a:ext cx="358775" cy="2540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defTabSz="762000">
              <a:lnSpc>
                <a:spcPct val="90000"/>
              </a:lnSpc>
            </a:pPr>
            <a:r>
              <a:rPr kumimoji="1" lang="en-US" altLang="ko-KR" sz="1200" b="1">
                <a:solidFill>
                  <a:srgbClr val="000000"/>
                </a:solidFill>
                <a:latin typeface="Arial" charset="0"/>
              </a:rPr>
              <a:t>T4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E533AD-E8EE-4171-A021-B554350FA321}" type="slidenum">
              <a:rPr lang="en-US"/>
              <a:pPr>
                <a:defRPr/>
              </a:pPr>
              <a:t>23</a:t>
            </a:fld>
            <a:endParaRPr lang="en-US"/>
          </a:p>
        </p:txBody>
      </p:sp>
      <p:sp>
        <p:nvSpPr>
          <p:cNvPr id="92162" name="Rectangle 2"/>
          <p:cNvSpPr>
            <a:spLocks noGrp="1" noChangeArrowheads="1"/>
          </p:cNvSpPr>
          <p:nvPr>
            <p:ph type="title"/>
          </p:nvPr>
        </p:nvSpPr>
        <p:spPr>
          <a:xfrm>
            <a:off x="884238" y="425450"/>
            <a:ext cx="7462837" cy="474663"/>
          </a:xfrm>
        </p:spPr>
        <p:txBody>
          <a:bodyPr wrap="none" lIns="63500" tIns="25400" rIns="63500" bIns="25400" anchor="t">
            <a:spAutoFit/>
          </a:bodyPr>
          <a:lstStyle/>
          <a:p>
            <a:pPr eaLnBrk="1" hangingPunct="1">
              <a:lnSpc>
                <a:spcPct val="87000"/>
              </a:lnSpc>
              <a:defRPr/>
            </a:pPr>
            <a:r>
              <a:rPr lang="en-US" altLang="ko-KR" sz="3200" smtClean="0">
                <a:ea typeface="Gulim" pitchFamily="34" charset="-127"/>
              </a:rPr>
              <a:t>REGISTER  REFERENCE  INSTRUCTIONS</a:t>
            </a:r>
          </a:p>
        </p:txBody>
      </p:sp>
      <p:sp>
        <p:nvSpPr>
          <p:cNvPr id="69636" name="Rectangle 3"/>
          <p:cNvSpPr>
            <a:spLocks noChangeArrowheads="1"/>
          </p:cNvSpPr>
          <p:nvPr/>
        </p:nvSpPr>
        <p:spPr bwMode="auto">
          <a:xfrm>
            <a:off x="1000125" y="2311400"/>
            <a:ext cx="4981575" cy="5461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63500" tIns="25400" rIns="63500" bIns="25400">
            <a:spAutoFit/>
          </a:bodyPr>
          <a:lstStyle/>
          <a:p>
            <a:pPr defTabSz="762000">
              <a:lnSpc>
                <a:spcPct val="90000"/>
              </a:lnSpc>
            </a:pPr>
            <a:r>
              <a:rPr kumimoji="1" lang="en-US" altLang="ko-KR" b="1">
                <a:latin typeface="Arial" charset="0"/>
              </a:rPr>
              <a:t>r = D</a:t>
            </a:r>
            <a:r>
              <a:rPr kumimoji="1" lang="en-US" altLang="ko-KR" b="1" baseline="-25000">
                <a:latin typeface="Arial" charset="0"/>
              </a:rPr>
              <a:t>7</a:t>
            </a:r>
            <a:r>
              <a:rPr kumimoji="1" lang="en-US" altLang="ko-KR" b="1">
                <a:latin typeface="Arial" charset="0"/>
              </a:rPr>
              <a:t> I</a:t>
            </a:r>
            <a:r>
              <a:rPr kumimoji="1" lang="en-US" altLang="ko-KR" b="1">
                <a:latin typeface="Arial" charset="0"/>
                <a:sym typeface="Symbol" pitchFamily="18" charset="2"/>
              </a:rPr>
              <a:t></a:t>
            </a:r>
            <a:r>
              <a:rPr kumimoji="1" lang="en-US" altLang="ko-KR" b="1">
                <a:latin typeface="Arial" charset="0"/>
              </a:rPr>
              <a:t>T</a:t>
            </a:r>
            <a:r>
              <a:rPr kumimoji="1" lang="en-US" altLang="ko-KR" b="1" baseline="-25000">
                <a:latin typeface="Arial" charset="0"/>
              </a:rPr>
              <a:t>3</a:t>
            </a:r>
            <a:r>
              <a:rPr kumimoji="1" lang="en-US" altLang="ko-KR" b="1">
                <a:latin typeface="Arial" charset="0"/>
              </a:rPr>
              <a:t>   =&gt; Register Reference Instruction</a:t>
            </a:r>
          </a:p>
          <a:p>
            <a:pPr defTabSz="762000">
              <a:lnSpc>
                <a:spcPct val="90000"/>
              </a:lnSpc>
            </a:pPr>
            <a:r>
              <a:rPr kumimoji="1" lang="en-US" altLang="ko-KR" b="1">
                <a:latin typeface="Arial" charset="0"/>
              </a:rPr>
              <a:t>B</a:t>
            </a:r>
            <a:r>
              <a:rPr kumimoji="1" lang="en-US" altLang="ko-KR" b="1" baseline="-25000">
                <a:latin typeface="Arial" charset="0"/>
              </a:rPr>
              <a:t>i</a:t>
            </a:r>
            <a:r>
              <a:rPr kumimoji="1" lang="en-US" altLang="ko-KR" b="1">
                <a:latin typeface="Arial" charset="0"/>
              </a:rPr>
              <a:t> = IR(i) , i=0,1,2,...,11</a:t>
            </a:r>
          </a:p>
        </p:txBody>
      </p:sp>
      <p:sp>
        <p:nvSpPr>
          <p:cNvPr id="69637" name="Rectangle 4"/>
          <p:cNvSpPr>
            <a:spLocks noChangeArrowheads="1"/>
          </p:cNvSpPr>
          <p:nvPr/>
        </p:nvSpPr>
        <p:spPr bwMode="auto">
          <a:xfrm>
            <a:off x="1444625" y="1290638"/>
            <a:ext cx="5364163" cy="7794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63500" tIns="25400" rIns="63500" bIns="25400">
            <a:spAutoFit/>
          </a:bodyPr>
          <a:lstStyle/>
          <a:p>
            <a:pPr defTabSz="762000">
              <a:lnSpc>
                <a:spcPct val="90000"/>
              </a:lnSpc>
            </a:pPr>
            <a:r>
              <a:rPr kumimoji="1" lang="en-US" altLang="ko-KR" b="1">
                <a:latin typeface="Arial" charset="0"/>
              </a:rPr>
              <a:t>-  D</a:t>
            </a:r>
            <a:r>
              <a:rPr kumimoji="1" lang="en-US" altLang="ko-KR" b="1" baseline="-25000">
                <a:latin typeface="Arial" charset="0"/>
              </a:rPr>
              <a:t>7</a:t>
            </a:r>
            <a:r>
              <a:rPr kumimoji="1" lang="en-US" altLang="ko-KR" b="1">
                <a:latin typeface="Arial" charset="0"/>
              </a:rPr>
              <a:t> = 1,  I = 0</a:t>
            </a:r>
          </a:p>
          <a:p>
            <a:pPr defTabSz="762000">
              <a:lnSpc>
                <a:spcPct val="90000"/>
              </a:lnSpc>
            </a:pPr>
            <a:r>
              <a:rPr kumimoji="1" lang="en-US" altLang="ko-KR" b="1">
                <a:latin typeface="Arial" charset="0"/>
              </a:rPr>
              <a:t>-  Register Ref. Instr. is specified in b</a:t>
            </a:r>
            <a:r>
              <a:rPr kumimoji="1" lang="en-US" altLang="ko-KR" b="1" baseline="-25000">
                <a:latin typeface="Arial" charset="0"/>
              </a:rPr>
              <a:t>0</a:t>
            </a:r>
            <a:r>
              <a:rPr kumimoji="1" lang="en-US" altLang="ko-KR" b="1">
                <a:latin typeface="Arial" charset="0"/>
              </a:rPr>
              <a:t> ~ b</a:t>
            </a:r>
            <a:r>
              <a:rPr kumimoji="1" lang="en-US" altLang="ko-KR" b="1" baseline="-25000">
                <a:latin typeface="Arial" charset="0"/>
              </a:rPr>
              <a:t>11</a:t>
            </a:r>
            <a:r>
              <a:rPr kumimoji="1" lang="en-US" altLang="ko-KR" b="1">
                <a:latin typeface="Arial" charset="0"/>
              </a:rPr>
              <a:t> of IR</a:t>
            </a:r>
          </a:p>
          <a:p>
            <a:pPr defTabSz="762000">
              <a:lnSpc>
                <a:spcPct val="85000"/>
              </a:lnSpc>
            </a:pPr>
            <a:r>
              <a:rPr kumimoji="1" lang="en-US" altLang="ko-KR" b="1">
                <a:latin typeface="Arial" charset="0"/>
              </a:rPr>
              <a:t>-  Execution starts with timing signal T</a:t>
            </a:r>
            <a:r>
              <a:rPr kumimoji="1" lang="en-US" altLang="ko-KR" b="1" baseline="-25000">
                <a:latin typeface="Arial" charset="0"/>
              </a:rPr>
              <a:t>3</a:t>
            </a:r>
            <a:endParaRPr kumimoji="1" lang="en-US" altLang="ko-KR" b="1">
              <a:latin typeface="Arial" charset="0"/>
            </a:endParaRPr>
          </a:p>
        </p:txBody>
      </p:sp>
      <p:sp>
        <p:nvSpPr>
          <p:cNvPr id="69638" name="Rectangle 5"/>
          <p:cNvSpPr>
            <a:spLocks noChangeArrowheads="1"/>
          </p:cNvSpPr>
          <p:nvPr/>
        </p:nvSpPr>
        <p:spPr bwMode="auto">
          <a:xfrm>
            <a:off x="2384425" y="2687638"/>
            <a:ext cx="127000" cy="5032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63500" tIns="25400" rIns="63500" bIns="25400">
            <a:spAutoFit/>
          </a:bodyPr>
          <a:lstStyle/>
          <a:p>
            <a:pPr defTabSz="762000">
              <a:lnSpc>
                <a:spcPct val="85000"/>
              </a:lnSpc>
            </a:pPr>
            <a:endParaRPr kumimoji="1" lang="en-US" altLang="ko-KR" b="1">
              <a:latin typeface="Arial" charset="0"/>
            </a:endParaRPr>
          </a:p>
          <a:p>
            <a:pPr defTabSz="762000" eaLnBrk="1">
              <a:lnSpc>
                <a:spcPct val="80000"/>
              </a:lnSpc>
            </a:pPr>
            <a:endParaRPr kumimoji="1" lang="en-US" altLang="ko-KR" b="1">
              <a:latin typeface="Arial" charset="0"/>
            </a:endParaRPr>
          </a:p>
        </p:txBody>
      </p:sp>
      <p:sp>
        <p:nvSpPr>
          <p:cNvPr id="69639" name="Rectangle 6"/>
          <p:cNvSpPr>
            <a:spLocks noChangeArrowheads="1"/>
          </p:cNvSpPr>
          <p:nvPr/>
        </p:nvSpPr>
        <p:spPr bwMode="auto">
          <a:xfrm>
            <a:off x="7526338" y="0"/>
            <a:ext cx="1617662" cy="2809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algn="r" defTabSz="762000">
              <a:lnSpc>
                <a:spcPct val="90000"/>
              </a:lnSpc>
            </a:pPr>
            <a:r>
              <a:rPr kumimoji="1" lang="en-US" altLang="ko-KR" sz="1400" b="1" i="1">
                <a:latin typeface="Arial" charset="0"/>
              </a:rPr>
              <a:t>Instruction Cycle</a:t>
            </a:r>
          </a:p>
        </p:txBody>
      </p:sp>
      <p:sp>
        <p:nvSpPr>
          <p:cNvPr id="69640" name="Rectangle 7"/>
          <p:cNvSpPr>
            <a:spLocks noChangeArrowheads="1"/>
          </p:cNvSpPr>
          <p:nvPr/>
        </p:nvSpPr>
        <p:spPr bwMode="auto">
          <a:xfrm>
            <a:off x="554038" y="914400"/>
            <a:ext cx="5768975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defTabSz="762000">
              <a:lnSpc>
                <a:spcPct val="90000"/>
              </a:lnSpc>
            </a:pPr>
            <a:r>
              <a:rPr kumimoji="1" lang="en-US" altLang="ko-KR" b="1">
                <a:latin typeface="Arial" charset="0"/>
              </a:rPr>
              <a:t>Register Reference Instructions are identified when</a:t>
            </a:r>
          </a:p>
        </p:txBody>
      </p:sp>
      <p:sp>
        <p:nvSpPr>
          <p:cNvPr id="69641" name="Text Box 8"/>
          <p:cNvSpPr txBox="1">
            <a:spLocks noChangeArrowheads="1"/>
          </p:cNvSpPr>
          <p:nvPr/>
        </p:nvSpPr>
        <p:spPr bwMode="auto">
          <a:xfrm>
            <a:off x="1089025" y="2936875"/>
            <a:ext cx="6511925" cy="331152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defTabSz="762000">
              <a:lnSpc>
                <a:spcPct val="90000"/>
              </a:lnSpc>
            </a:pPr>
            <a:r>
              <a:rPr kumimoji="1" lang="en-US" altLang="ko-KR" b="1">
                <a:solidFill>
                  <a:srgbClr val="000000"/>
                </a:solidFill>
                <a:latin typeface="Arial" charset="0"/>
              </a:rPr>
              <a:t>	r:		SC </a:t>
            </a:r>
            <a:r>
              <a:rPr kumimoji="1" lang="en-US" altLang="ko-KR" b="1">
                <a:solidFill>
                  <a:srgbClr val="000000"/>
                </a:solidFill>
                <a:latin typeface="Arial" charset="0"/>
                <a:sym typeface="Symbol" pitchFamily="18" charset="2"/>
              </a:rPr>
              <a:t> 0</a:t>
            </a:r>
            <a:endParaRPr kumimoji="1" lang="en-US" altLang="ko-KR" b="1">
              <a:solidFill>
                <a:srgbClr val="000000"/>
              </a:solidFill>
              <a:latin typeface="Arial" charset="0"/>
            </a:endParaRPr>
          </a:p>
          <a:p>
            <a:pPr defTabSz="762000">
              <a:lnSpc>
                <a:spcPct val="90000"/>
              </a:lnSpc>
            </a:pPr>
            <a:r>
              <a:rPr kumimoji="1" lang="en-US" altLang="ko-KR" b="1">
                <a:solidFill>
                  <a:srgbClr val="000000"/>
                </a:solidFill>
                <a:latin typeface="Arial" charset="0"/>
              </a:rPr>
              <a:t>CLA	rB</a:t>
            </a:r>
            <a:r>
              <a:rPr kumimoji="1" lang="en-US" altLang="ko-KR" b="1" baseline="-25000">
                <a:solidFill>
                  <a:srgbClr val="000000"/>
                </a:solidFill>
                <a:latin typeface="Arial" charset="0"/>
              </a:rPr>
              <a:t>11</a:t>
            </a:r>
            <a:r>
              <a:rPr kumimoji="1" lang="en-US" altLang="ko-KR" b="1">
                <a:solidFill>
                  <a:srgbClr val="000000"/>
                </a:solidFill>
                <a:latin typeface="Arial" charset="0"/>
              </a:rPr>
              <a:t>:		AC </a:t>
            </a:r>
            <a:r>
              <a:rPr kumimoji="1" lang="en-US" altLang="ko-KR" b="1">
                <a:solidFill>
                  <a:srgbClr val="000000"/>
                </a:solidFill>
                <a:latin typeface="Arial" charset="0"/>
                <a:sym typeface="Symbol" pitchFamily="18" charset="2"/>
              </a:rPr>
              <a:t> 0</a:t>
            </a:r>
          </a:p>
          <a:p>
            <a:pPr defTabSz="762000">
              <a:lnSpc>
                <a:spcPct val="90000"/>
              </a:lnSpc>
            </a:pPr>
            <a:r>
              <a:rPr kumimoji="1" lang="en-US" altLang="ko-KR" b="1">
                <a:solidFill>
                  <a:srgbClr val="000000"/>
                </a:solidFill>
                <a:latin typeface="Arial" charset="0"/>
              </a:rPr>
              <a:t>CLE	rB</a:t>
            </a:r>
            <a:r>
              <a:rPr kumimoji="1" lang="en-US" altLang="ko-KR" b="1" baseline="-25000">
                <a:solidFill>
                  <a:srgbClr val="000000"/>
                </a:solidFill>
                <a:latin typeface="Arial" charset="0"/>
              </a:rPr>
              <a:t>10</a:t>
            </a:r>
            <a:r>
              <a:rPr kumimoji="1" lang="en-US" altLang="ko-KR" b="1">
                <a:solidFill>
                  <a:srgbClr val="000000"/>
                </a:solidFill>
                <a:latin typeface="Arial" charset="0"/>
              </a:rPr>
              <a:t>:		E </a:t>
            </a:r>
            <a:r>
              <a:rPr kumimoji="1" lang="en-US" altLang="ko-KR" b="1">
                <a:solidFill>
                  <a:srgbClr val="000000"/>
                </a:solidFill>
                <a:latin typeface="Arial" charset="0"/>
                <a:sym typeface="Symbol" pitchFamily="18" charset="2"/>
              </a:rPr>
              <a:t> 0</a:t>
            </a:r>
            <a:endParaRPr kumimoji="1" lang="en-US" altLang="ko-KR" b="1">
              <a:solidFill>
                <a:srgbClr val="000000"/>
              </a:solidFill>
              <a:latin typeface="Arial" charset="0"/>
            </a:endParaRPr>
          </a:p>
          <a:p>
            <a:pPr defTabSz="762000">
              <a:lnSpc>
                <a:spcPct val="90000"/>
              </a:lnSpc>
            </a:pPr>
            <a:r>
              <a:rPr kumimoji="1" lang="en-US" altLang="ko-KR" b="1">
                <a:solidFill>
                  <a:srgbClr val="000000"/>
                </a:solidFill>
                <a:latin typeface="Arial" charset="0"/>
              </a:rPr>
              <a:t>CMA	rB</a:t>
            </a:r>
            <a:r>
              <a:rPr kumimoji="1" lang="en-US" altLang="ko-KR" b="1" baseline="-25000">
                <a:solidFill>
                  <a:srgbClr val="000000"/>
                </a:solidFill>
                <a:latin typeface="Arial" charset="0"/>
              </a:rPr>
              <a:t>9</a:t>
            </a:r>
            <a:r>
              <a:rPr kumimoji="1" lang="en-US" altLang="ko-KR" b="1">
                <a:solidFill>
                  <a:srgbClr val="000000"/>
                </a:solidFill>
                <a:latin typeface="Arial" charset="0"/>
              </a:rPr>
              <a:t>:		AC </a:t>
            </a:r>
            <a:r>
              <a:rPr kumimoji="1" lang="en-US" altLang="ko-KR" b="1">
                <a:solidFill>
                  <a:srgbClr val="000000"/>
                </a:solidFill>
                <a:latin typeface="Arial" charset="0"/>
                <a:sym typeface="Symbol" pitchFamily="18" charset="2"/>
              </a:rPr>
              <a:t> AC’</a:t>
            </a:r>
            <a:endParaRPr kumimoji="1" lang="en-US" altLang="ko-KR" b="1">
              <a:solidFill>
                <a:srgbClr val="000000"/>
              </a:solidFill>
              <a:latin typeface="Arial" charset="0"/>
            </a:endParaRPr>
          </a:p>
          <a:p>
            <a:pPr defTabSz="762000">
              <a:lnSpc>
                <a:spcPct val="90000"/>
              </a:lnSpc>
            </a:pPr>
            <a:r>
              <a:rPr kumimoji="1" lang="en-US" altLang="ko-KR" b="1">
                <a:solidFill>
                  <a:srgbClr val="000000"/>
                </a:solidFill>
                <a:latin typeface="Arial" charset="0"/>
              </a:rPr>
              <a:t>CME	rB</a:t>
            </a:r>
            <a:r>
              <a:rPr kumimoji="1" lang="en-US" altLang="ko-KR" b="1" baseline="-25000">
                <a:solidFill>
                  <a:srgbClr val="000000"/>
                </a:solidFill>
                <a:latin typeface="Arial" charset="0"/>
              </a:rPr>
              <a:t>8</a:t>
            </a:r>
            <a:r>
              <a:rPr kumimoji="1" lang="en-US" altLang="ko-KR" b="1">
                <a:solidFill>
                  <a:srgbClr val="000000"/>
                </a:solidFill>
                <a:latin typeface="Arial" charset="0"/>
              </a:rPr>
              <a:t>:		E </a:t>
            </a:r>
            <a:r>
              <a:rPr kumimoji="1" lang="en-US" altLang="ko-KR" b="1">
                <a:solidFill>
                  <a:srgbClr val="000000"/>
                </a:solidFill>
                <a:latin typeface="Arial" charset="0"/>
                <a:sym typeface="Symbol" pitchFamily="18" charset="2"/>
              </a:rPr>
              <a:t> E’</a:t>
            </a:r>
            <a:endParaRPr kumimoji="1" lang="en-US" altLang="ko-KR" b="1">
              <a:solidFill>
                <a:srgbClr val="000000"/>
              </a:solidFill>
              <a:latin typeface="Arial" charset="0"/>
            </a:endParaRPr>
          </a:p>
          <a:p>
            <a:pPr defTabSz="762000">
              <a:lnSpc>
                <a:spcPct val="90000"/>
              </a:lnSpc>
            </a:pPr>
            <a:r>
              <a:rPr kumimoji="1" lang="en-US" altLang="ko-KR" b="1">
                <a:solidFill>
                  <a:srgbClr val="000000"/>
                </a:solidFill>
                <a:latin typeface="Arial" charset="0"/>
              </a:rPr>
              <a:t>CIR	rB</a:t>
            </a:r>
            <a:r>
              <a:rPr kumimoji="1" lang="en-US" altLang="ko-KR" b="1" baseline="-25000">
                <a:solidFill>
                  <a:srgbClr val="000000"/>
                </a:solidFill>
                <a:latin typeface="Arial" charset="0"/>
              </a:rPr>
              <a:t>7</a:t>
            </a:r>
            <a:r>
              <a:rPr kumimoji="1" lang="en-US" altLang="ko-KR" b="1">
                <a:solidFill>
                  <a:srgbClr val="000000"/>
                </a:solidFill>
                <a:latin typeface="Arial" charset="0"/>
              </a:rPr>
              <a:t>:		AC </a:t>
            </a:r>
            <a:r>
              <a:rPr kumimoji="1" lang="en-US" altLang="ko-KR" b="1">
                <a:solidFill>
                  <a:srgbClr val="000000"/>
                </a:solidFill>
                <a:latin typeface="Arial" charset="0"/>
                <a:sym typeface="Symbol" pitchFamily="18" charset="2"/>
              </a:rPr>
              <a:t> shr AC, AC(15)  E, E  AC(0)</a:t>
            </a:r>
            <a:endParaRPr kumimoji="1" lang="en-US" altLang="ko-KR" b="1">
              <a:solidFill>
                <a:srgbClr val="000000"/>
              </a:solidFill>
              <a:latin typeface="Arial" charset="0"/>
            </a:endParaRPr>
          </a:p>
          <a:p>
            <a:pPr defTabSz="762000">
              <a:lnSpc>
                <a:spcPct val="90000"/>
              </a:lnSpc>
            </a:pPr>
            <a:r>
              <a:rPr kumimoji="1" lang="en-US" altLang="ko-KR" b="1">
                <a:solidFill>
                  <a:srgbClr val="000000"/>
                </a:solidFill>
                <a:latin typeface="Arial" charset="0"/>
              </a:rPr>
              <a:t>CIL	rB</a:t>
            </a:r>
            <a:r>
              <a:rPr kumimoji="1" lang="en-US" altLang="ko-KR" b="1" baseline="-25000">
                <a:solidFill>
                  <a:srgbClr val="000000"/>
                </a:solidFill>
                <a:latin typeface="Arial" charset="0"/>
              </a:rPr>
              <a:t>6</a:t>
            </a:r>
            <a:r>
              <a:rPr kumimoji="1" lang="en-US" altLang="ko-KR" b="1">
                <a:solidFill>
                  <a:srgbClr val="000000"/>
                </a:solidFill>
                <a:latin typeface="Arial" charset="0"/>
              </a:rPr>
              <a:t>:		AC </a:t>
            </a:r>
            <a:r>
              <a:rPr kumimoji="1" lang="en-US" altLang="ko-KR" b="1">
                <a:solidFill>
                  <a:srgbClr val="000000"/>
                </a:solidFill>
                <a:latin typeface="Arial" charset="0"/>
                <a:sym typeface="Symbol" pitchFamily="18" charset="2"/>
              </a:rPr>
              <a:t> shl AC, AC(0)  E, E  AC(15)</a:t>
            </a:r>
            <a:endParaRPr kumimoji="1" lang="en-US" altLang="ko-KR" b="1">
              <a:solidFill>
                <a:srgbClr val="000000"/>
              </a:solidFill>
              <a:latin typeface="Arial" charset="0"/>
            </a:endParaRPr>
          </a:p>
          <a:p>
            <a:pPr defTabSz="762000">
              <a:lnSpc>
                <a:spcPct val="90000"/>
              </a:lnSpc>
            </a:pPr>
            <a:r>
              <a:rPr kumimoji="1" lang="en-US" altLang="ko-KR" b="1">
                <a:solidFill>
                  <a:srgbClr val="000000"/>
                </a:solidFill>
                <a:latin typeface="Arial" charset="0"/>
              </a:rPr>
              <a:t>INC	rB</a:t>
            </a:r>
            <a:r>
              <a:rPr kumimoji="1" lang="en-US" altLang="ko-KR" b="1" baseline="-25000">
                <a:solidFill>
                  <a:srgbClr val="000000"/>
                </a:solidFill>
                <a:latin typeface="Arial" charset="0"/>
              </a:rPr>
              <a:t>5</a:t>
            </a:r>
            <a:r>
              <a:rPr kumimoji="1" lang="en-US" altLang="ko-KR" b="1">
                <a:solidFill>
                  <a:srgbClr val="000000"/>
                </a:solidFill>
                <a:latin typeface="Arial" charset="0"/>
              </a:rPr>
              <a:t>:		AC </a:t>
            </a:r>
            <a:r>
              <a:rPr kumimoji="1" lang="en-US" altLang="ko-KR" b="1">
                <a:solidFill>
                  <a:srgbClr val="000000"/>
                </a:solidFill>
                <a:latin typeface="Arial" charset="0"/>
                <a:sym typeface="Symbol" pitchFamily="18" charset="2"/>
              </a:rPr>
              <a:t> AC + 1</a:t>
            </a:r>
            <a:endParaRPr kumimoji="1" lang="en-US" altLang="ko-KR" b="1">
              <a:solidFill>
                <a:srgbClr val="000000"/>
              </a:solidFill>
              <a:latin typeface="Arial" charset="0"/>
            </a:endParaRPr>
          </a:p>
          <a:p>
            <a:pPr defTabSz="762000">
              <a:lnSpc>
                <a:spcPct val="90000"/>
              </a:lnSpc>
            </a:pPr>
            <a:r>
              <a:rPr kumimoji="1" lang="en-US" altLang="ko-KR" b="1">
                <a:solidFill>
                  <a:srgbClr val="000000"/>
                </a:solidFill>
                <a:latin typeface="Arial" charset="0"/>
              </a:rPr>
              <a:t>SPA	rB</a:t>
            </a:r>
            <a:r>
              <a:rPr kumimoji="1" lang="en-US" altLang="ko-KR" b="1" baseline="-25000">
                <a:solidFill>
                  <a:srgbClr val="000000"/>
                </a:solidFill>
                <a:latin typeface="Arial" charset="0"/>
              </a:rPr>
              <a:t>4</a:t>
            </a:r>
            <a:r>
              <a:rPr kumimoji="1" lang="en-US" altLang="ko-KR" b="1">
                <a:solidFill>
                  <a:srgbClr val="000000"/>
                </a:solidFill>
                <a:latin typeface="Arial" charset="0"/>
              </a:rPr>
              <a:t>:		if (AC(15) = 0) then (PC </a:t>
            </a:r>
            <a:r>
              <a:rPr kumimoji="1" lang="en-US" altLang="ko-KR" b="1">
                <a:solidFill>
                  <a:srgbClr val="000000"/>
                </a:solidFill>
                <a:latin typeface="Arial" charset="0"/>
                <a:sym typeface="Symbol" pitchFamily="18" charset="2"/>
              </a:rPr>
              <a:t> PC+1)</a:t>
            </a:r>
            <a:endParaRPr kumimoji="1" lang="en-US" altLang="ko-KR" b="1">
              <a:solidFill>
                <a:srgbClr val="000000"/>
              </a:solidFill>
              <a:latin typeface="Arial" charset="0"/>
            </a:endParaRPr>
          </a:p>
          <a:p>
            <a:pPr defTabSz="762000">
              <a:lnSpc>
                <a:spcPct val="90000"/>
              </a:lnSpc>
            </a:pPr>
            <a:r>
              <a:rPr kumimoji="1" lang="en-US" altLang="ko-KR" b="1">
                <a:solidFill>
                  <a:srgbClr val="000000"/>
                </a:solidFill>
                <a:latin typeface="Arial" charset="0"/>
              </a:rPr>
              <a:t>SNA	rB</a:t>
            </a:r>
            <a:r>
              <a:rPr kumimoji="1" lang="en-US" altLang="ko-KR" b="1" baseline="-25000">
                <a:solidFill>
                  <a:srgbClr val="000000"/>
                </a:solidFill>
                <a:latin typeface="Arial" charset="0"/>
              </a:rPr>
              <a:t>3</a:t>
            </a:r>
            <a:r>
              <a:rPr kumimoji="1" lang="en-US" altLang="ko-KR" b="1">
                <a:solidFill>
                  <a:srgbClr val="000000"/>
                </a:solidFill>
                <a:latin typeface="Arial" charset="0"/>
              </a:rPr>
              <a:t>:		if (AC(15) = 1) then (PC </a:t>
            </a:r>
            <a:r>
              <a:rPr kumimoji="1" lang="en-US" altLang="ko-KR" b="1">
                <a:solidFill>
                  <a:srgbClr val="000000"/>
                </a:solidFill>
                <a:latin typeface="Arial" charset="0"/>
                <a:sym typeface="Symbol" pitchFamily="18" charset="2"/>
              </a:rPr>
              <a:t> PC+1)</a:t>
            </a:r>
            <a:endParaRPr kumimoji="1" lang="en-US" altLang="ko-KR" b="1">
              <a:solidFill>
                <a:srgbClr val="000000"/>
              </a:solidFill>
              <a:latin typeface="Arial" charset="0"/>
            </a:endParaRPr>
          </a:p>
          <a:p>
            <a:pPr defTabSz="762000">
              <a:lnSpc>
                <a:spcPct val="90000"/>
              </a:lnSpc>
            </a:pPr>
            <a:r>
              <a:rPr kumimoji="1" lang="en-US" altLang="ko-KR" b="1">
                <a:solidFill>
                  <a:srgbClr val="000000"/>
                </a:solidFill>
                <a:latin typeface="Arial" charset="0"/>
              </a:rPr>
              <a:t>SZA	rB</a:t>
            </a:r>
            <a:r>
              <a:rPr kumimoji="1" lang="en-US" altLang="ko-KR" b="1" baseline="-25000">
                <a:solidFill>
                  <a:srgbClr val="000000"/>
                </a:solidFill>
                <a:latin typeface="Arial" charset="0"/>
              </a:rPr>
              <a:t>2</a:t>
            </a:r>
            <a:r>
              <a:rPr kumimoji="1" lang="en-US" altLang="ko-KR" b="1">
                <a:solidFill>
                  <a:srgbClr val="000000"/>
                </a:solidFill>
                <a:latin typeface="Arial" charset="0"/>
              </a:rPr>
              <a:t>:		if (AC = 0) then (PC </a:t>
            </a:r>
            <a:r>
              <a:rPr kumimoji="1" lang="en-US" altLang="ko-KR" b="1">
                <a:solidFill>
                  <a:srgbClr val="000000"/>
                </a:solidFill>
                <a:latin typeface="Arial" charset="0"/>
                <a:sym typeface="Symbol" pitchFamily="18" charset="2"/>
              </a:rPr>
              <a:t> PC+1)</a:t>
            </a:r>
            <a:endParaRPr kumimoji="1" lang="en-US" altLang="ko-KR" b="1">
              <a:solidFill>
                <a:srgbClr val="000000"/>
              </a:solidFill>
              <a:latin typeface="Arial" charset="0"/>
            </a:endParaRPr>
          </a:p>
          <a:p>
            <a:pPr defTabSz="762000">
              <a:lnSpc>
                <a:spcPct val="90000"/>
              </a:lnSpc>
            </a:pPr>
            <a:r>
              <a:rPr kumimoji="1" lang="en-US" altLang="ko-KR" b="1">
                <a:solidFill>
                  <a:srgbClr val="000000"/>
                </a:solidFill>
                <a:latin typeface="Arial" charset="0"/>
              </a:rPr>
              <a:t>SZE	rB</a:t>
            </a:r>
            <a:r>
              <a:rPr kumimoji="1" lang="en-US" altLang="ko-KR" b="1" baseline="-25000">
                <a:solidFill>
                  <a:srgbClr val="000000"/>
                </a:solidFill>
                <a:latin typeface="Arial" charset="0"/>
              </a:rPr>
              <a:t>1</a:t>
            </a:r>
            <a:r>
              <a:rPr kumimoji="1" lang="en-US" altLang="ko-KR" b="1">
                <a:solidFill>
                  <a:srgbClr val="000000"/>
                </a:solidFill>
                <a:latin typeface="Arial" charset="0"/>
              </a:rPr>
              <a:t>:		if (E = 0) then (PC </a:t>
            </a:r>
            <a:r>
              <a:rPr kumimoji="1" lang="en-US" altLang="ko-KR" b="1">
                <a:solidFill>
                  <a:srgbClr val="000000"/>
                </a:solidFill>
                <a:latin typeface="Arial" charset="0"/>
                <a:sym typeface="Symbol" pitchFamily="18" charset="2"/>
              </a:rPr>
              <a:t> PC+1)</a:t>
            </a:r>
            <a:endParaRPr kumimoji="1" lang="en-US" altLang="ko-KR" b="1">
              <a:solidFill>
                <a:srgbClr val="000000"/>
              </a:solidFill>
              <a:latin typeface="Arial" charset="0"/>
            </a:endParaRPr>
          </a:p>
          <a:p>
            <a:pPr defTabSz="762000">
              <a:lnSpc>
                <a:spcPct val="90000"/>
              </a:lnSpc>
            </a:pPr>
            <a:r>
              <a:rPr kumimoji="1" lang="en-US" altLang="ko-KR" b="1">
                <a:solidFill>
                  <a:srgbClr val="000000"/>
                </a:solidFill>
                <a:latin typeface="Arial" charset="0"/>
              </a:rPr>
              <a:t>HLT	rB</a:t>
            </a:r>
            <a:r>
              <a:rPr kumimoji="1" lang="en-US" altLang="ko-KR" b="1" baseline="-25000">
                <a:solidFill>
                  <a:srgbClr val="000000"/>
                </a:solidFill>
                <a:latin typeface="Arial" charset="0"/>
              </a:rPr>
              <a:t>0</a:t>
            </a:r>
            <a:r>
              <a:rPr kumimoji="1" lang="en-US" altLang="ko-KR" b="1">
                <a:solidFill>
                  <a:srgbClr val="000000"/>
                </a:solidFill>
                <a:latin typeface="Arial" charset="0"/>
              </a:rPr>
              <a:t>:		S </a:t>
            </a:r>
            <a:r>
              <a:rPr kumimoji="1" lang="en-US" altLang="ko-KR" b="1">
                <a:solidFill>
                  <a:srgbClr val="000000"/>
                </a:solidFill>
                <a:latin typeface="Arial" charset="0"/>
                <a:sym typeface="Symbol" pitchFamily="18" charset="2"/>
              </a:rPr>
              <a:t> 0  (S is a start-stop flip-flop)</a:t>
            </a:r>
          </a:p>
        </p:txBody>
      </p:sp>
      <p:sp>
        <p:nvSpPr>
          <p:cNvPr id="69642" name="Rectangle 9"/>
          <p:cNvSpPr>
            <a:spLocks noChangeArrowheads="1"/>
          </p:cNvSpPr>
          <p:nvPr/>
        </p:nvSpPr>
        <p:spPr bwMode="auto">
          <a:xfrm>
            <a:off x="1028700" y="2981325"/>
            <a:ext cx="6677025" cy="33147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9643" name="Line 10"/>
          <p:cNvSpPr>
            <a:spLocks noChangeShapeType="1"/>
          </p:cNvSpPr>
          <p:nvPr/>
        </p:nvSpPr>
        <p:spPr bwMode="auto">
          <a:xfrm>
            <a:off x="1790700" y="2990850"/>
            <a:ext cx="0" cy="3305175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9644" name="Line 11"/>
          <p:cNvSpPr>
            <a:spLocks noChangeShapeType="1"/>
          </p:cNvSpPr>
          <p:nvPr/>
        </p:nvSpPr>
        <p:spPr bwMode="auto">
          <a:xfrm>
            <a:off x="2657475" y="2990850"/>
            <a:ext cx="0" cy="3305175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118A2B-F220-4A14-8031-6B71720412BE}" type="slidenum">
              <a:rPr lang="en-US"/>
              <a:pPr>
                <a:defRPr/>
              </a:pPr>
              <a:t>24</a:t>
            </a:fld>
            <a:endParaRPr lang="en-US"/>
          </a:p>
        </p:txBody>
      </p:sp>
      <p:sp>
        <p:nvSpPr>
          <p:cNvPr id="93186" name="Rectangle 2"/>
          <p:cNvSpPr>
            <a:spLocks noGrp="1" noChangeArrowheads="1"/>
          </p:cNvSpPr>
          <p:nvPr>
            <p:ph type="title"/>
          </p:nvPr>
        </p:nvSpPr>
        <p:spPr>
          <a:xfrm>
            <a:off x="965200" y="471488"/>
            <a:ext cx="7240588" cy="474662"/>
          </a:xfrm>
        </p:spPr>
        <p:txBody>
          <a:bodyPr wrap="none" lIns="63500" tIns="25400" rIns="63500" bIns="25400" anchor="t">
            <a:spAutoFit/>
          </a:bodyPr>
          <a:lstStyle/>
          <a:p>
            <a:pPr eaLnBrk="1" hangingPunct="1">
              <a:lnSpc>
                <a:spcPct val="87000"/>
              </a:lnSpc>
              <a:defRPr/>
            </a:pPr>
            <a:r>
              <a:rPr lang="en-US" altLang="ko-KR" sz="3200" smtClean="0">
                <a:solidFill>
                  <a:srgbClr val="FF0000"/>
                </a:solidFill>
                <a:ea typeface="Gulim" pitchFamily="34" charset="-127"/>
              </a:rPr>
              <a:t>MEMORY  REFERENCE  INSTRUCTIONS</a:t>
            </a:r>
          </a:p>
        </p:txBody>
      </p:sp>
      <p:sp>
        <p:nvSpPr>
          <p:cNvPr id="70660" name="Rectangle 3"/>
          <p:cNvSpPr>
            <a:spLocks noChangeArrowheads="1"/>
          </p:cNvSpPr>
          <p:nvPr/>
        </p:nvSpPr>
        <p:spPr bwMode="auto">
          <a:xfrm>
            <a:off x="738188" y="862013"/>
            <a:ext cx="34925" cy="1571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0661" name="Rectangle 4"/>
          <p:cNvSpPr>
            <a:spLocks noChangeArrowheads="1"/>
          </p:cNvSpPr>
          <p:nvPr/>
        </p:nvSpPr>
        <p:spPr bwMode="auto">
          <a:xfrm>
            <a:off x="171450" y="4595813"/>
            <a:ext cx="8775700" cy="2006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63500" tIns="25400" rIns="63500" bIns="25400">
            <a:spAutoFit/>
          </a:bodyPr>
          <a:lstStyle/>
          <a:p>
            <a:pPr defTabSz="762000">
              <a:lnSpc>
                <a:spcPct val="102000"/>
              </a:lnSpc>
            </a:pPr>
            <a:r>
              <a:rPr kumimoji="1" lang="en-US" altLang="ko-KR" b="1">
                <a:latin typeface="Arial" charset="0"/>
              </a:rPr>
              <a:t>AND to AC</a:t>
            </a:r>
          </a:p>
          <a:p>
            <a:pPr defTabSz="762000">
              <a:lnSpc>
                <a:spcPct val="102000"/>
              </a:lnSpc>
            </a:pPr>
            <a:r>
              <a:rPr kumimoji="1" lang="en-US" altLang="ko-KR" b="1">
                <a:latin typeface="Arial" charset="0"/>
              </a:rPr>
              <a:t>	D</a:t>
            </a:r>
            <a:r>
              <a:rPr kumimoji="1" lang="en-US" altLang="ko-KR" b="1" baseline="-25000">
                <a:latin typeface="Arial" charset="0"/>
              </a:rPr>
              <a:t>0</a:t>
            </a:r>
            <a:r>
              <a:rPr kumimoji="1" lang="en-US" altLang="ko-KR" b="1">
                <a:latin typeface="Arial" charset="0"/>
              </a:rPr>
              <a:t>T</a:t>
            </a:r>
            <a:r>
              <a:rPr kumimoji="1" lang="en-US" altLang="ko-KR" b="1" baseline="-25000">
                <a:latin typeface="Arial" charset="0"/>
              </a:rPr>
              <a:t>4</a:t>
            </a:r>
            <a:r>
              <a:rPr kumimoji="1" lang="en-US" altLang="ko-KR" b="1">
                <a:latin typeface="Arial" charset="0"/>
              </a:rPr>
              <a:t>:	DR </a:t>
            </a:r>
            <a:r>
              <a:rPr kumimoji="1" lang="en-US" altLang="ko-KR" b="1">
                <a:solidFill>
                  <a:srgbClr val="000000"/>
                </a:solidFill>
                <a:latin typeface="Arial" charset="0"/>
                <a:sym typeface="Symbol" pitchFamily="18" charset="2"/>
              </a:rPr>
              <a:t> M[AR]				Read operand</a:t>
            </a:r>
          </a:p>
          <a:p>
            <a:pPr defTabSz="762000">
              <a:lnSpc>
                <a:spcPct val="102000"/>
              </a:lnSpc>
            </a:pPr>
            <a:r>
              <a:rPr kumimoji="1" lang="en-US" altLang="ko-KR" b="1">
                <a:solidFill>
                  <a:srgbClr val="000000"/>
                </a:solidFill>
                <a:latin typeface="Arial" charset="0"/>
                <a:sym typeface="Symbol" pitchFamily="18" charset="2"/>
              </a:rPr>
              <a:t>	D</a:t>
            </a:r>
            <a:r>
              <a:rPr kumimoji="1" lang="en-US" altLang="ko-KR" b="1" baseline="-25000">
                <a:solidFill>
                  <a:srgbClr val="000000"/>
                </a:solidFill>
                <a:latin typeface="Arial" charset="0"/>
                <a:sym typeface="Symbol" pitchFamily="18" charset="2"/>
              </a:rPr>
              <a:t>0</a:t>
            </a:r>
            <a:r>
              <a:rPr kumimoji="1" lang="en-US" altLang="ko-KR" b="1">
                <a:solidFill>
                  <a:srgbClr val="000000"/>
                </a:solidFill>
                <a:latin typeface="Arial" charset="0"/>
                <a:sym typeface="Symbol" pitchFamily="18" charset="2"/>
              </a:rPr>
              <a:t>T</a:t>
            </a:r>
            <a:r>
              <a:rPr kumimoji="1" lang="en-US" altLang="ko-KR" b="1" baseline="-25000">
                <a:solidFill>
                  <a:srgbClr val="000000"/>
                </a:solidFill>
                <a:latin typeface="Arial" charset="0"/>
                <a:sym typeface="Symbol" pitchFamily="18" charset="2"/>
              </a:rPr>
              <a:t>5</a:t>
            </a:r>
            <a:r>
              <a:rPr kumimoji="1" lang="en-US" altLang="ko-KR" b="1">
                <a:solidFill>
                  <a:srgbClr val="000000"/>
                </a:solidFill>
                <a:latin typeface="Arial" charset="0"/>
                <a:sym typeface="Symbol" pitchFamily="18" charset="2"/>
              </a:rPr>
              <a:t>:	AC  AC  DR, SC  0		AND with AC</a:t>
            </a:r>
          </a:p>
          <a:p>
            <a:pPr defTabSz="762000">
              <a:lnSpc>
                <a:spcPct val="102000"/>
              </a:lnSpc>
            </a:pPr>
            <a:r>
              <a:rPr kumimoji="1" lang="en-US" altLang="ko-KR" b="1">
                <a:solidFill>
                  <a:srgbClr val="000000"/>
                </a:solidFill>
                <a:latin typeface="Arial" charset="0"/>
                <a:sym typeface="Symbol" pitchFamily="18" charset="2"/>
              </a:rPr>
              <a:t>ADD to AC</a:t>
            </a:r>
          </a:p>
          <a:p>
            <a:pPr defTabSz="762000">
              <a:lnSpc>
                <a:spcPct val="102000"/>
              </a:lnSpc>
            </a:pPr>
            <a:r>
              <a:rPr kumimoji="1" lang="en-US" altLang="ko-KR" b="1">
                <a:latin typeface="Arial" charset="0"/>
              </a:rPr>
              <a:t>	D</a:t>
            </a:r>
            <a:r>
              <a:rPr kumimoji="1" lang="en-US" altLang="ko-KR" b="1" baseline="-25000">
                <a:latin typeface="Arial" charset="0"/>
              </a:rPr>
              <a:t>1</a:t>
            </a:r>
            <a:r>
              <a:rPr kumimoji="1" lang="en-US" altLang="ko-KR" b="1">
                <a:latin typeface="Arial" charset="0"/>
              </a:rPr>
              <a:t>T</a:t>
            </a:r>
            <a:r>
              <a:rPr kumimoji="1" lang="en-US" altLang="ko-KR" b="1" baseline="-25000">
                <a:latin typeface="Arial" charset="0"/>
              </a:rPr>
              <a:t>4</a:t>
            </a:r>
            <a:r>
              <a:rPr kumimoji="1" lang="en-US" altLang="ko-KR" b="1">
                <a:latin typeface="Arial" charset="0"/>
              </a:rPr>
              <a:t>:	DR </a:t>
            </a:r>
            <a:r>
              <a:rPr kumimoji="1" lang="en-US" altLang="ko-KR" b="1">
                <a:solidFill>
                  <a:srgbClr val="000000"/>
                </a:solidFill>
                <a:latin typeface="Arial" charset="0"/>
                <a:sym typeface="Symbol" pitchFamily="18" charset="2"/>
              </a:rPr>
              <a:t> M[AR]				Read operand</a:t>
            </a:r>
          </a:p>
          <a:p>
            <a:pPr defTabSz="762000">
              <a:lnSpc>
                <a:spcPct val="102000"/>
              </a:lnSpc>
            </a:pPr>
            <a:r>
              <a:rPr kumimoji="1" lang="en-US" altLang="ko-KR" b="1">
                <a:solidFill>
                  <a:srgbClr val="000000"/>
                </a:solidFill>
                <a:latin typeface="Arial" charset="0"/>
                <a:sym typeface="Symbol" pitchFamily="18" charset="2"/>
              </a:rPr>
              <a:t>	D</a:t>
            </a:r>
            <a:r>
              <a:rPr kumimoji="1" lang="en-US" altLang="ko-KR" b="1" baseline="-25000">
                <a:solidFill>
                  <a:srgbClr val="000000"/>
                </a:solidFill>
                <a:latin typeface="Arial" charset="0"/>
                <a:sym typeface="Symbol" pitchFamily="18" charset="2"/>
              </a:rPr>
              <a:t>1</a:t>
            </a:r>
            <a:r>
              <a:rPr kumimoji="1" lang="en-US" altLang="ko-KR" b="1">
                <a:solidFill>
                  <a:srgbClr val="000000"/>
                </a:solidFill>
                <a:latin typeface="Arial" charset="0"/>
                <a:sym typeface="Symbol" pitchFamily="18" charset="2"/>
              </a:rPr>
              <a:t>T</a:t>
            </a:r>
            <a:r>
              <a:rPr kumimoji="1" lang="en-US" altLang="ko-KR" b="1" baseline="-25000">
                <a:solidFill>
                  <a:srgbClr val="000000"/>
                </a:solidFill>
                <a:latin typeface="Arial" charset="0"/>
                <a:sym typeface="Symbol" pitchFamily="18" charset="2"/>
              </a:rPr>
              <a:t>5</a:t>
            </a:r>
            <a:r>
              <a:rPr kumimoji="1" lang="en-US" altLang="ko-KR" b="1">
                <a:solidFill>
                  <a:srgbClr val="000000"/>
                </a:solidFill>
                <a:latin typeface="Arial" charset="0"/>
                <a:sym typeface="Symbol" pitchFamily="18" charset="2"/>
              </a:rPr>
              <a:t>:	AC  AC + DR, E  C</a:t>
            </a:r>
            <a:r>
              <a:rPr kumimoji="1" lang="en-US" altLang="ko-KR" b="1" baseline="-25000">
                <a:solidFill>
                  <a:srgbClr val="000000"/>
                </a:solidFill>
                <a:latin typeface="Arial" charset="0"/>
                <a:sym typeface="Symbol" pitchFamily="18" charset="2"/>
              </a:rPr>
              <a:t>out</a:t>
            </a:r>
            <a:r>
              <a:rPr kumimoji="1" lang="en-US" altLang="ko-KR" b="1">
                <a:solidFill>
                  <a:srgbClr val="000000"/>
                </a:solidFill>
                <a:latin typeface="Arial" charset="0"/>
                <a:sym typeface="Symbol" pitchFamily="18" charset="2"/>
              </a:rPr>
              <a:t>, SC  0	Add to AC and store carry in E</a:t>
            </a:r>
          </a:p>
          <a:p>
            <a:pPr defTabSz="762000">
              <a:lnSpc>
                <a:spcPct val="102000"/>
              </a:lnSpc>
            </a:pPr>
            <a:endParaRPr kumimoji="1" lang="en-US" altLang="ko-KR" b="1">
              <a:solidFill>
                <a:srgbClr val="000000"/>
              </a:solidFill>
              <a:latin typeface="Arial" charset="0"/>
              <a:sym typeface="Symbol" pitchFamily="18" charset="2"/>
            </a:endParaRPr>
          </a:p>
        </p:txBody>
      </p:sp>
      <p:sp>
        <p:nvSpPr>
          <p:cNvPr id="70662" name="Rectangle 5"/>
          <p:cNvSpPr>
            <a:spLocks noChangeArrowheads="1"/>
          </p:cNvSpPr>
          <p:nvPr/>
        </p:nvSpPr>
        <p:spPr bwMode="auto">
          <a:xfrm>
            <a:off x="352425" y="3422650"/>
            <a:ext cx="8661400" cy="79919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63500" tIns="25400" rIns="63500" bIns="25400">
            <a:spAutoFit/>
          </a:bodyPr>
          <a:lstStyle/>
          <a:p>
            <a:pPr defTabSz="762000">
              <a:lnSpc>
                <a:spcPct val="90000"/>
              </a:lnSpc>
            </a:pPr>
            <a:r>
              <a:rPr kumimoji="1" lang="en-US" altLang="ko-KR" b="1" dirty="0">
                <a:latin typeface="Arial" charset="0"/>
              </a:rPr>
              <a:t>- The effective address of the instruction is in AR and was placed there during </a:t>
            </a:r>
          </a:p>
          <a:p>
            <a:pPr defTabSz="762000">
              <a:lnSpc>
                <a:spcPct val="90000"/>
              </a:lnSpc>
            </a:pPr>
            <a:r>
              <a:rPr kumimoji="1" lang="en-US" altLang="ko-KR" b="1" dirty="0">
                <a:latin typeface="Arial" charset="0"/>
              </a:rPr>
              <a:t>	timing signal T</a:t>
            </a:r>
            <a:r>
              <a:rPr kumimoji="1" lang="en-US" altLang="ko-KR" b="1" baseline="-25000" dirty="0">
                <a:latin typeface="Arial" charset="0"/>
              </a:rPr>
              <a:t>2</a:t>
            </a:r>
            <a:r>
              <a:rPr kumimoji="1" lang="en-US" altLang="ko-KR" b="1" dirty="0">
                <a:latin typeface="Arial" charset="0"/>
              </a:rPr>
              <a:t> when I = 0, or during timing signal T</a:t>
            </a:r>
            <a:r>
              <a:rPr kumimoji="1" lang="en-US" altLang="ko-KR" b="1" baseline="-25000" dirty="0">
                <a:latin typeface="Arial" charset="0"/>
              </a:rPr>
              <a:t>3</a:t>
            </a:r>
            <a:r>
              <a:rPr kumimoji="1" lang="en-US" altLang="ko-KR" b="1" dirty="0">
                <a:latin typeface="Arial" charset="0"/>
              </a:rPr>
              <a:t> when I = 1</a:t>
            </a:r>
          </a:p>
          <a:p>
            <a:pPr defTabSz="762000">
              <a:lnSpc>
                <a:spcPct val="90000"/>
              </a:lnSpc>
            </a:pPr>
            <a:r>
              <a:rPr kumimoji="1" lang="en-US" altLang="ko-KR" b="1" dirty="0" smtClean="0">
                <a:latin typeface="Arial" charset="0"/>
              </a:rPr>
              <a:t>- </a:t>
            </a:r>
            <a:r>
              <a:rPr kumimoji="1" lang="en-US" altLang="ko-KR" b="1" dirty="0">
                <a:latin typeface="Arial" charset="0"/>
              </a:rPr>
              <a:t>The execution of MR instruction starts with T</a:t>
            </a:r>
            <a:r>
              <a:rPr kumimoji="1" lang="en-US" altLang="ko-KR" b="1" baseline="-25000" dirty="0">
                <a:latin typeface="Arial" charset="0"/>
              </a:rPr>
              <a:t>4</a:t>
            </a:r>
            <a:endParaRPr kumimoji="1" lang="en-US" altLang="ko-KR" b="1" dirty="0">
              <a:latin typeface="Arial" charset="0"/>
            </a:endParaRPr>
          </a:p>
        </p:txBody>
      </p:sp>
      <p:sp>
        <p:nvSpPr>
          <p:cNvPr id="70663" name="Rectangle 6"/>
          <p:cNvSpPr>
            <a:spLocks noChangeArrowheads="1"/>
          </p:cNvSpPr>
          <p:nvPr/>
        </p:nvSpPr>
        <p:spPr bwMode="auto">
          <a:xfrm>
            <a:off x="7624763" y="0"/>
            <a:ext cx="1519237" cy="2809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algn="r" defTabSz="762000">
              <a:lnSpc>
                <a:spcPct val="90000"/>
              </a:lnSpc>
            </a:pPr>
            <a:r>
              <a:rPr kumimoji="1" lang="en-US" altLang="ko-KR" sz="1400" b="1" i="1">
                <a:latin typeface="Arial" charset="0"/>
              </a:rPr>
              <a:t>MR Instructions</a:t>
            </a:r>
          </a:p>
        </p:txBody>
      </p:sp>
      <p:sp>
        <p:nvSpPr>
          <p:cNvPr id="70664" name="Rectangle 7"/>
          <p:cNvSpPr>
            <a:spLocks noChangeArrowheads="1"/>
          </p:cNvSpPr>
          <p:nvPr/>
        </p:nvSpPr>
        <p:spPr bwMode="auto">
          <a:xfrm>
            <a:off x="523875" y="1054100"/>
            <a:ext cx="677863" cy="2286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63500" tIns="25400" rIns="63500" bIns="25400">
            <a:spAutoFit/>
          </a:bodyPr>
          <a:lstStyle/>
          <a:p>
            <a:pPr defTabSz="762000">
              <a:lnSpc>
                <a:spcPct val="97000"/>
              </a:lnSpc>
            </a:pPr>
            <a:r>
              <a:rPr kumimoji="1" lang="en-US" altLang="ko-KR" sz="1200" b="1">
                <a:latin typeface="Arial" charset="0"/>
              </a:rPr>
              <a:t>Symbol</a:t>
            </a:r>
          </a:p>
        </p:txBody>
      </p:sp>
      <p:sp>
        <p:nvSpPr>
          <p:cNvPr id="70665" name="Rectangle 8"/>
          <p:cNvSpPr>
            <a:spLocks noChangeArrowheads="1"/>
          </p:cNvSpPr>
          <p:nvPr/>
        </p:nvSpPr>
        <p:spPr bwMode="auto">
          <a:xfrm>
            <a:off x="1301750" y="965200"/>
            <a:ext cx="847725" cy="4064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63500" tIns="25400" rIns="63500" bIns="25400">
            <a:spAutoFit/>
          </a:bodyPr>
          <a:lstStyle/>
          <a:p>
            <a:pPr defTabSz="762000">
              <a:lnSpc>
                <a:spcPct val="97000"/>
              </a:lnSpc>
            </a:pPr>
            <a:r>
              <a:rPr kumimoji="1" lang="en-US" altLang="ko-KR" sz="1200" b="1">
                <a:latin typeface="Arial" charset="0"/>
              </a:rPr>
              <a:t>Operation</a:t>
            </a:r>
          </a:p>
          <a:p>
            <a:pPr defTabSz="762000">
              <a:lnSpc>
                <a:spcPct val="97000"/>
              </a:lnSpc>
            </a:pPr>
            <a:r>
              <a:rPr kumimoji="1" lang="en-US" altLang="ko-KR" sz="1200" b="1">
                <a:latin typeface="Arial" charset="0"/>
              </a:rPr>
              <a:t>Decoder</a:t>
            </a:r>
          </a:p>
        </p:txBody>
      </p:sp>
      <p:sp>
        <p:nvSpPr>
          <p:cNvPr id="70666" name="Rectangle 9"/>
          <p:cNvSpPr>
            <a:spLocks noChangeArrowheads="1"/>
          </p:cNvSpPr>
          <p:nvPr/>
        </p:nvSpPr>
        <p:spPr bwMode="auto">
          <a:xfrm>
            <a:off x="2355850" y="1054100"/>
            <a:ext cx="1685925" cy="2286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63500" tIns="25400" rIns="63500" bIns="25400">
            <a:spAutoFit/>
          </a:bodyPr>
          <a:lstStyle/>
          <a:p>
            <a:pPr defTabSz="762000">
              <a:lnSpc>
                <a:spcPct val="97000"/>
              </a:lnSpc>
            </a:pPr>
            <a:r>
              <a:rPr kumimoji="1" lang="en-US" altLang="ko-KR" sz="1200" b="1">
                <a:latin typeface="Arial" charset="0"/>
              </a:rPr>
              <a:t>Symbolic Description</a:t>
            </a:r>
          </a:p>
        </p:txBody>
      </p:sp>
      <p:sp>
        <p:nvSpPr>
          <p:cNvPr id="70667" name="Line 10"/>
          <p:cNvSpPr>
            <a:spLocks noChangeShapeType="1"/>
          </p:cNvSpPr>
          <p:nvPr/>
        </p:nvSpPr>
        <p:spPr bwMode="auto">
          <a:xfrm>
            <a:off x="1225550" y="952500"/>
            <a:ext cx="0" cy="219551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0668" name="Rectangle 11"/>
          <p:cNvSpPr>
            <a:spLocks noChangeArrowheads="1"/>
          </p:cNvSpPr>
          <p:nvPr/>
        </p:nvSpPr>
        <p:spPr bwMode="auto">
          <a:xfrm>
            <a:off x="428625" y="952500"/>
            <a:ext cx="7700963" cy="2187575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0669" name="Text Box 12"/>
          <p:cNvSpPr txBox="1">
            <a:spLocks noChangeArrowheads="1"/>
          </p:cNvSpPr>
          <p:nvPr/>
        </p:nvSpPr>
        <p:spPr bwMode="auto">
          <a:xfrm>
            <a:off x="469900" y="1322388"/>
            <a:ext cx="7683500" cy="182562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defTabSz="762000">
              <a:lnSpc>
                <a:spcPct val="90000"/>
              </a:lnSpc>
            </a:pPr>
            <a:r>
              <a:rPr kumimoji="1" lang="en-US" altLang="ko-KR" b="1">
                <a:solidFill>
                  <a:srgbClr val="000000"/>
                </a:solidFill>
                <a:latin typeface="Arial" charset="0"/>
              </a:rPr>
              <a:t>AND	  D</a:t>
            </a:r>
            <a:r>
              <a:rPr kumimoji="1" lang="en-US" altLang="ko-KR" b="1" baseline="-25000">
                <a:solidFill>
                  <a:srgbClr val="000000"/>
                </a:solidFill>
                <a:latin typeface="Arial" charset="0"/>
              </a:rPr>
              <a:t>0</a:t>
            </a:r>
            <a:r>
              <a:rPr kumimoji="1" lang="en-US" altLang="ko-KR" b="1">
                <a:solidFill>
                  <a:srgbClr val="000000"/>
                </a:solidFill>
                <a:latin typeface="Arial" charset="0"/>
              </a:rPr>
              <a:t>	   AC </a:t>
            </a:r>
            <a:r>
              <a:rPr kumimoji="1" lang="en-US" altLang="ko-KR" b="1">
                <a:solidFill>
                  <a:srgbClr val="000000"/>
                </a:solidFill>
                <a:latin typeface="Arial" charset="0"/>
                <a:sym typeface="Symbol" pitchFamily="18" charset="2"/>
              </a:rPr>
              <a:t>  AC  M[AR]</a:t>
            </a:r>
          </a:p>
          <a:p>
            <a:pPr defTabSz="762000">
              <a:lnSpc>
                <a:spcPct val="90000"/>
              </a:lnSpc>
            </a:pPr>
            <a:r>
              <a:rPr kumimoji="1" lang="en-US" altLang="ko-KR" b="1">
                <a:solidFill>
                  <a:srgbClr val="000000"/>
                </a:solidFill>
                <a:latin typeface="Arial" charset="0"/>
              </a:rPr>
              <a:t>ADD	  D</a:t>
            </a:r>
            <a:r>
              <a:rPr kumimoji="1" lang="en-US" altLang="ko-KR" b="1" baseline="-25000">
                <a:solidFill>
                  <a:srgbClr val="000000"/>
                </a:solidFill>
                <a:latin typeface="Arial" charset="0"/>
              </a:rPr>
              <a:t>1</a:t>
            </a:r>
            <a:r>
              <a:rPr kumimoji="1" lang="en-US" altLang="ko-KR" b="1">
                <a:solidFill>
                  <a:srgbClr val="000000"/>
                </a:solidFill>
                <a:latin typeface="Arial" charset="0"/>
              </a:rPr>
              <a:t>	   AC </a:t>
            </a:r>
            <a:r>
              <a:rPr kumimoji="1" lang="en-US" altLang="ko-KR" b="1">
                <a:solidFill>
                  <a:srgbClr val="000000"/>
                </a:solidFill>
                <a:latin typeface="Arial" charset="0"/>
                <a:sym typeface="Symbol" pitchFamily="18" charset="2"/>
              </a:rPr>
              <a:t>  AC + M[AR], E  C</a:t>
            </a:r>
            <a:r>
              <a:rPr kumimoji="1" lang="en-US" altLang="ko-KR" b="1" baseline="-25000">
                <a:solidFill>
                  <a:srgbClr val="000000"/>
                </a:solidFill>
                <a:latin typeface="Arial" charset="0"/>
                <a:sym typeface="Symbol" pitchFamily="18" charset="2"/>
              </a:rPr>
              <a:t>out</a:t>
            </a:r>
            <a:endParaRPr kumimoji="1" lang="en-US" altLang="ko-KR" b="1">
              <a:solidFill>
                <a:srgbClr val="000000"/>
              </a:solidFill>
              <a:latin typeface="Arial" charset="0"/>
              <a:sym typeface="Symbol" pitchFamily="18" charset="2"/>
            </a:endParaRPr>
          </a:p>
          <a:p>
            <a:pPr defTabSz="762000">
              <a:lnSpc>
                <a:spcPct val="90000"/>
              </a:lnSpc>
            </a:pPr>
            <a:r>
              <a:rPr kumimoji="1" lang="en-US" altLang="ko-KR" b="1">
                <a:solidFill>
                  <a:srgbClr val="000000"/>
                </a:solidFill>
                <a:latin typeface="Arial" charset="0"/>
              </a:rPr>
              <a:t>LDA	  D</a:t>
            </a:r>
            <a:r>
              <a:rPr kumimoji="1" lang="en-US" altLang="ko-KR" b="1" baseline="-25000">
                <a:solidFill>
                  <a:srgbClr val="000000"/>
                </a:solidFill>
                <a:latin typeface="Arial" charset="0"/>
              </a:rPr>
              <a:t>2</a:t>
            </a:r>
            <a:r>
              <a:rPr kumimoji="1" lang="en-US" altLang="ko-KR" b="1">
                <a:solidFill>
                  <a:srgbClr val="000000"/>
                </a:solidFill>
                <a:latin typeface="Arial" charset="0"/>
              </a:rPr>
              <a:t>	   AC </a:t>
            </a:r>
            <a:r>
              <a:rPr kumimoji="1" lang="en-US" altLang="ko-KR" b="1">
                <a:solidFill>
                  <a:srgbClr val="000000"/>
                </a:solidFill>
                <a:latin typeface="Arial" charset="0"/>
                <a:sym typeface="Symbol" pitchFamily="18" charset="2"/>
              </a:rPr>
              <a:t>  M[AR]</a:t>
            </a:r>
          </a:p>
          <a:p>
            <a:pPr defTabSz="762000">
              <a:lnSpc>
                <a:spcPct val="90000"/>
              </a:lnSpc>
            </a:pPr>
            <a:r>
              <a:rPr kumimoji="1" lang="en-US" altLang="ko-KR" b="1">
                <a:solidFill>
                  <a:srgbClr val="000000"/>
                </a:solidFill>
                <a:latin typeface="Arial" charset="0"/>
              </a:rPr>
              <a:t>STA	  D</a:t>
            </a:r>
            <a:r>
              <a:rPr kumimoji="1" lang="en-US" altLang="ko-KR" b="1" baseline="-25000">
                <a:solidFill>
                  <a:srgbClr val="000000"/>
                </a:solidFill>
                <a:latin typeface="Arial" charset="0"/>
              </a:rPr>
              <a:t>3</a:t>
            </a:r>
            <a:r>
              <a:rPr kumimoji="1" lang="en-US" altLang="ko-KR" b="1">
                <a:solidFill>
                  <a:srgbClr val="000000"/>
                </a:solidFill>
                <a:latin typeface="Arial" charset="0"/>
              </a:rPr>
              <a:t>	   M[AR] </a:t>
            </a:r>
            <a:r>
              <a:rPr kumimoji="1" lang="en-US" altLang="ko-KR" b="1">
                <a:solidFill>
                  <a:srgbClr val="000000"/>
                </a:solidFill>
                <a:latin typeface="Arial" charset="0"/>
                <a:sym typeface="Symbol" pitchFamily="18" charset="2"/>
              </a:rPr>
              <a:t>  AC</a:t>
            </a:r>
          </a:p>
          <a:p>
            <a:pPr defTabSz="762000">
              <a:lnSpc>
                <a:spcPct val="90000"/>
              </a:lnSpc>
            </a:pPr>
            <a:r>
              <a:rPr kumimoji="1" lang="en-US" altLang="ko-KR" b="1">
                <a:solidFill>
                  <a:srgbClr val="000000"/>
                </a:solidFill>
                <a:latin typeface="Arial" charset="0"/>
              </a:rPr>
              <a:t>BUN  	  D</a:t>
            </a:r>
            <a:r>
              <a:rPr kumimoji="1" lang="en-US" altLang="ko-KR" b="1" baseline="-25000">
                <a:solidFill>
                  <a:srgbClr val="000000"/>
                </a:solidFill>
                <a:latin typeface="Arial" charset="0"/>
              </a:rPr>
              <a:t>4</a:t>
            </a:r>
            <a:r>
              <a:rPr kumimoji="1" lang="en-US" altLang="ko-KR" b="1">
                <a:solidFill>
                  <a:srgbClr val="000000"/>
                </a:solidFill>
                <a:latin typeface="Arial" charset="0"/>
              </a:rPr>
              <a:t>	   PC </a:t>
            </a:r>
            <a:r>
              <a:rPr kumimoji="1" lang="en-US" altLang="ko-KR" b="1">
                <a:solidFill>
                  <a:srgbClr val="000000"/>
                </a:solidFill>
                <a:latin typeface="Arial" charset="0"/>
                <a:sym typeface="Symbol" pitchFamily="18" charset="2"/>
              </a:rPr>
              <a:t>  AR</a:t>
            </a:r>
          </a:p>
          <a:p>
            <a:pPr defTabSz="762000">
              <a:lnSpc>
                <a:spcPct val="90000"/>
              </a:lnSpc>
            </a:pPr>
            <a:r>
              <a:rPr kumimoji="1" lang="en-US" altLang="ko-KR" b="1">
                <a:solidFill>
                  <a:srgbClr val="000000"/>
                </a:solidFill>
                <a:latin typeface="Arial" charset="0"/>
              </a:rPr>
              <a:t>BSA	  D</a:t>
            </a:r>
            <a:r>
              <a:rPr kumimoji="1" lang="en-US" altLang="ko-KR" b="1" baseline="-25000">
                <a:solidFill>
                  <a:srgbClr val="000000"/>
                </a:solidFill>
                <a:latin typeface="Arial" charset="0"/>
              </a:rPr>
              <a:t>5</a:t>
            </a:r>
            <a:r>
              <a:rPr kumimoji="1" lang="en-US" altLang="ko-KR" b="1">
                <a:solidFill>
                  <a:srgbClr val="000000"/>
                </a:solidFill>
                <a:latin typeface="Arial" charset="0"/>
              </a:rPr>
              <a:t>	   M[AR] </a:t>
            </a:r>
            <a:r>
              <a:rPr kumimoji="1" lang="en-US" altLang="ko-KR" b="1">
                <a:solidFill>
                  <a:srgbClr val="000000"/>
                </a:solidFill>
                <a:latin typeface="Arial" charset="0"/>
                <a:sym typeface="Symbol" pitchFamily="18" charset="2"/>
              </a:rPr>
              <a:t>  PC, PC  AR + 1</a:t>
            </a:r>
          </a:p>
          <a:p>
            <a:pPr defTabSz="762000">
              <a:lnSpc>
                <a:spcPct val="90000"/>
              </a:lnSpc>
            </a:pPr>
            <a:r>
              <a:rPr kumimoji="1" lang="en-US" altLang="ko-KR" b="1">
                <a:solidFill>
                  <a:srgbClr val="000000"/>
                </a:solidFill>
                <a:latin typeface="Arial" charset="0"/>
              </a:rPr>
              <a:t>ISZ	  D</a:t>
            </a:r>
            <a:r>
              <a:rPr kumimoji="1" lang="en-US" altLang="ko-KR" b="1" baseline="-25000">
                <a:solidFill>
                  <a:srgbClr val="000000"/>
                </a:solidFill>
                <a:latin typeface="Arial" charset="0"/>
              </a:rPr>
              <a:t>6</a:t>
            </a:r>
            <a:r>
              <a:rPr kumimoji="1" lang="en-US" altLang="ko-KR" b="1">
                <a:solidFill>
                  <a:srgbClr val="000000"/>
                </a:solidFill>
                <a:latin typeface="Arial" charset="0"/>
              </a:rPr>
              <a:t>	   M[AR] </a:t>
            </a:r>
            <a:r>
              <a:rPr kumimoji="1" lang="en-US" altLang="ko-KR" b="1">
                <a:solidFill>
                  <a:srgbClr val="000000"/>
                </a:solidFill>
                <a:latin typeface="Arial" charset="0"/>
                <a:sym typeface="Symbol" pitchFamily="18" charset="2"/>
              </a:rPr>
              <a:t>  M[AR] + 1, if M[AR] + 1 = 0 then PC  PC+1</a:t>
            </a:r>
          </a:p>
        </p:txBody>
      </p:sp>
      <p:sp>
        <p:nvSpPr>
          <p:cNvPr id="70670" name="Line 13"/>
          <p:cNvSpPr>
            <a:spLocks noChangeShapeType="1"/>
          </p:cNvSpPr>
          <p:nvPr/>
        </p:nvSpPr>
        <p:spPr bwMode="auto">
          <a:xfrm>
            <a:off x="2139950" y="971550"/>
            <a:ext cx="0" cy="219551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0671" name="Line 14"/>
          <p:cNvSpPr>
            <a:spLocks noChangeShapeType="1"/>
          </p:cNvSpPr>
          <p:nvPr/>
        </p:nvSpPr>
        <p:spPr bwMode="auto">
          <a:xfrm>
            <a:off x="428625" y="1352550"/>
            <a:ext cx="7724775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lIns="63500" tIns="25400" rIns="63500" bIns="25400" anchor="ctr">
            <a:spAutoFit/>
          </a:bodyPr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CB76782-09A7-4594-AA90-B07F7049FB61}" type="slidenum">
              <a:rPr lang="en-US"/>
              <a:pPr>
                <a:defRPr/>
              </a:pPr>
              <a:t>25</a:t>
            </a:fld>
            <a:endParaRPr lang="en-US"/>
          </a:p>
        </p:txBody>
      </p:sp>
      <p:sp>
        <p:nvSpPr>
          <p:cNvPr id="94210" name="Rectangle 2"/>
          <p:cNvSpPr>
            <a:spLocks noGrp="1" noChangeArrowheads="1"/>
          </p:cNvSpPr>
          <p:nvPr>
            <p:ph type="title"/>
          </p:nvPr>
        </p:nvSpPr>
        <p:spPr>
          <a:xfrm>
            <a:off x="825500" y="127000"/>
            <a:ext cx="8056563" cy="638175"/>
          </a:xfrm>
        </p:spPr>
        <p:txBody>
          <a:bodyPr lIns="63500" tIns="25400" rIns="63500" bIns="25400"/>
          <a:lstStyle/>
          <a:p>
            <a:pPr eaLnBrk="1" hangingPunct="1">
              <a:defRPr/>
            </a:pPr>
            <a:r>
              <a:rPr lang="en-US" altLang="ko-KR" sz="3200" smtClean="0">
                <a:ea typeface="Gulim" pitchFamily="34" charset="-127"/>
              </a:rPr>
              <a:t>MEMORY  REFERENCE  INSTRUCTIONS</a:t>
            </a:r>
          </a:p>
        </p:txBody>
      </p:sp>
      <p:sp>
        <p:nvSpPr>
          <p:cNvPr id="71684" name="Rectangle 3"/>
          <p:cNvSpPr>
            <a:spLocks noChangeArrowheads="1"/>
          </p:cNvSpPr>
          <p:nvPr/>
        </p:nvSpPr>
        <p:spPr bwMode="auto">
          <a:xfrm>
            <a:off x="5059363" y="3340100"/>
            <a:ext cx="2657475" cy="254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defTabSz="762000">
              <a:lnSpc>
                <a:spcPct val="90000"/>
              </a:lnSpc>
            </a:pPr>
            <a:r>
              <a:rPr kumimoji="1" lang="en-US" altLang="ko-KR" sz="1200" b="1">
                <a:solidFill>
                  <a:srgbClr val="000000"/>
                </a:solidFill>
                <a:latin typeface="Arial" charset="0"/>
              </a:rPr>
              <a:t>           Memory, PC after execution</a:t>
            </a:r>
          </a:p>
        </p:txBody>
      </p:sp>
      <p:sp>
        <p:nvSpPr>
          <p:cNvPr id="71685" name="Rectangle 4"/>
          <p:cNvSpPr>
            <a:spLocks noChangeArrowheads="1"/>
          </p:cNvSpPr>
          <p:nvPr/>
        </p:nvSpPr>
        <p:spPr bwMode="auto">
          <a:xfrm>
            <a:off x="6353175" y="4770438"/>
            <a:ext cx="295275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63500" tIns="25400" rIns="63500" bIns="25400">
            <a:spAutoFit/>
          </a:bodyPr>
          <a:lstStyle/>
          <a:p>
            <a:pPr defTabSz="762000">
              <a:lnSpc>
                <a:spcPct val="97000"/>
              </a:lnSpc>
            </a:pPr>
            <a:r>
              <a:rPr kumimoji="1" lang="en-US" altLang="ko-KR" sz="1200" b="1">
                <a:latin typeface="Arial" charset="0"/>
              </a:rPr>
              <a:t>21</a:t>
            </a:r>
          </a:p>
        </p:txBody>
      </p:sp>
      <p:sp>
        <p:nvSpPr>
          <p:cNvPr id="71686" name="Rectangle 5"/>
          <p:cNvSpPr>
            <a:spLocks noChangeArrowheads="1"/>
          </p:cNvSpPr>
          <p:nvPr/>
        </p:nvSpPr>
        <p:spPr bwMode="auto">
          <a:xfrm>
            <a:off x="3152775" y="3629025"/>
            <a:ext cx="1504950" cy="2620963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687" name="Rectangle 6"/>
          <p:cNvSpPr>
            <a:spLocks noChangeArrowheads="1"/>
          </p:cNvSpPr>
          <p:nvPr/>
        </p:nvSpPr>
        <p:spPr bwMode="auto">
          <a:xfrm>
            <a:off x="3132138" y="3616325"/>
            <a:ext cx="265112" cy="254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defTabSz="762000">
              <a:lnSpc>
                <a:spcPct val="90000"/>
              </a:lnSpc>
            </a:pPr>
            <a:r>
              <a:rPr kumimoji="1" lang="en-US" altLang="ko-KR" sz="1200" b="1">
                <a:solidFill>
                  <a:srgbClr val="000000"/>
                </a:solidFill>
                <a:latin typeface="Arial" charset="0"/>
              </a:rPr>
              <a:t>0</a:t>
            </a:r>
          </a:p>
        </p:txBody>
      </p:sp>
      <p:sp>
        <p:nvSpPr>
          <p:cNvPr id="71688" name="Rectangle 7"/>
          <p:cNvSpPr>
            <a:spLocks noChangeArrowheads="1"/>
          </p:cNvSpPr>
          <p:nvPr/>
        </p:nvSpPr>
        <p:spPr bwMode="auto">
          <a:xfrm>
            <a:off x="3424238" y="3616325"/>
            <a:ext cx="501650" cy="254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defTabSz="762000">
              <a:lnSpc>
                <a:spcPct val="90000"/>
              </a:lnSpc>
            </a:pPr>
            <a:r>
              <a:rPr kumimoji="1" lang="en-US" altLang="ko-KR" sz="1200" b="1">
                <a:solidFill>
                  <a:srgbClr val="000000"/>
                </a:solidFill>
                <a:latin typeface="Arial" charset="0"/>
              </a:rPr>
              <a:t>BSA</a:t>
            </a:r>
          </a:p>
        </p:txBody>
      </p:sp>
      <p:sp>
        <p:nvSpPr>
          <p:cNvPr id="71689" name="Rectangle 8"/>
          <p:cNvSpPr>
            <a:spLocks noChangeArrowheads="1"/>
          </p:cNvSpPr>
          <p:nvPr/>
        </p:nvSpPr>
        <p:spPr bwMode="auto">
          <a:xfrm>
            <a:off x="4205288" y="3616325"/>
            <a:ext cx="433387" cy="254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defTabSz="762000">
              <a:lnSpc>
                <a:spcPct val="90000"/>
              </a:lnSpc>
            </a:pPr>
            <a:r>
              <a:rPr kumimoji="1" lang="en-US" altLang="ko-KR" sz="1200" b="1">
                <a:solidFill>
                  <a:srgbClr val="000000"/>
                </a:solidFill>
                <a:latin typeface="Arial" charset="0"/>
              </a:rPr>
              <a:t>135</a:t>
            </a:r>
          </a:p>
        </p:txBody>
      </p:sp>
      <p:sp>
        <p:nvSpPr>
          <p:cNvPr id="71690" name="Rectangle 9"/>
          <p:cNvSpPr>
            <a:spLocks noChangeArrowheads="1"/>
          </p:cNvSpPr>
          <p:nvPr/>
        </p:nvSpPr>
        <p:spPr bwMode="auto">
          <a:xfrm>
            <a:off x="3132138" y="3865563"/>
            <a:ext cx="1341437" cy="254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defTabSz="762000">
              <a:lnSpc>
                <a:spcPct val="90000"/>
              </a:lnSpc>
            </a:pPr>
            <a:r>
              <a:rPr kumimoji="1" lang="en-US" altLang="ko-KR" sz="1200" b="1">
                <a:solidFill>
                  <a:srgbClr val="000000"/>
                </a:solidFill>
                <a:latin typeface="Arial" charset="0"/>
              </a:rPr>
              <a:t>Next instruction</a:t>
            </a:r>
          </a:p>
        </p:txBody>
      </p:sp>
      <p:sp>
        <p:nvSpPr>
          <p:cNvPr id="71691" name="Rectangle 10"/>
          <p:cNvSpPr>
            <a:spLocks noChangeArrowheads="1"/>
          </p:cNvSpPr>
          <p:nvPr/>
        </p:nvSpPr>
        <p:spPr bwMode="auto">
          <a:xfrm>
            <a:off x="3424238" y="5014913"/>
            <a:ext cx="987425" cy="254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defTabSz="762000">
              <a:lnSpc>
                <a:spcPct val="90000"/>
              </a:lnSpc>
            </a:pPr>
            <a:r>
              <a:rPr kumimoji="1" lang="en-US" altLang="ko-KR" sz="1200" b="1">
                <a:solidFill>
                  <a:srgbClr val="000000"/>
                </a:solidFill>
                <a:latin typeface="Arial" charset="0"/>
              </a:rPr>
              <a:t>Subroutine</a:t>
            </a:r>
          </a:p>
        </p:txBody>
      </p:sp>
      <p:sp>
        <p:nvSpPr>
          <p:cNvPr id="71692" name="Line 11"/>
          <p:cNvSpPr>
            <a:spLocks noChangeShapeType="1"/>
          </p:cNvSpPr>
          <p:nvPr/>
        </p:nvSpPr>
        <p:spPr bwMode="auto">
          <a:xfrm>
            <a:off x="3152775" y="3876675"/>
            <a:ext cx="150495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693" name="Line 12"/>
          <p:cNvSpPr>
            <a:spLocks noChangeShapeType="1"/>
          </p:cNvSpPr>
          <p:nvPr/>
        </p:nvSpPr>
        <p:spPr bwMode="auto">
          <a:xfrm>
            <a:off x="3152775" y="4124325"/>
            <a:ext cx="150495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694" name="Rectangle 13"/>
          <p:cNvSpPr>
            <a:spLocks noChangeArrowheads="1"/>
          </p:cNvSpPr>
          <p:nvPr/>
        </p:nvSpPr>
        <p:spPr bwMode="auto">
          <a:xfrm>
            <a:off x="2774950" y="3616325"/>
            <a:ext cx="349250" cy="254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defTabSz="762000">
              <a:lnSpc>
                <a:spcPct val="90000"/>
              </a:lnSpc>
            </a:pPr>
            <a:r>
              <a:rPr kumimoji="1" lang="en-US" altLang="ko-KR" sz="1200" b="1">
                <a:solidFill>
                  <a:srgbClr val="000000"/>
                </a:solidFill>
                <a:latin typeface="Arial" charset="0"/>
              </a:rPr>
              <a:t>20</a:t>
            </a:r>
          </a:p>
        </p:txBody>
      </p:sp>
      <p:sp>
        <p:nvSpPr>
          <p:cNvPr id="71695" name="Rectangle 14"/>
          <p:cNvSpPr>
            <a:spLocks noChangeArrowheads="1"/>
          </p:cNvSpPr>
          <p:nvPr/>
        </p:nvSpPr>
        <p:spPr bwMode="auto">
          <a:xfrm>
            <a:off x="2406650" y="3849688"/>
            <a:ext cx="735013" cy="254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defTabSz="762000">
              <a:lnSpc>
                <a:spcPct val="90000"/>
              </a:lnSpc>
            </a:pPr>
            <a:r>
              <a:rPr kumimoji="1" lang="en-US" altLang="ko-KR" sz="1200" b="1">
                <a:solidFill>
                  <a:srgbClr val="000000"/>
                </a:solidFill>
                <a:latin typeface="Arial" charset="0"/>
              </a:rPr>
              <a:t>PC = 21</a:t>
            </a:r>
          </a:p>
        </p:txBody>
      </p:sp>
      <p:sp>
        <p:nvSpPr>
          <p:cNvPr id="71696" name="Line 15"/>
          <p:cNvSpPr>
            <a:spLocks noChangeShapeType="1"/>
          </p:cNvSpPr>
          <p:nvPr/>
        </p:nvSpPr>
        <p:spPr bwMode="auto">
          <a:xfrm>
            <a:off x="3152775" y="4778375"/>
            <a:ext cx="150495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697" name="Line 16"/>
          <p:cNvSpPr>
            <a:spLocks noChangeShapeType="1"/>
          </p:cNvSpPr>
          <p:nvPr/>
        </p:nvSpPr>
        <p:spPr bwMode="auto">
          <a:xfrm>
            <a:off x="3152775" y="5026025"/>
            <a:ext cx="150495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698" name="Rectangle 17"/>
          <p:cNvSpPr>
            <a:spLocks noChangeArrowheads="1"/>
          </p:cNvSpPr>
          <p:nvPr/>
        </p:nvSpPr>
        <p:spPr bwMode="auto">
          <a:xfrm>
            <a:off x="2316163" y="4751388"/>
            <a:ext cx="827087" cy="254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defTabSz="762000">
              <a:lnSpc>
                <a:spcPct val="90000"/>
              </a:lnSpc>
            </a:pPr>
            <a:r>
              <a:rPr kumimoji="1" lang="en-US" altLang="ko-KR" sz="1200" b="1">
                <a:solidFill>
                  <a:srgbClr val="000000"/>
                </a:solidFill>
                <a:latin typeface="Arial" charset="0"/>
              </a:rPr>
              <a:t>AR = 135</a:t>
            </a:r>
          </a:p>
        </p:txBody>
      </p:sp>
      <p:sp>
        <p:nvSpPr>
          <p:cNvPr id="71699" name="Rectangle 18"/>
          <p:cNvSpPr>
            <a:spLocks noChangeArrowheads="1"/>
          </p:cNvSpPr>
          <p:nvPr/>
        </p:nvSpPr>
        <p:spPr bwMode="auto">
          <a:xfrm>
            <a:off x="2698750" y="5014913"/>
            <a:ext cx="433388" cy="254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defTabSz="762000">
              <a:lnSpc>
                <a:spcPct val="90000"/>
              </a:lnSpc>
            </a:pPr>
            <a:r>
              <a:rPr kumimoji="1" lang="en-US" altLang="ko-KR" sz="1200" b="1">
                <a:solidFill>
                  <a:srgbClr val="000000"/>
                </a:solidFill>
                <a:latin typeface="Arial" charset="0"/>
              </a:rPr>
              <a:t>136</a:t>
            </a:r>
          </a:p>
        </p:txBody>
      </p:sp>
      <p:sp>
        <p:nvSpPr>
          <p:cNvPr id="71700" name="Rectangle 19"/>
          <p:cNvSpPr>
            <a:spLocks noChangeArrowheads="1"/>
          </p:cNvSpPr>
          <p:nvPr/>
        </p:nvSpPr>
        <p:spPr bwMode="auto">
          <a:xfrm>
            <a:off x="3132138" y="6005513"/>
            <a:ext cx="265112" cy="254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defTabSz="762000">
              <a:lnSpc>
                <a:spcPct val="90000"/>
              </a:lnSpc>
            </a:pPr>
            <a:r>
              <a:rPr kumimoji="1" lang="en-US" altLang="ko-KR" sz="1200" b="1">
                <a:solidFill>
                  <a:srgbClr val="000000"/>
                </a:solidFill>
                <a:latin typeface="Arial" charset="0"/>
              </a:rPr>
              <a:t>1</a:t>
            </a:r>
          </a:p>
        </p:txBody>
      </p:sp>
      <p:sp>
        <p:nvSpPr>
          <p:cNvPr id="71701" name="Rectangle 20"/>
          <p:cNvSpPr>
            <a:spLocks noChangeArrowheads="1"/>
          </p:cNvSpPr>
          <p:nvPr/>
        </p:nvSpPr>
        <p:spPr bwMode="auto">
          <a:xfrm>
            <a:off x="3424238" y="6005513"/>
            <a:ext cx="509587" cy="254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defTabSz="762000">
              <a:lnSpc>
                <a:spcPct val="90000"/>
              </a:lnSpc>
            </a:pPr>
            <a:r>
              <a:rPr kumimoji="1" lang="en-US" altLang="ko-KR" sz="1200" b="1">
                <a:solidFill>
                  <a:srgbClr val="000000"/>
                </a:solidFill>
                <a:latin typeface="Arial" charset="0"/>
              </a:rPr>
              <a:t>BUN</a:t>
            </a:r>
          </a:p>
        </p:txBody>
      </p:sp>
      <p:sp>
        <p:nvSpPr>
          <p:cNvPr id="71702" name="Rectangle 21"/>
          <p:cNvSpPr>
            <a:spLocks noChangeArrowheads="1"/>
          </p:cNvSpPr>
          <p:nvPr/>
        </p:nvSpPr>
        <p:spPr bwMode="auto">
          <a:xfrm>
            <a:off x="4186238" y="6005513"/>
            <a:ext cx="433387" cy="254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defTabSz="762000">
              <a:lnSpc>
                <a:spcPct val="90000"/>
              </a:lnSpc>
            </a:pPr>
            <a:r>
              <a:rPr kumimoji="1" lang="en-US" altLang="ko-KR" sz="1200" b="1">
                <a:solidFill>
                  <a:srgbClr val="000000"/>
                </a:solidFill>
                <a:latin typeface="Arial" charset="0"/>
              </a:rPr>
              <a:t>135</a:t>
            </a:r>
          </a:p>
        </p:txBody>
      </p:sp>
      <p:sp>
        <p:nvSpPr>
          <p:cNvPr id="71703" name="Line 22"/>
          <p:cNvSpPr>
            <a:spLocks noChangeShapeType="1"/>
          </p:cNvSpPr>
          <p:nvPr/>
        </p:nvSpPr>
        <p:spPr bwMode="auto">
          <a:xfrm>
            <a:off x="3152775" y="6016625"/>
            <a:ext cx="150495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704" name="Arc 23"/>
          <p:cNvSpPr>
            <a:spLocks/>
          </p:cNvSpPr>
          <p:nvPr/>
        </p:nvSpPr>
        <p:spPr bwMode="auto">
          <a:xfrm>
            <a:off x="3832225" y="5705475"/>
            <a:ext cx="96838" cy="138113"/>
          </a:xfrm>
          <a:custGeom>
            <a:avLst/>
            <a:gdLst>
              <a:gd name="T0" fmla="*/ 0 w 17255"/>
              <a:gd name="T1" fmla="*/ 75636 h 21600"/>
              <a:gd name="T2" fmla="*/ 543471 w 17255"/>
              <a:gd name="T3" fmla="*/ 71384 h 21600"/>
              <a:gd name="T4" fmla="*/ 275468 w 17255"/>
              <a:gd name="T5" fmla="*/ 883111 h 21600"/>
              <a:gd name="T6" fmla="*/ 0 60000 65536"/>
              <a:gd name="T7" fmla="*/ 0 60000 65536"/>
              <a:gd name="T8" fmla="*/ 0 60000 65536"/>
              <a:gd name="T9" fmla="*/ 0 w 17255"/>
              <a:gd name="T10" fmla="*/ 0 h 21600"/>
              <a:gd name="T11" fmla="*/ 17255 w 17255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7255" h="21600" fill="none" extrusionOk="0">
                <a:moveTo>
                  <a:pt x="-1" y="1849"/>
                </a:moveTo>
                <a:cubicBezTo>
                  <a:pt x="2754" y="630"/>
                  <a:pt x="5733" y="-1"/>
                  <a:pt x="8746" y="0"/>
                </a:cubicBezTo>
                <a:cubicBezTo>
                  <a:pt x="11671" y="0"/>
                  <a:pt x="14566" y="594"/>
                  <a:pt x="17254" y="1746"/>
                </a:cubicBezTo>
              </a:path>
              <a:path w="17255" h="21600" stroke="0" extrusionOk="0">
                <a:moveTo>
                  <a:pt x="-1" y="1849"/>
                </a:moveTo>
                <a:cubicBezTo>
                  <a:pt x="2754" y="630"/>
                  <a:pt x="5733" y="-1"/>
                  <a:pt x="8746" y="0"/>
                </a:cubicBezTo>
                <a:cubicBezTo>
                  <a:pt x="11671" y="0"/>
                  <a:pt x="14566" y="594"/>
                  <a:pt x="17254" y="1746"/>
                </a:cubicBezTo>
                <a:lnTo>
                  <a:pt x="8746" y="21600"/>
                </a:lnTo>
                <a:close/>
              </a:path>
            </a:pathLst>
          </a:custGeom>
          <a:solidFill>
            <a:srgbClr val="000000"/>
          </a:solidFill>
          <a:ln w="127000" cap="rnd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705" name="Line 24"/>
          <p:cNvSpPr>
            <a:spLocks noChangeShapeType="1"/>
          </p:cNvSpPr>
          <p:nvPr/>
        </p:nvSpPr>
        <p:spPr bwMode="auto">
          <a:xfrm>
            <a:off x="3879850" y="5272088"/>
            <a:ext cx="0" cy="452437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706" name="Rectangle 25"/>
          <p:cNvSpPr>
            <a:spLocks noChangeArrowheads="1"/>
          </p:cNvSpPr>
          <p:nvPr/>
        </p:nvSpPr>
        <p:spPr bwMode="auto">
          <a:xfrm>
            <a:off x="2481263" y="3311525"/>
            <a:ext cx="2505075" cy="254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defTabSz="762000">
              <a:lnSpc>
                <a:spcPct val="90000"/>
              </a:lnSpc>
            </a:pPr>
            <a:r>
              <a:rPr kumimoji="1" lang="en-US" altLang="ko-KR" sz="1200" b="1">
                <a:solidFill>
                  <a:srgbClr val="000000"/>
                </a:solidFill>
                <a:latin typeface="Arial" charset="0"/>
              </a:rPr>
              <a:t>         Memory, PC, AR at time T4</a:t>
            </a:r>
          </a:p>
        </p:txBody>
      </p:sp>
      <p:sp>
        <p:nvSpPr>
          <p:cNvPr id="71707" name="Rectangle 26"/>
          <p:cNvSpPr>
            <a:spLocks noChangeArrowheads="1"/>
          </p:cNvSpPr>
          <p:nvPr/>
        </p:nvSpPr>
        <p:spPr bwMode="auto">
          <a:xfrm>
            <a:off x="5816600" y="3643313"/>
            <a:ext cx="1504950" cy="2620962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708" name="Rectangle 27"/>
          <p:cNvSpPr>
            <a:spLocks noChangeArrowheads="1"/>
          </p:cNvSpPr>
          <p:nvPr/>
        </p:nvSpPr>
        <p:spPr bwMode="auto">
          <a:xfrm>
            <a:off x="5808663" y="3616325"/>
            <a:ext cx="265112" cy="254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defTabSz="762000">
              <a:lnSpc>
                <a:spcPct val="90000"/>
              </a:lnSpc>
            </a:pPr>
            <a:r>
              <a:rPr kumimoji="1" lang="en-US" altLang="ko-KR" sz="1200" b="1">
                <a:solidFill>
                  <a:srgbClr val="000000"/>
                </a:solidFill>
                <a:latin typeface="Arial" charset="0"/>
              </a:rPr>
              <a:t>0</a:t>
            </a:r>
          </a:p>
        </p:txBody>
      </p:sp>
      <p:sp>
        <p:nvSpPr>
          <p:cNvPr id="71709" name="Rectangle 28"/>
          <p:cNvSpPr>
            <a:spLocks noChangeArrowheads="1"/>
          </p:cNvSpPr>
          <p:nvPr/>
        </p:nvSpPr>
        <p:spPr bwMode="auto">
          <a:xfrm>
            <a:off x="6102350" y="3616325"/>
            <a:ext cx="501650" cy="254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defTabSz="762000">
              <a:lnSpc>
                <a:spcPct val="90000"/>
              </a:lnSpc>
            </a:pPr>
            <a:r>
              <a:rPr kumimoji="1" lang="en-US" altLang="ko-KR" sz="1200" b="1">
                <a:solidFill>
                  <a:srgbClr val="000000"/>
                </a:solidFill>
                <a:latin typeface="Arial" charset="0"/>
              </a:rPr>
              <a:t>BSA</a:t>
            </a:r>
          </a:p>
        </p:txBody>
      </p:sp>
      <p:sp>
        <p:nvSpPr>
          <p:cNvPr id="71710" name="Rectangle 29"/>
          <p:cNvSpPr>
            <a:spLocks noChangeArrowheads="1"/>
          </p:cNvSpPr>
          <p:nvPr/>
        </p:nvSpPr>
        <p:spPr bwMode="auto">
          <a:xfrm>
            <a:off x="6854825" y="3616325"/>
            <a:ext cx="433388" cy="254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defTabSz="762000">
              <a:lnSpc>
                <a:spcPct val="90000"/>
              </a:lnSpc>
            </a:pPr>
            <a:r>
              <a:rPr kumimoji="1" lang="en-US" altLang="ko-KR" sz="1200" b="1">
                <a:solidFill>
                  <a:srgbClr val="000000"/>
                </a:solidFill>
                <a:latin typeface="Arial" charset="0"/>
              </a:rPr>
              <a:t>135</a:t>
            </a:r>
          </a:p>
        </p:txBody>
      </p:sp>
      <p:sp>
        <p:nvSpPr>
          <p:cNvPr id="71711" name="Rectangle 30"/>
          <p:cNvSpPr>
            <a:spLocks noChangeArrowheads="1"/>
          </p:cNvSpPr>
          <p:nvPr/>
        </p:nvSpPr>
        <p:spPr bwMode="auto">
          <a:xfrm>
            <a:off x="5808663" y="3865563"/>
            <a:ext cx="1341437" cy="254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defTabSz="762000">
              <a:lnSpc>
                <a:spcPct val="90000"/>
              </a:lnSpc>
            </a:pPr>
            <a:r>
              <a:rPr kumimoji="1" lang="en-US" altLang="ko-KR" sz="1200" b="1">
                <a:solidFill>
                  <a:srgbClr val="000000"/>
                </a:solidFill>
                <a:latin typeface="Arial" charset="0"/>
              </a:rPr>
              <a:t>Next instruction</a:t>
            </a:r>
          </a:p>
        </p:txBody>
      </p:sp>
      <p:sp>
        <p:nvSpPr>
          <p:cNvPr id="71712" name="Rectangle 31"/>
          <p:cNvSpPr>
            <a:spLocks noChangeArrowheads="1"/>
          </p:cNvSpPr>
          <p:nvPr/>
        </p:nvSpPr>
        <p:spPr bwMode="auto">
          <a:xfrm>
            <a:off x="6102350" y="5014913"/>
            <a:ext cx="987425" cy="254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defTabSz="762000">
              <a:lnSpc>
                <a:spcPct val="90000"/>
              </a:lnSpc>
            </a:pPr>
            <a:r>
              <a:rPr kumimoji="1" lang="en-US" altLang="ko-KR" sz="1200" b="1">
                <a:solidFill>
                  <a:srgbClr val="000000"/>
                </a:solidFill>
                <a:latin typeface="Arial" charset="0"/>
              </a:rPr>
              <a:t>Subroutine</a:t>
            </a:r>
          </a:p>
        </p:txBody>
      </p:sp>
      <p:sp>
        <p:nvSpPr>
          <p:cNvPr id="71713" name="Line 32"/>
          <p:cNvSpPr>
            <a:spLocks noChangeShapeType="1"/>
          </p:cNvSpPr>
          <p:nvPr/>
        </p:nvSpPr>
        <p:spPr bwMode="auto">
          <a:xfrm>
            <a:off x="5829300" y="3876675"/>
            <a:ext cx="150495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714" name="Line 33"/>
          <p:cNvSpPr>
            <a:spLocks noChangeShapeType="1"/>
          </p:cNvSpPr>
          <p:nvPr/>
        </p:nvSpPr>
        <p:spPr bwMode="auto">
          <a:xfrm>
            <a:off x="5829300" y="4124325"/>
            <a:ext cx="150495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715" name="Rectangle 34"/>
          <p:cNvSpPr>
            <a:spLocks noChangeArrowheads="1"/>
          </p:cNvSpPr>
          <p:nvPr/>
        </p:nvSpPr>
        <p:spPr bwMode="auto">
          <a:xfrm>
            <a:off x="5453063" y="3616325"/>
            <a:ext cx="349250" cy="254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defTabSz="762000">
              <a:lnSpc>
                <a:spcPct val="90000"/>
              </a:lnSpc>
            </a:pPr>
            <a:r>
              <a:rPr kumimoji="1" lang="en-US" altLang="ko-KR" sz="1200" b="1">
                <a:solidFill>
                  <a:srgbClr val="000000"/>
                </a:solidFill>
                <a:latin typeface="Arial" charset="0"/>
              </a:rPr>
              <a:t>20</a:t>
            </a:r>
          </a:p>
        </p:txBody>
      </p:sp>
      <p:sp>
        <p:nvSpPr>
          <p:cNvPr id="71716" name="Rectangle 35"/>
          <p:cNvSpPr>
            <a:spLocks noChangeArrowheads="1"/>
          </p:cNvSpPr>
          <p:nvPr/>
        </p:nvSpPr>
        <p:spPr bwMode="auto">
          <a:xfrm>
            <a:off x="5440363" y="3865563"/>
            <a:ext cx="349250" cy="254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defTabSz="762000">
              <a:lnSpc>
                <a:spcPct val="90000"/>
              </a:lnSpc>
            </a:pPr>
            <a:r>
              <a:rPr kumimoji="1" lang="en-US" altLang="ko-KR" sz="1200" b="1">
                <a:solidFill>
                  <a:srgbClr val="000000"/>
                </a:solidFill>
                <a:latin typeface="Arial" charset="0"/>
              </a:rPr>
              <a:t>21</a:t>
            </a:r>
          </a:p>
        </p:txBody>
      </p:sp>
      <p:sp>
        <p:nvSpPr>
          <p:cNvPr id="71717" name="Line 36"/>
          <p:cNvSpPr>
            <a:spLocks noChangeShapeType="1"/>
          </p:cNvSpPr>
          <p:nvPr/>
        </p:nvSpPr>
        <p:spPr bwMode="auto">
          <a:xfrm>
            <a:off x="5829300" y="4778375"/>
            <a:ext cx="150495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718" name="Line 37"/>
          <p:cNvSpPr>
            <a:spLocks noChangeShapeType="1"/>
          </p:cNvSpPr>
          <p:nvPr/>
        </p:nvSpPr>
        <p:spPr bwMode="auto">
          <a:xfrm>
            <a:off x="5829300" y="5026025"/>
            <a:ext cx="150495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719" name="Rectangle 38"/>
          <p:cNvSpPr>
            <a:spLocks noChangeArrowheads="1"/>
          </p:cNvSpPr>
          <p:nvPr/>
        </p:nvSpPr>
        <p:spPr bwMode="auto">
          <a:xfrm>
            <a:off x="5375275" y="4767263"/>
            <a:ext cx="433388" cy="254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defTabSz="762000">
              <a:lnSpc>
                <a:spcPct val="90000"/>
              </a:lnSpc>
            </a:pPr>
            <a:r>
              <a:rPr kumimoji="1" lang="en-US" altLang="ko-KR" sz="1200" b="1">
                <a:solidFill>
                  <a:srgbClr val="000000"/>
                </a:solidFill>
                <a:latin typeface="Arial" charset="0"/>
              </a:rPr>
              <a:t>135</a:t>
            </a:r>
          </a:p>
        </p:txBody>
      </p:sp>
      <p:sp>
        <p:nvSpPr>
          <p:cNvPr id="71720" name="Rectangle 39"/>
          <p:cNvSpPr>
            <a:spLocks noChangeArrowheads="1"/>
          </p:cNvSpPr>
          <p:nvPr/>
        </p:nvSpPr>
        <p:spPr bwMode="auto">
          <a:xfrm>
            <a:off x="4992688" y="5030788"/>
            <a:ext cx="819150" cy="254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defTabSz="762000">
              <a:lnSpc>
                <a:spcPct val="90000"/>
              </a:lnSpc>
            </a:pPr>
            <a:r>
              <a:rPr kumimoji="1" lang="en-US" altLang="ko-KR" sz="1200" b="1">
                <a:solidFill>
                  <a:srgbClr val="000000"/>
                </a:solidFill>
                <a:latin typeface="Arial" charset="0"/>
              </a:rPr>
              <a:t>PC = 136</a:t>
            </a:r>
          </a:p>
        </p:txBody>
      </p:sp>
      <p:sp>
        <p:nvSpPr>
          <p:cNvPr id="71721" name="Rectangle 40"/>
          <p:cNvSpPr>
            <a:spLocks noChangeArrowheads="1"/>
          </p:cNvSpPr>
          <p:nvPr/>
        </p:nvSpPr>
        <p:spPr bwMode="auto">
          <a:xfrm>
            <a:off x="5808663" y="6005513"/>
            <a:ext cx="265112" cy="254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defTabSz="762000">
              <a:lnSpc>
                <a:spcPct val="90000"/>
              </a:lnSpc>
            </a:pPr>
            <a:r>
              <a:rPr kumimoji="1" lang="en-US" altLang="ko-KR" sz="1200" b="1">
                <a:solidFill>
                  <a:srgbClr val="000000"/>
                </a:solidFill>
                <a:latin typeface="Arial" charset="0"/>
              </a:rPr>
              <a:t>1</a:t>
            </a:r>
          </a:p>
        </p:txBody>
      </p:sp>
      <p:sp>
        <p:nvSpPr>
          <p:cNvPr id="71722" name="Rectangle 41"/>
          <p:cNvSpPr>
            <a:spLocks noChangeArrowheads="1"/>
          </p:cNvSpPr>
          <p:nvPr/>
        </p:nvSpPr>
        <p:spPr bwMode="auto">
          <a:xfrm>
            <a:off x="6102350" y="6005513"/>
            <a:ext cx="509588" cy="254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defTabSz="762000">
              <a:lnSpc>
                <a:spcPct val="90000"/>
              </a:lnSpc>
            </a:pPr>
            <a:r>
              <a:rPr kumimoji="1" lang="en-US" altLang="ko-KR" sz="1200" b="1">
                <a:solidFill>
                  <a:srgbClr val="000000"/>
                </a:solidFill>
                <a:latin typeface="Arial" charset="0"/>
              </a:rPr>
              <a:t>BUN</a:t>
            </a:r>
          </a:p>
        </p:txBody>
      </p:sp>
      <p:sp>
        <p:nvSpPr>
          <p:cNvPr id="71723" name="Rectangle 42"/>
          <p:cNvSpPr>
            <a:spLocks noChangeArrowheads="1"/>
          </p:cNvSpPr>
          <p:nvPr/>
        </p:nvSpPr>
        <p:spPr bwMode="auto">
          <a:xfrm>
            <a:off x="6911975" y="6005513"/>
            <a:ext cx="433388" cy="254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defTabSz="762000">
              <a:lnSpc>
                <a:spcPct val="90000"/>
              </a:lnSpc>
            </a:pPr>
            <a:r>
              <a:rPr kumimoji="1" lang="en-US" altLang="ko-KR" sz="1200" b="1">
                <a:solidFill>
                  <a:srgbClr val="000000"/>
                </a:solidFill>
                <a:latin typeface="Arial" charset="0"/>
              </a:rPr>
              <a:t>135</a:t>
            </a:r>
          </a:p>
        </p:txBody>
      </p:sp>
      <p:sp>
        <p:nvSpPr>
          <p:cNvPr id="71724" name="Line 43"/>
          <p:cNvSpPr>
            <a:spLocks noChangeShapeType="1"/>
          </p:cNvSpPr>
          <p:nvPr/>
        </p:nvSpPr>
        <p:spPr bwMode="auto">
          <a:xfrm>
            <a:off x="5829300" y="6016625"/>
            <a:ext cx="150495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725" name="Arc 44"/>
          <p:cNvSpPr>
            <a:spLocks/>
          </p:cNvSpPr>
          <p:nvPr/>
        </p:nvSpPr>
        <p:spPr bwMode="auto">
          <a:xfrm>
            <a:off x="6508750" y="5705475"/>
            <a:ext cx="96838" cy="138113"/>
          </a:xfrm>
          <a:custGeom>
            <a:avLst/>
            <a:gdLst>
              <a:gd name="T0" fmla="*/ 0 w 17255"/>
              <a:gd name="T1" fmla="*/ 75636 h 21600"/>
              <a:gd name="T2" fmla="*/ 543471 w 17255"/>
              <a:gd name="T3" fmla="*/ 71384 h 21600"/>
              <a:gd name="T4" fmla="*/ 275468 w 17255"/>
              <a:gd name="T5" fmla="*/ 883111 h 21600"/>
              <a:gd name="T6" fmla="*/ 0 60000 65536"/>
              <a:gd name="T7" fmla="*/ 0 60000 65536"/>
              <a:gd name="T8" fmla="*/ 0 60000 65536"/>
              <a:gd name="T9" fmla="*/ 0 w 17255"/>
              <a:gd name="T10" fmla="*/ 0 h 21600"/>
              <a:gd name="T11" fmla="*/ 17255 w 17255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7255" h="21600" fill="none" extrusionOk="0">
                <a:moveTo>
                  <a:pt x="-1" y="1849"/>
                </a:moveTo>
                <a:cubicBezTo>
                  <a:pt x="2754" y="630"/>
                  <a:pt x="5733" y="-1"/>
                  <a:pt x="8746" y="0"/>
                </a:cubicBezTo>
                <a:cubicBezTo>
                  <a:pt x="11671" y="0"/>
                  <a:pt x="14566" y="594"/>
                  <a:pt x="17254" y="1746"/>
                </a:cubicBezTo>
              </a:path>
              <a:path w="17255" h="21600" stroke="0" extrusionOk="0">
                <a:moveTo>
                  <a:pt x="-1" y="1849"/>
                </a:moveTo>
                <a:cubicBezTo>
                  <a:pt x="2754" y="630"/>
                  <a:pt x="5733" y="-1"/>
                  <a:pt x="8746" y="0"/>
                </a:cubicBezTo>
                <a:cubicBezTo>
                  <a:pt x="11671" y="0"/>
                  <a:pt x="14566" y="594"/>
                  <a:pt x="17254" y="1746"/>
                </a:cubicBezTo>
                <a:lnTo>
                  <a:pt x="8746" y="21600"/>
                </a:lnTo>
                <a:close/>
              </a:path>
            </a:pathLst>
          </a:custGeom>
          <a:solidFill>
            <a:srgbClr val="000000"/>
          </a:solidFill>
          <a:ln w="127000" cap="rnd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726" name="Line 45"/>
          <p:cNvSpPr>
            <a:spLocks noChangeShapeType="1"/>
          </p:cNvSpPr>
          <p:nvPr/>
        </p:nvSpPr>
        <p:spPr bwMode="auto">
          <a:xfrm>
            <a:off x="6556375" y="5272088"/>
            <a:ext cx="0" cy="452437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727" name="Rectangle 46"/>
          <p:cNvSpPr>
            <a:spLocks noChangeArrowheads="1"/>
          </p:cNvSpPr>
          <p:nvPr/>
        </p:nvSpPr>
        <p:spPr bwMode="auto">
          <a:xfrm>
            <a:off x="3527425" y="6269038"/>
            <a:ext cx="763588" cy="254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defTabSz="762000">
              <a:lnSpc>
                <a:spcPct val="90000"/>
              </a:lnSpc>
            </a:pPr>
            <a:r>
              <a:rPr kumimoji="1" lang="en-US" altLang="ko-KR" sz="1200" b="1">
                <a:solidFill>
                  <a:srgbClr val="000000"/>
                </a:solidFill>
                <a:latin typeface="Arial" charset="0"/>
              </a:rPr>
              <a:t>Memory</a:t>
            </a:r>
          </a:p>
        </p:txBody>
      </p:sp>
      <p:sp>
        <p:nvSpPr>
          <p:cNvPr id="71728" name="Rectangle 47"/>
          <p:cNvSpPr>
            <a:spLocks noChangeArrowheads="1"/>
          </p:cNvSpPr>
          <p:nvPr/>
        </p:nvSpPr>
        <p:spPr bwMode="auto">
          <a:xfrm>
            <a:off x="6165850" y="6297613"/>
            <a:ext cx="763588" cy="254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defTabSz="762000">
              <a:lnSpc>
                <a:spcPct val="90000"/>
              </a:lnSpc>
            </a:pPr>
            <a:r>
              <a:rPr kumimoji="1" lang="en-US" altLang="ko-KR" sz="1200" b="1">
                <a:solidFill>
                  <a:srgbClr val="000000"/>
                </a:solidFill>
                <a:latin typeface="Arial" charset="0"/>
              </a:rPr>
              <a:t>Memory</a:t>
            </a:r>
          </a:p>
        </p:txBody>
      </p:sp>
      <p:sp>
        <p:nvSpPr>
          <p:cNvPr id="71729" name="Rectangle 48"/>
          <p:cNvSpPr>
            <a:spLocks noChangeArrowheads="1"/>
          </p:cNvSpPr>
          <p:nvPr/>
        </p:nvSpPr>
        <p:spPr bwMode="auto">
          <a:xfrm>
            <a:off x="638175" y="831850"/>
            <a:ext cx="4508500" cy="24511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63500" tIns="25400" rIns="63500" bIns="25400">
            <a:spAutoFit/>
          </a:bodyPr>
          <a:lstStyle/>
          <a:p>
            <a:pPr defTabSz="762000">
              <a:lnSpc>
                <a:spcPct val="97000"/>
              </a:lnSpc>
            </a:pPr>
            <a:r>
              <a:rPr kumimoji="1" lang="en-US" altLang="ko-KR" b="1">
                <a:latin typeface="Arial" charset="0"/>
              </a:rPr>
              <a:t>LDA: Load to AC</a:t>
            </a:r>
            <a:endParaRPr kumimoji="1" lang="en-US" altLang="ko-KR" b="1">
              <a:solidFill>
                <a:srgbClr val="000000"/>
              </a:solidFill>
              <a:latin typeface="Arial" charset="0"/>
              <a:sym typeface="Symbol" pitchFamily="18" charset="2"/>
            </a:endParaRPr>
          </a:p>
          <a:p>
            <a:pPr defTabSz="762000">
              <a:lnSpc>
                <a:spcPct val="97000"/>
              </a:lnSpc>
            </a:pPr>
            <a:r>
              <a:rPr kumimoji="1" lang="en-US" altLang="ko-KR" b="1">
                <a:latin typeface="Arial" charset="0"/>
              </a:rPr>
              <a:t>	D</a:t>
            </a:r>
            <a:r>
              <a:rPr kumimoji="1" lang="en-US" altLang="ko-KR" b="1" baseline="-25000">
                <a:latin typeface="Arial" charset="0"/>
              </a:rPr>
              <a:t>2</a:t>
            </a:r>
            <a:r>
              <a:rPr kumimoji="1" lang="en-US" altLang="ko-KR" b="1">
                <a:latin typeface="Arial" charset="0"/>
              </a:rPr>
              <a:t>T</a:t>
            </a:r>
            <a:r>
              <a:rPr kumimoji="1" lang="en-US" altLang="ko-KR" b="1" baseline="-25000">
                <a:latin typeface="Arial" charset="0"/>
              </a:rPr>
              <a:t>4</a:t>
            </a:r>
            <a:r>
              <a:rPr kumimoji="1" lang="en-US" altLang="ko-KR" b="1">
                <a:latin typeface="Arial" charset="0"/>
              </a:rPr>
              <a:t>:	DR </a:t>
            </a:r>
            <a:r>
              <a:rPr kumimoji="1" lang="en-US" altLang="ko-KR" b="1">
                <a:solidFill>
                  <a:srgbClr val="000000"/>
                </a:solidFill>
                <a:latin typeface="Arial" charset="0"/>
                <a:sym typeface="Symbol" pitchFamily="18" charset="2"/>
              </a:rPr>
              <a:t> M[AR]</a:t>
            </a:r>
          </a:p>
          <a:p>
            <a:pPr defTabSz="762000">
              <a:lnSpc>
                <a:spcPct val="97000"/>
              </a:lnSpc>
            </a:pPr>
            <a:r>
              <a:rPr kumimoji="1" lang="en-US" altLang="ko-KR" b="1">
                <a:solidFill>
                  <a:srgbClr val="000000"/>
                </a:solidFill>
                <a:latin typeface="Arial" charset="0"/>
                <a:sym typeface="Symbol" pitchFamily="18" charset="2"/>
              </a:rPr>
              <a:t>	</a:t>
            </a:r>
            <a:r>
              <a:rPr kumimoji="1" lang="en-US" altLang="ko-KR" b="1">
                <a:latin typeface="Arial" charset="0"/>
              </a:rPr>
              <a:t>D</a:t>
            </a:r>
            <a:r>
              <a:rPr kumimoji="1" lang="en-US" altLang="ko-KR" b="1" baseline="-25000">
                <a:latin typeface="Arial" charset="0"/>
              </a:rPr>
              <a:t>2</a:t>
            </a:r>
            <a:r>
              <a:rPr kumimoji="1" lang="en-US" altLang="ko-KR" b="1">
                <a:latin typeface="Arial" charset="0"/>
              </a:rPr>
              <a:t>T</a:t>
            </a:r>
            <a:r>
              <a:rPr kumimoji="1" lang="en-US" altLang="ko-KR" b="1" baseline="-25000">
                <a:latin typeface="Arial" charset="0"/>
              </a:rPr>
              <a:t>5</a:t>
            </a:r>
            <a:r>
              <a:rPr kumimoji="1" lang="en-US" altLang="ko-KR" b="1">
                <a:latin typeface="Arial" charset="0"/>
              </a:rPr>
              <a:t>:	AC </a:t>
            </a:r>
            <a:r>
              <a:rPr kumimoji="1" lang="en-US" altLang="ko-KR" b="1">
                <a:solidFill>
                  <a:srgbClr val="000000"/>
                </a:solidFill>
                <a:latin typeface="Arial" charset="0"/>
                <a:sym typeface="Symbol" pitchFamily="18" charset="2"/>
              </a:rPr>
              <a:t> DR, SC  0</a:t>
            </a:r>
          </a:p>
          <a:p>
            <a:pPr defTabSz="762000">
              <a:lnSpc>
                <a:spcPct val="97000"/>
              </a:lnSpc>
            </a:pPr>
            <a:r>
              <a:rPr kumimoji="1" lang="en-US" altLang="ko-KR" b="1">
                <a:solidFill>
                  <a:srgbClr val="000000"/>
                </a:solidFill>
                <a:latin typeface="Arial" charset="0"/>
                <a:sym typeface="Symbol" pitchFamily="18" charset="2"/>
              </a:rPr>
              <a:t>STA: Store AC</a:t>
            </a:r>
          </a:p>
          <a:p>
            <a:pPr defTabSz="762000">
              <a:lnSpc>
                <a:spcPct val="97000"/>
              </a:lnSpc>
            </a:pPr>
            <a:r>
              <a:rPr kumimoji="1" lang="en-US" altLang="ko-KR" b="1">
                <a:solidFill>
                  <a:srgbClr val="000000"/>
                </a:solidFill>
                <a:latin typeface="Arial" charset="0"/>
                <a:sym typeface="Symbol" pitchFamily="18" charset="2"/>
              </a:rPr>
              <a:t>	</a:t>
            </a:r>
            <a:r>
              <a:rPr kumimoji="1" lang="en-US" altLang="ko-KR" b="1">
                <a:latin typeface="Arial" charset="0"/>
              </a:rPr>
              <a:t>D</a:t>
            </a:r>
            <a:r>
              <a:rPr kumimoji="1" lang="en-US" altLang="ko-KR" b="1" baseline="-25000">
                <a:latin typeface="Arial" charset="0"/>
              </a:rPr>
              <a:t>3</a:t>
            </a:r>
            <a:r>
              <a:rPr kumimoji="1" lang="en-US" altLang="ko-KR" b="1">
                <a:latin typeface="Arial" charset="0"/>
              </a:rPr>
              <a:t>T</a:t>
            </a:r>
            <a:r>
              <a:rPr kumimoji="1" lang="en-US" altLang="ko-KR" b="1" baseline="-25000">
                <a:latin typeface="Arial" charset="0"/>
              </a:rPr>
              <a:t>4</a:t>
            </a:r>
            <a:r>
              <a:rPr kumimoji="1" lang="en-US" altLang="ko-KR" b="1">
                <a:latin typeface="Arial" charset="0"/>
              </a:rPr>
              <a:t>:	M[AR] </a:t>
            </a:r>
            <a:r>
              <a:rPr kumimoji="1" lang="en-US" altLang="ko-KR" b="1">
                <a:solidFill>
                  <a:srgbClr val="000000"/>
                </a:solidFill>
                <a:latin typeface="Arial" charset="0"/>
                <a:sym typeface="Symbol" pitchFamily="18" charset="2"/>
              </a:rPr>
              <a:t> AC, SC  0</a:t>
            </a:r>
          </a:p>
          <a:p>
            <a:pPr defTabSz="762000">
              <a:lnSpc>
                <a:spcPct val="97000"/>
              </a:lnSpc>
            </a:pPr>
            <a:r>
              <a:rPr kumimoji="1" lang="en-US" altLang="ko-KR" b="1">
                <a:solidFill>
                  <a:srgbClr val="000000"/>
                </a:solidFill>
                <a:latin typeface="Arial" charset="0"/>
                <a:sym typeface="Symbol" pitchFamily="18" charset="2"/>
              </a:rPr>
              <a:t>BUN: Branch Unconditionally</a:t>
            </a:r>
          </a:p>
          <a:p>
            <a:pPr defTabSz="762000">
              <a:lnSpc>
                <a:spcPct val="97000"/>
              </a:lnSpc>
            </a:pPr>
            <a:r>
              <a:rPr kumimoji="1" lang="en-US" altLang="ko-KR" b="1">
                <a:solidFill>
                  <a:srgbClr val="000000"/>
                </a:solidFill>
                <a:latin typeface="Arial" charset="0"/>
                <a:sym typeface="Symbol" pitchFamily="18" charset="2"/>
              </a:rPr>
              <a:t>	</a:t>
            </a:r>
            <a:r>
              <a:rPr kumimoji="1" lang="en-US" altLang="ko-KR" b="1">
                <a:latin typeface="Arial" charset="0"/>
              </a:rPr>
              <a:t>D</a:t>
            </a:r>
            <a:r>
              <a:rPr kumimoji="1" lang="en-US" altLang="ko-KR" b="1" baseline="-25000">
                <a:latin typeface="Arial" charset="0"/>
              </a:rPr>
              <a:t>4</a:t>
            </a:r>
            <a:r>
              <a:rPr kumimoji="1" lang="en-US" altLang="ko-KR" b="1">
                <a:latin typeface="Arial" charset="0"/>
              </a:rPr>
              <a:t>T</a:t>
            </a:r>
            <a:r>
              <a:rPr kumimoji="1" lang="en-US" altLang="ko-KR" b="1" baseline="-25000">
                <a:latin typeface="Arial" charset="0"/>
              </a:rPr>
              <a:t>4</a:t>
            </a:r>
            <a:r>
              <a:rPr kumimoji="1" lang="en-US" altLang="ko-KR" b="1">
                <a:latin typeface="Arial" charset="0"/>
              </a:rPr>
              <a:t>:	PC </a:t>
            </a:r>
            <a:r>
              <a:rPr kumimoji="1" lang="en-US" altLang="ko-KR" b="1">
                <a:solidFill>
                  <a:srgbClr val="000000"/>
                </a:solidFill>
                <a:latin typeface="Arial" charset="0"/>
                <a:sym typeface="Symbol" pitchFamily="18" charset="2"/>
              </a:rPr>
              <a:t> AR, SC  0</a:t>
            </a:r>
          </a:p>
          <a:p>
            <a:pPr defTabSz="762000">
              <a:lnSpc>
                <a:spcPct val="97000"/>
              </a:lnSpc>
            </a:pPr>
            <a:r>
              <a:rPr kumimoji="1" lang="en-US" altLang="ko-KR" b="1">
                <a:solidFill>
                  <a:srgbClr val="000000"/>
                </a:solidFill>
                <a:latin typeface="Arial" charset="0"/>
                <a:sym typeface="Symbol" pitchFamily="18" charset="2"/>
              </a:rPr>
              <a:t>BSA: Branch and Save Return Address</a:t>
            </a:r>
          </a:p>
          <a:p>
            <a:pPr defTabSz="762000">
              <a:lnSpc>
                <a:spcPct val="97000"/>
              </a:lnSpc>
            </a:pPr>
            <a:r>
              <a:rPr kumimoji="1" lang="en-US" altLang="ko-KR" b="1">
                <a:solidFill>
                  <a:srgbClr val="000000"/>
                </a:solidFill>
                <a:latin typeface="Arial" charset="0"/>
                <a:sym typeface="Symbol" pitchFamily="18" charset="2"/>
              </a:rPr>
              <a:t>		</a:t>
            </a:r>
            <a:r>
              <a:rPr kumimoji="1" lang="en-US" altLang="ko-KR" b="1">
                <a:latin typeface="Arial" charset="0"/>
              </a:rPr>
              <a:t>M[AR] </a:t>
            </a:r>
            <a:r>
              <a:rPr kumimoji="1" lang="en-US" altLang="ko-KR" b="1">
                <a:solidFill>
                  <a:srgbClr val="000000"/>
                </a:solidFill>
                <a:latin typeface="Arial" charset="0"/>
                <a:sym typeface="Symbol" pitchFamily="18" charset="2"/>
              </a:rPr>
              <a:t> PC, PC  AR + 1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C8A3EE0-8379-4F83-8D46-A57775E93904}" type="slidenum">
              <a:rPr lang="en-US"/>
              <a:pPr>
                <a:defRPr/>
              </a:pPr>
              <a:t>26</a:t>
            </a:fld>
            <a:endParaRPr lang="en-US"/>
          </a:p>
        </p:txBody>
      </p:sp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>
          <a:xfrm>
            <a:off x="873125" y="320675"/>
            <a:ext cx="7645400" cy="671513"/>
          </a:xfrm>
        </p:spPr>
        <p:txBody>
          <a:bodyPr lIns="63500" tIns="25400" rIns="63500" bIns="25400"/>
          <a:lstStyle/>
          <a:p>
            <a:pPr eaLnBrk="1" hangingPunct="1">
              <a:defRPr/>
            </a:pPr>
            <a:r>
              <a:rPr lang="en-US" altLang="ko-KR" sz="3200" smtClean="0">
                <a:ea typeface="Gulim" pitchFamily="34" charset="-127"/>
              </a:rPr>
              <a:t>MEMORY  REFERENCE INSTRUCTIONS</a:t>
            </a:r>
          </a:p>
        </p:txBody>
      </p:sp>
      <p:sp>
        <p:nvSpPr>
          <p:cNvPr id="72708" name="Rectangle 3"/>
          <p:cNvSpPr>
            <a:spLocks noChangeArrowheads="1"/>
          </p:cNvSpPr>
          <p:nvPr/>
        </p:nvSpPr>
        <p:spPr bwMode="auto">
          <a:xfrm>
            <a:off x="7494588" y="0"/>
            <a:ext cx="1519237" cy="2809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algn="r" defTabSz="762000">
              <a:lnSpc>
                <a:spcPct val="90000"/>
              </a:lnSpc>
            </a:pPr>
            <a:r>
              <a:rPr kumimoji="1" lang="en-US" altLang="ko-KR" sz="1400" b="1" i="1">
                <a:latin typeface="Arial" charset="0"/>
              </a:rPr>
              <a:t>MR Instructions</a:t>
            </a:r>
          </a:p>
        </p:txBody>
      </p:sp>
      <p:sp>
        <p:nvSpPr>
          <p:cNvPr id="72709" name="Rectangle 4"/>
          <p:cNvSpPr>
            <a:spLocks noChangeArrowheads="1"/>
          </p:cNvSpPr>
          <p:nvPr/>
        </p:nvSpPr>
        <p:spPr bwMode="auto">
          <a:xfrm>
            <a:off x="1038225" y="1631950"/>
            <a:ext cx="7394575" cy="24511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63500" tIns="25400" rIns="63500" bIns="25400">
            <a:spAutoFit/>
          </a:bodyPr>
          <a:lstStyle/>
          <a:p>
            <a:pPr defTabSz="762000">
              <a:lnSpc>
                <a:spcPct val="97000"/>
              </a:lnSpc>
            </a:pPr>
            <a:r>
              <a:rPr kumimoji="1" lang="en-US" altLang="ko-KR" b="1">
                <a:latin typeface="Arial" charset="0"/>
              </a:rPr>
              <a:t>BSA: </a:t>
            </a:r>
          </a:p>
          <a:p>
            <a:pPr defTabSz="762000">
              <a:lnSpc>
                <a:spcPct val="97000"/>
              </a:lnSpc>
            </a:pPr>
            <a:r>
              <a:rPr kumimoji="1" lang="en-US" altLang="ko-KR" b="1">
                <a:latin typeface="Arial" charset="0"/>
              </a:rPr>
              <a:t>	D</a:t>
            </a:r>
            <a:r>
              <a:rPr kumimoji="1" lang="en-US" altLang="ko-KR" b="1" baseline="-25000">
                <a:latin typeface="Arial" charset="0"/>
              </a:rPr>
              <a:t>5</a:t>
            </a:r>
            <a:r>
              <a:rPr kumimoji="1" lang="en-US" altLang="ko-KR" b="1">
                <a:latin typeface="Arial" charset="0"/>
              </a:rPr>
              <a:t>T</a:t>
            </a:r>
            <a:r>
              <a:rPr kumimoji="1" lang="en-US" altLang="ko-KR" b="1" baseline="-25000">
                <a:latin typeface="Arial" charset="0"/>
              </a:rPr>
              <a:t>4</a:t>
            </a:r>
            <a:r>
              <a:rPr kumimoji="1" lang="en-US" altLang="ko-KR" b="1">
                <a:latin typeface="Arial" charset="0"/>
              </a:rPr>
              <a:t>:	M[AR] </a:t>
            </a:r>
            <a:r>
              <a:rPr kumimoji="1" lang="en-US" altLang="ko-KR" b="1">
                <a:solidFill>
                  <a:srgbClr val="000000"/>
                </a:solidFill>
                <a:latin typeface="Arial" charset="0"/>
                <a:sym typeface="Symbol" pitchFamily="18" charset="2"/>
              </a:rPr>
              <a:t> PC,  AR  AR + 1</a:t>
            </a:r>
          </a:p>
          <a:p>
            <a:pPr defTabSz="762000">
              <a:lnSpc>
                <a:spcPct val="97000"/>
              </a:lnSpc>
            </a:pPr>
            <a:r>
              <a:rPr kumimoji="1" lang="en-US" altLang="ko-KR" b="1">
                <a:solidFill>
                  <a:srgbClr val="000000"/>
                </a:solidFill>
                <a:latin typeface="Arial" charset="0"/>
                <a:sym typeface="Symbol" pitchFamily="18" charset="2"/>
              </a:rPr>
              <a:t>	</a:t>
            </a:r>
            <a:r>
              <a:rPr kumimoji="1" lang="en-US" altLang="ko-KR" b="1">
                <a:latin typeface="Arial" charset="0"/>
              </a:rPr>
              <a:t>D</a:t>
            </a:r>
            <a:r>
              <a:rPr kumimoji="1" lang="en-US" altLang="ko-KR" b="1" baseline="-25000">
                <a:latin typeface="Arial" charset="0"/>
              </a:rPr>
              <a:t>5</a:t>
            </a:r>
            <a:r>
              <a:rPr kumimoji="1" lang="en-US" altLang="ko-KR" b="1">
                <a:latin typeface="Arial" charset="0"/>
              </a:rPr>
              <a:t>T</a:t>
            </a:r>
            <a:r>
              <a:rPr kumimoji="1" lang="en-US" altLang="ko-KR" b="1" baseline="-25000">
                <a:latin typeface="Arial" charset="0"/>
              </a:rPr>
              <a:t>5</a:t>
            </a:r>
            <a:r>
              <a:rPr kumimoji="1" lang="en-US" altLang="ko-KR" b="1">
                <a:latin typeface="Arial" charset="0"/>
              </a:rPr>
              <a:t>:	PC </a:t>
            </a:r>
            <a:r>
              <a:rPr kumimoji="1" lang="en-US" altLang="ko-KR" b="1">
                <a:solidFill>
                  <a:srgbClr val="000000"/>
                </a:solidFill>
                <a:latin typeface="Arial" charset="0"/>
                <a:sym typeface="Symbol" pitchFamily="18" charset="2"/>
              </a:rPr>
              <a:t> AR, SC  0</a:t>
            </a:r>
          </a:p>
          <a:p>
            <a:pPr defTabSz="762000">
              <a:lnSpc>
                <a:spcPct val="97000"/>
              </a:lnSpc>
            </a:pPr>
            <a:endParaRPr kumimoji="1" lang="en-US" altLang="ko-KR" b="1">
              <a:solidFill>
                <a:srgbClr val="000000"/>
              </a:solidFill>
              <a:latin typeface="Arial" charset="0"/>
              <a:sym typeface="Symbol" pitchFamily="18" charset="2"/>
            </a:endParaRPr>
          </a:p>
          <a:p>
            <a:pPr defTabSz="762000">
              <a:lnSpc>
                <a:spcPct val="97000"/>
              </a:lnSpc>
            </a:pPr>
            <a:r>
              <a:rPr kumimoji="1" lang="en-US" altLang="ko-KR" b="1">
                <a:solidFill>
                  <a:srgbClr val="000000"/>
                </a:solidFill>
                <a:latin typeface="Arial" charset="0"/>
                <a:sym typeface="Symbol" pitchFamily="18" charset="2"/>
              </a:rPr>
              <a:t>ISZ: Increment and Skip-if-Zero</a:t>
            </a:r>
          </a:p>
          <a:p>
            <a:pPr defTabSz="762000">
              <a:lnSpc>
                <a:spcPct val="97000"/>
              </a:lnSpc>
            </a:pPr>
            <a:r>
              <a:rPr kumimoji="1" lang="en-US" altLang="ko-KR" b="1">
                <a:solidFill>
                  <a:srgbClr val="000000"/>
                </a:solidFill>
                <a:latin typeface="Arial" charset="0"/>
                <a:sym typeface="Symbol" pitchFamily="18" charset="2"/>
              </a:rPr>
              <a:t>	</a:t>
            </a:r>
            <a:r>
              <a:rPr kumimoji="1" lang="en-US" altLang="ko-KR" b="1">
                <a:latin typeface="Arial" charset="0"/>
              </a:rPr>
              <a:t>D</a:t>
            </a:r>
            <a:r>
              <a:rPr kumimoji="1" lang="en-US" altLang="ko-KR" b="1" baseline="-25000">
                <a:latin typeface="Arial" charset="0"/>
              </a:rPr>
              <a:t>6</a:t>
            </a:r>
            <a:r>
              <a:rPr kumimoji="1" lang="en-US" altLang="ko-KR" b="1">
                <a:latin typeface="Arial" charset="0"/>
              </a:rPr>
              <a:t>T</a:t>
            </a:r>
            <a:r>
              <a:rPr kumimoji="1" lang="en-US" altLang="ko-KR" b="1" baseline="-25000">
                <a:latin typeface="Arial" charset="0"/>
              </a:rPr>
              <a:t>4</a:t>
            </a:r>
            <a:r>
              <a:rPr kumimoji="1" lang="en-US" altLang="ko-KR" b="1">
                <a:latin typeface="Arial" charset="0"/>
              </a:rPr>
              <a:t>:	DR </a:t>
            </a:r>
            <a:r>
              <a:rPr kumimoji="1" lang="en-US" altLang="ko-KR" b="1">
                <a:solidFill>
                  <a:srgbClr val="000000"/>
                </a:solidFill>
                <a:latin typeface="Arial" charset="0"/>
                <a:sym typeface="Symbol" pitchFamily="18" charset="2"/>
              </a:rPr>
              <a:t> M[AR]</a:t>
            </a:r>
          </a:p>
          <a:p>
            <a:pPr defTabSz="762000">
              <a:lnSpc>
                <a:spcPct val="97000"/>
              </a:lnSpc>
            </a:pPr>
            <a:r>
              <a:rPr kumimoji="1" lang="en-US" altLang="ko-KR" b="1">
                <a:latin typeface="Arial" charset="0"/>
              </a:rPr>
              <a:t>	D</a:t>
            </a:r>
            <a:r>
              <a:rPr kumimoji="1" lang="en-US" altLang="ko-KR" b="1" baseline="-25000">
                <a:latin typeface="Arial" charset="0"/>
              </a:rPr>
              <a:t>6</a:t>
            </a:r>
            <a:r>
              <a:rPr kumimoji="1" lang="en-US" altLang="ko-KR" b="1">
                <a:latin typeface="Arial" charset="0"/>
              </a:rPr>
              <a:t>T</a:t>
            </a:r>
            <a:r>
              <a:rPr kumimoji="1" lang="en-US" altLang="ko-KR" b="1" baseline="-25000">
                <a:latin typeface="Arial" charset="0"/>
              </a:rPr>
              <a:t>5</a:t>
            </a:r>
            <a:r>
              <a:rPr kumimoji="1" lang="en-US" altLang="ko-KR" b="1">
                <a:latin typeface="Arial" charset="0"/>
              </a:rPr>
              <a:t>:	DR </a:t>
            </a:r>
            <a:r>
              <a:rPr kumimoji="1" lang="en-US" altLang="ko-KR" b="1">
                <a:solidFill>
                  <a:srgbClr val="000000"/>
                </a:solidFill>
                <a:latin typeface="Arial" charset="0"/>
                <a:sym typeface="Symbol" pitchFamily="18" charset="2"/>
              </a:rPr>
              <a:t> DR + 1</a:t>
            </a:r>
          </a:p>
          <a:p>
            <a:pPr defTabSz="762000">
              <a:lnSpc>
                <a:spcPct val="97000"/>
              </a:lnSpc>
            </a:pPr>
            <a:r>
              <a:rPr kumimoji="1" lang="en-US" altLang="ko-KR" b="1">
                <a:latin typeface="Arial" charset="0"/>
              </a:rPr>
              <a:t>	D</a:t>
            </a:r>
            <a:r>
              <a:rPr kumimoji="1" lang="en-US" altLang="ko-KR" b="1" baseline="-25000">
                <a:latin typeface="Arial" charset="0"/>
              </a:rPr>
              <a:t>6</a:t>
            </a:r>
            <a:r>
              <a:rPr kumimoji="1" lang="en-US" altLang="ko-KR" b="1">
                <a:latin typeface="Arial" charset="0"/>
              </a:rPr>
              <a:t>T</a:t>
            </a:r>
            <a:r>
              <a:rPr kumimoji="1" lang="en-US" altLang="ko-KR" b="1" baseline="-25000">
                <a:latin typeface="Arial" charset="0"/>
              </a:rPr>
              <a:t>4</a:t>
            </a:r>
            <a:r>
              <a:rPr kumimoji="1" lang="en-US" altLang="ko-KR" b="1">
                <a:latin typeface="Arial" charset="0"/>
              </a:rPr>
              <a:t>:	M[AR] </a:t>
            </a:r>
            <a:r>
              <a:rPr kumimoji="1" lang="en-US" altLang="ko-KR" b="1">
                <a:solidFill>
                  <a:srgbClr val="000000"/>
                </a:solidFill>
                <a:latin typeface="Arial" charset="0"/>
                <a:sym typeface="Symbol" pitchFamily="18" charset="2"/>
              </a:rPr>
              <a:t> DR,  if (DR = 0) then (PC  PC + 1),  SC  0</a:t>
            </a:r>
          </a:p>
          <a:p>
            <a:pPr defTabSz="762000">
              <a:lnSpc>
                <a:spcPct val="97000"/>
              </a:lnSpc>
            </a:pPr>
            <a:endParaRPr kumimoji="1" lang="en-US" altLang="ko-KR" b="1">
              <a:solidFill>
                <a:srgbClr val="000000"/>
              </a:solidFill>
              <a:latin typeface="Arial" charset="0"/>
              <a:sym typeface="Symbol" pitchFamily="18" charset="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C16CC1-47D9-44B9-BCD8-CFF714E3743B}" type="slidenum">
              <a:rPr lang="en-US"/>
              <a:pPr>
                <a:defRPr/>
              </a:pPr>
              <a:t>27</a:t>
            </a:fld>
            <a:endParaRPr lang="en-US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>
          <a:xfrm>
            <a:off x="147638" y="315913"/>
            <a:ext cx="9037637" cy="422275"/>
          </a:xfrm>
        </p:spPr>
        <p:txBody>
          <a:bodyPr wrap="none" lIns="63500" tIns="25400" rIns="63500" bIns="25400" anchor="t">
            <a:spAutoFit/>
          </a:bodyPr>
          <a:lstStyle/>
          <a:p>
            <a:pPr eaLnBrk="1" hangingPunct="1">
              <a:lnSpc>
                <a:spcPct val="87000"/>
              </a:lnSpc>
              <a:defRPr/>
            </a:pPr>
            <a:r>
              <a:rPr lang="en-US" altLang="ko-KR" sz="2800" smtClean="0">
                <a:ea typeface="Gulim" pitchFamily="34" charset="-127"/>
              </a:rPr>
              <a:t>FLOWCHART FOR MEMORY REFERENCE INSTRUCTIONS</a:t>
            </a:r>
          </a:p>
        </p:txBody>
      </p:sp>
      <p:sp>
        <p:nvSpPr>
          <p:cNvPr id="73732" name="Rectangle 3"/>
          <p:cNvSpPr>
            <a:spLocks noChangeArrowheads="1"/>
          </p:cNvSpPr>
          <p:nvPr/>
        </p:nvSpPr>
        <p:spPr bwMode="auto">
          <a:xfrm>
            <a:off x="7494588" y="0"/>
            <a:ext cx="1519237" cy="2809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algn="r" defTabSz="762000">
              <a:lnSpc>
                <a:spcPct val="90000"/>
              </a:lnSpc>
            </a:pPr>
            <a:r>
              <a:rPr kumimoji="1" lang="en-US" altLang="ko-KR" sz="1400" b="1" i="1">
                <a:latin typeface="Arial" charset="0"/>
              </a:rPr>
              <a:t>MR Instructions</a:t>
            </a:r>
          </a:p>
        </p:txBody>
      </p:sp>
      <p:sp>
        <p:nvSpPr>
          <p:cNvPr id="73733" name="Rectangle 4"/>
          <p:cNvSpPr>
            <a:spLocks noChangeArrowheads="1"/>
          </p:cNvSpPr>
          <p:nvPr/>
        </p:nvSpPr>
        <p:spPr bwMode="auto">
          <a:xfrm>
            <a:off x="2438400" y="914400"/>
            <a:ext cx="2682875" cy="280988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defTabSz="762000">
              <a:lnSpc>
                <a:spcPct val="90000"/>
              </a:lnSpc>
            </a:pPr>
            <a:r>
              <a:rPr kumimoji="1" lang="en-US" altLang="ko-KR" sz="1400" b="1">
                <a:solidFill>
                  <a:srgbClr val="000000"/>
                </a:solidFill>
                <a:latin typeface="Arial" charset="0"/>
              </a:rPr>
              <a:t>Memory-reference instruction</a:t>
            </a:r>
          </a:p>
        </p:txBody>
      </p:sp>
      <p:sp>
        <p:nvSpPr>
          <p:cNvPr id="73734" name="Arc 5"/>
          <p:cNvSpPr>
            <a:spLocks/>
          </p:cNvSpPr>
          <p:nvPr/>
        </p:nvSpPr>
        <p:spPr bwMode="auto">
          <a:xfrm>
            <a:off x="3656013" y="1476375"/>
            <a:ext cx="100012" cy="112713"/>
          </a:xfrm>
          <a:custGeom>
            <a:avLst/>
            <a:gdLst>
              <a:gd name="T0" fmla="*/ 0 w 17255"/>
              <a:gd name="T1" fmla="*/ 50376 h 21600"/>
              <a:gd name="T2" fmla="*/ 579681 w 17255"/>
              <a:gd name="T3" fmla="*/ 47543 h 21600"/>
              <a:gd name="T4" fmla="*/ 293823 w 17255"/>
              <a:gd name="T5" fmla="*/ 588158 h 21600"/>
              <a:gd name="T6" fmla="*/ 0 60000 65536"/>
              <a:gd name="T7" fmla="*/ 0 60000 65536"/>
              <a:gd name="T8" fmla="*/ 0 60000 65536"/>
              <a:gd name="T9" fmla="*/ 0 w 17255"/>
              <a:gd name="T10" fmla="*/ 0 h 21600"/>
              <a:gd name="T11" fmla="*/ 17255 w 17255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7255" h="21600" fill="none" extrusionOk="0">
                <a:moveTo>
                  <a:pt x="-1" y="1849"/>
                </a:moveTo>
                <a:cubicBezTo>
                  <a:pt x="2754" y="630"/>
                  <a:pt x="5733" y="-1"/>
                  <a:pt x="8746" y="0"/>
                </a:cubicBezTo>
                <a:cubicBezTo>
                  <a:pt x="11671" y="0"/>
                  <a:pt x="14566" y="594"/>
                  <a:pt x="17254" y="1746"/>
                </a:cubicBezTo>
              </a:path>
              <a:path w="17255" h="21600" stroke="0" extrusionOk="0">
                <a:moveTo>
                  <a:pt x="-1" y="1849"/>
                </a:moveTo>
                <a:cubicBezTo>
                  <a:pt x="2754" y="630"/>
                  <a:pt x="5733" y="-1"/>
                  <a:pt x="8746" y="0"/>
                </a:cubicBezTo>
                <a:cubicBezTo>
                  <a:pt x="11671" y="0"/>
                  <a:pt x="14566" y="594"/>
                  <a:pt x="17254" y="1746"/>
                </a:cubicBezTo>
                <a:lnTo>
                  <a:pt x="8746" y="21600"/>
                </a:lnTo>
                <a:close/>
              </a:path>
            </a:pathLst>
          </a:custGeom>
          <a:solidFill>
            <a:srgbClr val="000000"/>
          </a:solidFill>
          <a:ln w="25400" cap="rnd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3735" name="Line 6"/>
          <p:cNvSpPr>
            <a:spLocks noChangeShapeType="1"/>
          </p:cNvSpPr>
          <p:nvPr/>
        </p:nvSpPr>
        <p:spPr bwMode="auto">
          <a:xfrm>
            <a:off x="3705225" y="1147763"/>
            <a:ext cx="0" cy="339725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3736" name="Line 7"/>
          <p:cNvSpPr>
            <a:spLocks noChangeShapeType="1"/>
          </p:cNvSpPr>
          <p:nvPr/>
        </p:nvSpPr>
        <p:spPr bwMode="auto">
          <a:xfrm>
            <a:off x="1728788" y="1600200"/>
            <a:ext cx="4679950" cy="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3737" name="Rectangle 8"/>
          <p:cNvSpPr>
            <a:spLocks noChangeArrowheads="1"/>
          </p:cNvSpPr>
          <p:nvPr/>
        </p:nvSpPr>
        <p:spPr bwMode="auto">
          <a:xfrm>
            <a:off x="1157288" y="2049463"/>
            <a:ext cx="1084262" cy="2540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defTabSz="762000">
              <a:lnSpc>
                <a:spcPct val="90000"/>
              </a:lnSpc>
            </a:pPr>
            <a:r>
              <a:rPr kumimoji="1" lang="en-US" altLang="ko-KR" sz="1200" b="1">
                <a:solidFill>
                  <a:srgbClr val="000000"/>
                </a:solidFill>
                <a:latin typeface="Arial" charset="0"/>
              </a:rPr>
              <a:t>DR </a:t>
            </a:r>
            <a:r>
              <a:rPr kumimoji="1" lang="en-US" altLang="ko-KR" sz="1200" b="1">
                <a:solidFill>
                  <a:srgbClr val="000000"/>
                </a:solidFill>
                <a:latin typeface="Arial" charset="0"/>
                <a:sym typeface="Symbol" pitchFamily="18" charset="2"/>
              </a:rPr>
              <a:t></a:t>
            </a:r>
            <a:r>
              <a:rPr kumimoji="1" lang="en-US" altLang="ko-KR" sz="1200" b="1">
                <a:solidFill>
                  <a:srgbClr val="000000"/>
                </a:solidFill>
                <a:latin typeface="Arial" charset="0"/>
              </a:rPr>
              <a:t> M[AR]</a:t>
            </a:r>
          </a:p>
        </p:txBody>
      </p:sp>
      <p:sp>
        <p:nvSpPr>
          <p:cNvPr id="73738" name="Rectangle 9"/>
          <p:cNvSpPr>
            <a:spLocks noChangeArrowheads="1"/>
          </p:cNvSpPr>
          <p:nvPr/>
        </p:nvSpPr>
        <p:spPr bwMode="auto">
          <a:xfrm>
            <a:off x="2476500" y="2039938"/>
            <a:ext cx="1084263" cy="2540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defTabSz="762000">
              <a:lnSpc>
                <a:spcPct val="90000"/>
              </a:lnSpc>
            </a:pPr>
            <a:r>
              <a:rPr kumimoji="1" lang="en-US" altLang="ko-KR" sz="1200" b="1">
                <a:solidFill>
                  <a:srgbClr val="000000"/>
                </a:solidFill>
                <a:latin typeface="Arial" charset="0"/>
              </a:rPr>
              <a:t>DR </a:t>
            </a:r>
            <a:r>
              <a:rPr kumimoji="1" lang="en-US" altLang="ko-KR" sz="1200" b="1">
                <a:solidFill>
                  <a:srgbClr val="000000"/>
                </a:solidFill>
                <a:latin typeface="Arial" charset="0"/>
                <a:sym typeface="Symbol" pitchFamily="18" charset="2"/>
              </a:rPr>
              <a:t></a:t>
            </a:r>
            <a:r>
              <a:rPr kumimoji="1" lang="en-US" altLang="ko-KR" sz="1200" b="1">
                <a:solidFill>
                  <a:srgbClr val="000000"/>
                </a:solidFill>
                <a:latin typeface="Arial" charset="0"/>
              </a:rPr>
              <a:t> M[AR]</a:t>
            </a:r>
          </a:p>
        </p:txBody>
      </p:sp>
      <p:sp>
        <p:nvSpPr>
          <p:cNvPr id="73739" name="Rectangle 10"/>
          <p:cNvSpPr>
            <a:spLocks noChangeArrowheads="1"/>
          </p:cNvSpPr>
          <p:nvPr/>
        </p:nvSpPr>
        <p:spPr bwMode="auto">
          <a:xfrm>
            <a:off x="3819525" y="2049463"/>
            <a:ext cx="1084263" cy="2540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defTabSz="762000">
              <a:lnSpc>
                <a:spcPct val="90000"/>
              </a:lnSpc>
            </a:pPr>
            <a:r>
              <a:rPr kumimoji="1" lang="en-US" altLang="ko-KR" sz="1200" b="1">
                <a:solidFill>
                  <a:srgbClr val="000000"/>
                </a:solidFill>
                <a:latin typeface="Arial" charset="0"/>
              </a:rPr>
              <a:t>DR </a:t>
            </a:r>
            <a:r>
              <a:rPr kumimoji="1" lang="en-US" altLang="ko-KR" sz="1200" b="1">
                <a:solidFill>
                  <a:srgbClr val="000000"/>
                </a:solidFill>
                <a:latin typeface="Arial" charset="0"/>
                <a:sym typeface="Symbol" pitchFamily="18" charset="2"/>
              </a:rPr>
              <a:t></a:t>
            </a:r>
            <a:r>
              <a:rPr kumimoji="1" lang="en-US" altLang="ko-KR" sz="1200" b="1">
                <a:solidFill>
                  <a:srgbClr val="000000"/>
                </a:solidFill>
                <a:latin typeface="Arial" charset="0"/>
              </a:rPr>
              <a:t> M[AR]</a:t>
            </a:r>
          </a:p>
        </p:txBody>
      </p:sp>
      <p:sp>
        <p:nvSpPr>
          <p:cNvPr id="73740" name="Rectangle 11"/>
          <p:cNvSpPr>
            <a:spLocks noChangeArrowheads="1"/>
          </p:cNvSpPr>
          <p:nvPr/>
        </p:nvSpPr>
        <p:spPr bwMode="auto">
          <a:xfrm>
            <a:off x="5110163" y="1989138"/>
            <a:ext cx="1084262" cy="4191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defTabSz="762000">
              <a:lnSpc>
                <a:spcPct val="90000"/>
              </a:lnSpc>
            </a:pPr>
            <a:r>
              <a:rPr kumimoji="1" lang="en-US" altLang="ko-KR" sz="1200" b="1">
                <a:solidFill>
                  <a:srgbClr val="000000"/>
                </a:solidFill>
                <a:latin typeface="Arial" charset="0"/>
              </a:rPr>
              <a:t>M[AR] </a:t>
            </a:r>
            <a:r>
              <a:rPr kumimoji="1" lang="en-US" altLang="ko-KR" sz="1200" b="1">
                <a:solidFill>
                  <a:srgbClr val="000000"/>
                </a:solidFill>
                <a:latin typeface="Arial" charset="0"/>
                <a:sym typeface="Symbol" pitchFamily="18" charset="2"/>
              </a:rPr>
              <a:t></a:t>
            </a:r>
            <a:r>
              <a:rPr kumimoji="1" lang="en-US" altLang="ko-KR" sz="1200" b="1">
                <a:solidFill>
                  <a:srgbClr val="000000"/>
                </a:solidFill>
                <a:latin typeface="Arial" charset="0"/>
              </a:rPr>
              <a:t> AC</a:t>
            </a:r>
          </a:p>
          <a:p>
            <a:pPr defTabSz="762000" eaLnBrk="1">
              <a:lnSpc>
                <a:spcPct val="90000"/>
              </a:lnSpc>
            </a:pPr>
            <a:endParaRPr kumimoji="1" lang="en-US" altLang="ko-KR" sz="12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73741" name="Rectangle 12"/>
          <p:cNvSpPr>
            <a:spLocks noChangeArrowheads="1"/>
          </p:cNvSpPr>
          <p:nvPr/>
        </p:nvSpPr>
        <p:spPr bwMode="auto">
          <a:xfrm>
            <a:off x="5267325" y="2151063"/>
            <a:ext cx="712788" cy="2540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defTabSz="762000">
              <a:lnSpc>
                <a:spcPct val="90000"/>
              </a:lnSpc>
            </a:pPr>
            <a:r>
              <a:rPr kumimoji="1" lang="en-US" altLang="ko-KR" sz="1200" b="1">
                <a:solidFill>
                  <a:srgbClr val="000000"/>
                </a:solidFill>
                <a:latin typeface="Arial" charset="0"/>
              </a:rPr>
              <a:t>SC </a:t>
            </a:r>
            <a:r>
              <a:rPr kumimoji="1" lang="en-US" altLang="ko-KR" sz="1200" b="1">
                <a:solidFill>
                  <a:srgbClr val="000000"/>
                </a:solidFill>
                <a:latin typeface="Arial" charset="0"/>
                <a:sym typeface="Symbol" pitchFamily="18" charset="2"/>
              </a:rPr>
              <a:t></a:t>
            </a:r>
            <a:r>
              <a:rPr kumimoji="1" lang="en-US" altLang="ko-KR" sz="1200" b="1">
                <a:solidFill>
                  <a:srgbClr val="000000"/>
                </a:solidFill>
                <a:latin typeface="Arial" charset="0"/>
              </a:rPr>
              <a:t> 0</a:t>
            </a:r>
          </a:p>
        </p:txBody>
      </p:sp>
      <p:sp>
        <p:nvSpPr>
          <p:cNvPr id="73742" name="Rectangle 13"/>
          <p:cNvSpPr>
            <a:spLocks noChangeArrowheads="1"/>
          </p:cNvSpPr>
          <p:nvPr/>
        </p:nvSpPr>
        <p:spPr bwMode="auto">
          <a:xfrm>
            <a:off x="1144588" y="2003425"/>
            <a:ext cx="1141412" cy="315913"/>
          </a:xfrm>
          <a:prstGeom prst="rect">
            <a:avLst/>
          </a:prstGeom>
          <a:noFill/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3743" name="Rectangle 14"/>
          <p:cNvSpPr>
            <a:spLocks noChangeArrowheads="1"/>
          </p:cNvSpPr>
          <p:nvPr/>
        </p:nvSpPr>
        <p:spPr bwMode="auto">
          <a:xfrm>
            <a:off x="2466975" y="2003425"/>
            <a:ext cx="1141413" cy="315913"/>
          </a:xfrm>
          <a:prstGeom prst="rect">
            <a:avLst/>
          </a:prstGeom>
          <a:noFill/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3744" name="Rectangle 15"/>
          <p:cNvSpPr>
            <a:spLocks noChangeArrowheads="1"/>
          </p:cNvSpPr>
          <p:nvPr/>
        </p:nvSpPr>
        <p:spPr bwMode="auto">
          <a:xfrm>
            <a:off x="3790950" y="2003425"/>
            <a:ext cx="1139825" cy="315913"/>
          </a:xfrm>
          <a:prstGeom prst="rect">
            <a:avLst/>
          </a:prstGeom>
          <a:noFill/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3745" name="Rectangle 16"/>
          <p:cNvSpPr>
            <a:spLocks noChangeArrowheads="1"/>
          </p:cNvSpPr>
          <p:nvPr/>
        </p:nvSpPr>
        <p:spPr bwMode="auto">
          <a:xfrm>
            <a:off x="5113338" y="2003425"/>
            <a:ext cx="1154112" cy="374650"/>
          </a:xfrm>
          <a:prstGeom prst="rect">
            <a:avLst/>
          </a:prstGeom>
          <a:noFill/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3746" name="Arc 17"/>
          <p:cNvSpPr>
            <a:spLocks/>
          </p:cNvSpPr>
          <p:nvPr/>
        </p:nvSpPr>
        <p:spPr bwMode="auto">
          <a:xfrm>
            <a:off x="1674813" y="1874838"/>
            <a:ext cx="96837" cy="111125"/>
          </a:xfrm>
          <a:custGeom>
            <a:avLst/>
            <a:gdLst>
              <a:gd name="T0" fmla="*/ 0 w 17255"/>
              <a:gd name="T1" fmla="*/ 48967 h 21600"/>
              <a:gd name="T2" fmla="*/ 543460 w 17255"/>
              <a:gd name="T3" fmla="*/ 46215 h 21600"/>
              <a:gd name="T4" fmla="*/ 275465 w 17255"/>
              <a:gd name="T5" fmla="*/ 571702 h 21600"/>
              <a:gd name="T6" fmla="*/ 0 60000 65536"/>
              <a:gd name="T7" fmla="*/ 0 60000 65536"/>
              <a:gd name="T8" fmla="*/ 0 60000 65536"/>
              <a:gd name="T9" fmla="*/ 0 w 17255"/>
              <a:gd name="T10" fmla="*/ 0 h 21600"/>
              <a:gd name="T11" fmla="*/ 17255 w 17255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7255" h="21600" fill="none" extrusionOk="0">
                <a:moveTo>
                  <a:pt x="-1" y="1849"/>
                </a:moveTo>
                <a:cubicBezTo>
                  <a:pt x="2754" y="630"/>
                  <a:pt x="5733" y="-1"/>
                  <a:pt x="8746" y="0"/>
                </a:cubicBezTo>
                <a:cubicBezTo>
                  <a:pt x="11671" y="0"/>
                  <a:pt x="14566" y="594"/>
                  <a:pt x="17254" y="1746"/>
                </a:cubicBezTo>
              </a:path>
              <a:path w="17255" h="21600" stroke="0" extrusionOk="0">
                <a:moveTo>
                  <a:pt x="-1" y="1849"/>
                </a:moveTo>
                <a:cubicBezTo>
                  <a:pt x="2754" y="630"/>
                  <a:pt x="5733" y="-1"/>
                  <a:pt x="8746" y="0"/>
                </a:cubicBezTo>
                <a:cubicBezTo>
                  <a:pt x="11671" y="0"/>
                  <a:pt x="14566" y="594"/>
                  <a:pt x="17254" y="1746"/>
                </a:cubicBezTo>
                <a:lnTo>
                  <a:pt x="8746" y="21600"/>
                </a:lnTo>
                <a:close/>
              </a:path>
            </a:pathLst>
          </a:custGeom>
          <a:solidFill>
            <a:srgbClr val="000000"/>
          </a:solidFill>
          <a:ln w="25400" cap="rnd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3747" name="Line 18"/>
          <p:cNvSpPr>
            <a:spLocks noChangeShapeType="1"/>
          </p:cNvSpPr>
          <p:nvPr/>
        </p:nvSpPr>
        <p:spPr bwMode="auto">
          <a:xfrm flipV="1">
            <a:off x="1722438" y="1587500"/>
            <a:ext cx="0" cy="320675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3748" name="Arc 19"/>
          <p:cNvSpPr>
            <a:spLocks/>
          </p:cNvSpPr>
          <p:nvPr/>
        </p:nvSpPr>
        <p:spPr bwMode="auto">
          <a:xfrm>
            <a:off x="2995613" y="1874838"/>
            <a:ext cx="100012" cy="111125"/>
          </a:xfrm>
          <a:custGeom>
            <a:avLst/>
            <a:gdLst>
              <a:gd name="T0" fmla="*/ 0 w 17255"/>
              <a:gd name="T1" fmla="*/ 48967 h 21600"/>
              <a:gd name="T2" fmla="*/ 579681 w 17255"/>
              <a:gd name="T3" fmla="*/ 46215 h 21600"/>
              <a:gd name="T4" fmla="*/ 293823 w 17255"/>
              <a:gd name="T5" fmla="*/ 571702 h 21600"/>
              <a:gd name="T6" fmla="*/ 0 60000 65536"/>
              <a:gd name="T7" fmla="*/ 0 60000 65536"/>
              <a:gd name="T8" fmla="*/ 0 60000 65536"/>
              <a:gd name="T9" fmla="*/ 0 w 17255"/>
              <a:gd name="T10" fmla="*/ 0 h 21600"/>
              <a:gd name="T11" fmla="*/ 17255 w 17255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7255" h="21600" fill="none" extrusionOk="0">
                <a:moveTo>
                  <a:pt x="-1" y="1849"/>
                </a:moveTo>
                <a:cubicBezTo>
                  <a:pt x="2754" y="630"/>
                  <a:pt x="5733" y="-1"/>
                  <a:pt x="8746" y="0"/>
                </a:cubicBezTo>
                <a:cubicBezTo>
                  <a:pt x="11671" y="0"/>
                  <a:pt x="14566" y="594"/>
                  <a:pt x="17254" y="1746"/>
                </a:cubicBezTo>
              </a:path>
              <a:path w="17255" h="21600" stroke="0" extrusionOk="0">
                <a:moveTo>
                  <a:pt x="-1" y="1849"/>
                </a:moveTo>
                <a:cubicBezTo>
                  <a:pt x="2754" y="630"/>
                  <a:pt x="5733" y="-1"/>
                  <a:pt x="8746" y="0"/>
                </a:cubicBezTo>
                <a:cubicBezTo>
                  <a:pt x="11671" y="0"/>
                  <a:pt x="14566" y="594"/>
                  <a:pt x="17254" y="1746"/>
                </a:cubicBezTo>
                <a:lnTo>
                  <a:pt x="8746" y="21600"/>
                </a:lnTo>
                <a:close/>
              </a:path>
            </a:pathLst>
          </a:custGeom>
          <a:solidFill>
            <a:srgbClr val="000000"/>
          </a:solidFill>
          <a:ln w="25400" cap="rnd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3749" name="Line 20"/>
          <p:cNvSpPr>
            <a:spLocks noChangeShapeType="1"/>
          </p:cNvSpPr>
          <p:nvPr/>
        </p:nvSpPr>
        <p:spPr bwMode="auto">
          <a:xfrm flipV="1">
            <a:off x="3044825" y="1600200"/>
            <a:ext cx="0" cy="307975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3750" name="Arc 21"/>
          <p:cNvSpPr>
            <a:spLocks/>
          </p:cNvSpPr>
          <p:nvPr/>
        </p:nvSpPr>
        <p:spPr bwMode="auto">
          <a:xfrm>
            <a:off x="4318000" y="1874838"/>
            <a:ext cx="100013" cy="111125"/>
          </a:xfrm>
          <a:custGeom>
            <a:avLst/>
            <a:gdLst>
              <a:gd name="T0" fmla="*/ 0 w 17255"/>
              <a:gd name="T1" fmla="*/ 48967 h 21600"/>
              <a:gd name="T2" fmla="*/ 579693 w 17255"/>
              <a:gd name="T3" fmla="*/ 46215 h 21600"/>
              <a:gd name="T4" fmla="*/ 293825 w 17255"/>
              <a:gd name="T5" fmla="*/ 571702 h 21600"/>
              <a:gd name="T6" fmla="*/ 0 60000 65536"/>
              <a:gd name="T7" fmla="*/ 0 60000 65536"/>
              <a:gd name="T8" fmla="*/ 0 60000 65536"/>
              <a:gd name="T9" fmla="*/ 0 w 17255"/>
              <a:gd name="T10" fmla="*/ 0 h 21600"/>
              <a:gd name="T11" fmla="*/ 17255 w 17255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7255" h="21600" fill="none" extrusionOk="0">
                <a:moveTo>
                  <a:pt x="-1" y="1849"/>
                </a:moveTo>
                <a:cubicBezTo>
                  <a:pt x="2754" y="630"/>
                  <a:pt x="5733" y="-1"/>
                  <a:pt x="8746" y="0"/>
                </a:cubicBezTo>
                <a:cubicBezTo>
                  <a:pt x="11671" y="0"/>
                  <a:pt x="14566" y="594"/>
                  <a:pt x="17254" y="1746"/>
                </a:cubicBezTo>
              </a:path>
              <a:path w="17255" h="21600" stroke="0" extrusionOk="0">
                <a:moveTo>
                  <a:pt x="-1" y="1849"/>
                </a:moveTo>
                <a:cubicBezTo>
                  <a:pt x="2754" y="630"/>
                  <a:pt x="5733" y="-1"/>
                  <a:pt x="8746" y="0"/>
                </a:cubicBezTo>
                <a:cubicBezTo>
                  <a:pt x="11671" y="0"/>
                  <a:pt x="14566" y="594"/>
                  <a:pt x="17254" y="1746"/>
                </a:cubicBezTo>
                <a:lnTo>
                  <a:pt x="8746" y="21600"/>
                </a:lnTo>
                <a:close/>
              </a:path>
            </a:pathLst>
          </a:custGeom>
          <a:solidFill>
            <a:srgbClr val="000000"/>
          </a:solidFill>
          <a:ln w="25400" cap="rnd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3751" name="Arc 22"/>
          <p:cNvSpPr>
            <a:spLocks/>
          </p:cNvSpPr>
          <p:nvPr/>
        </p:nvSpPr>
        <p:spPr bwMode="auto">
          <a:xfrm>
            <a:off x="5640388" y="1874838"/>
            <a:ext cx="100012" cy="111125"/>
          </a:xfrm>
          <a:custGeom>
            <a:avLst/>
            <a:gdLst>
              <a:gd name="T0" fmla="*/ 0 w 17255"/>
              <a:gd name="T1" fmla="*/ 48967 h 21600"/>
              <a:gd name="T2" fmla="*/ 579681 w 17255"/>
              <a:gd name="T3" fmla="*/ 46215 h 21600"/>
              <a:gd name="T4" fmla="*/ 293823 w 17255"/>
              <a:gd name="T5" fmla="*/ 571702 h 21600"/>
              <a:gd name="T6" fmla="*/ 0 60000 65536"/>
              <a:gd name="T7" fmla="*/ 0 60000 65536"/>
              <a:gd name="T8" fmla="*/ 0 60000 65536"/>
              <a:gd name="T9" fmla="*/ 0 w 17255"/>
              <a:gd name="T10" fmla="*/ 0 h 21600"/>
              <a:gd name="T11" fmla="*/ 17255 w 17255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7255" h="21600" fill="none" extrusionOk="0">
                <a:moveTo>
                  <a:pt x="-1" y="1849"/>
                </a:moveTo>
                <a:cubicBezTo>
                  <a:pt x="2754" y="630"/>
                  <a:pt x="5733" y="-1"/>
                  <a:pt x="8746" y="0"/>
                </a:cubicBezTo>
                <a:cubicBezTo>
                  <a:pt x="11671" y="0"/>
                  <a:pt x="14566" y="594"/>
                  <a:pt x="17254" y="1746"/>
                </a:cubicBezTo>
              </a:path>
              <a:path w="17255" h="21600" stroke="0" extrusionOk="0">
                <a:moveTo>
                  <a:pt x="-1" y="1849"/>
                </a:moveTo>
                <a:cubicBezTo>
                  <a:pt x="2754" y="630"/>
                  <a:pt x="5733" y="-1"/>
                  <a:pt x="8746" y="0"/>
                </a:cubicBezTo>
                <a:cubicBezTo>
                  <a:pt x="11671" y="0"/>
                  <a:pt x="14566" y="594"/>
                  <a:pt x="17254" y="1746"/>
                </a:cubicBezTo>
                <a:lnTo>
                  <a:pt x="8746" y="21600"/>
                </a:lnTo>
                <a:close/>
              </a:path>
            </a:pathLst>
          </a:custGeom>
          <a:solidFill>
            <a:srgbClr val="000000"/>
          </a:solidFill>
          <a:ln w="25400" cap="rnd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3752" name="Line 23"/>
          <p:cNvSpPr>
            <a:spLocks noChangeShapeType="1"/>
          </p:cNvSpPr>
          <p:nvPr/>
        </p:nvSpPr>
        <p:spPr bwMode="auto">
          <a:xfrm flipV="1">
            <a:off x="5689600" y="1603375"/>
            <a:ext cx="0" cy="30480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3753" name="Rectangle 24"/>
          <p:cNvSpPr>
            <a:spLocks noChangeArrowheads="1"/>
          </p:cNvSpPr>
          <p:nvPr/>
        </p:nvSpPr>
        <p:spPr bwMode="auto">
          <a:xfrm>
            <a:off x="1479550" y="1403350"/>
            <a:ext cx="509588" cy="2540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defTabSz="762000">
              <a:lnSpc>
                <a:spcPct val="90000"/>
              </a:lnSpc>
            </a:pPr>
            <a:r>
              <a:rPr kumimoji="1" lang="en-US" altLang="ko-KR" sz="1200" b="1">
                <a:solidFill>
                  <a:srgbClr val="000000"/>
                </a:solidFill>
                <a:latin typeface="Arial" charset="0"/>
              </a:rPr>
              <a:t>AND</a:t>
            </a:r>
          </a:p>
        </p:txBody>
      </p:sp>
      <p:sp>
        <p:nvSpPr>
          <p:cNvPr id="73754" name="Rectangle 25"/>
          <p:cNvSpPr>
            <a:spLocks noChangeArrowheads="1"/>
          </p:cNvSpPr>
          <p:nvPr/>
        </p:nvSpPr>
        <p:spPr bwMode="auto">
          <a:xfrm>
            <a:off x="2660650" y="1403350"/>
            <a:ext cx="509588" cy="2540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defTabSz="762000">
              <a:lnSpc>
                <a:spcPct val="90000"/>
              </a:lnSpc>
            </a:pPr>
            <a:r>
              <a:rPr kumimoji="1" lang="en-US" altLang="ko-KR" sz="1200" b="1">
                <a:solidFill>
                  <a:srgbClr val="000000"/>
                </a:solidFill>
                <a:latin typeface="Arial" charset="0"/>
              </a:rPr>
              <a:t>ADD</a:t>
            </a:r>
          </a:p>
        </p:txBody>
      </p:sp>
      <p:sp>
        <p:nvSpPr>
          <p:cNvPr id="73755" name="Rectangle 26"/>
          <p:cNvSpPr>
            <a:spLocks noChangeArrowheads="1"/>
          </p:cNvSpPr>
          <p:nvPr/>
        </p:nvSpPr>
        <p:spPr bwMode="auto">
          <a:xfrm>
            <a:off x="4202113" y="1403350"/>
            <a:ext cx="493712" cy="2540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defTabSz="762000">
              <a:lnSpc>
                <a:spcPct val="90000"/>
              </a:lnSpc>
            </a:pPr>
            <a:r>
              <a:rPr kumimoji="1" lang="en-US" altLang="ko-KR" sz="1200" b="1">
                <a:solidFill>
                  <a:srgbClr val="000000"/>
                </a:solidFill>
                <a:latin typeface="Arial" charset="0"/>
              </a:rPr>
              <a:t>LDA</a:t>
            </a:r>
          </a:p>
        </p:txBody>
      </p:sp>
      <p:sp>
        <p:nvSpPr>
          <p:cNvPr id="73756" name="Rectangle 27"/>
          <p:cNvSpPr>
            <a:spLocks noChangeArrowheads="1"/>
          </p:cNvSpPr>
          <p:nvPr/>
        </p:nvSpPr>
        <p:spPr bwMode="auto">
          <a:xfrm>
            <a:off x="5448300" y="1403350"/>
            <a:ext cx="485775" cy="2540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defTabSz="762000">
              <a:lnSpc>
                <a:spcPct val="90000"/>
              </a:lnSpc>
            </a:pPr>
            <a:r>
              <a:rPr kumimoji="1" lang="en-US" altLang="ko-KR" sz="1200" b="1">
                <a:solidFill>
                  <a:srgbClr val="000000"/>
                </a:solidFill>
                <a:latin typeface="Arial" charset="0"/>
              </a:rPr>
              <a:t>STA</a:t>
            </a:r>
          </a:p>
        </p:txBody>
      </p:sp>
      <p:sp>
        <p:nvSpPr>
          <p:cNvPr id="73757" name="Rectangle 28"/>
          <p:cNvSpPr>
            <a:spLocks noChangeArrowheads="1"/>
          </p:cNvSpPr>
          <p:nvPr/>
        </p:nvSpPr>
        <p:spPr bwMode="auto">
          <a:xfrm>
            <a:off x="1090613" y="2717800"/>
            <a:ext cx="1246187" cy="4191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defTabSz="762000">
              <a:lnSpc>
                <a:spcPct val="90000"/>
              </a:lnSpc>
            </a:pPr>
            <a:r>
              <a:rPr kumimoji="1" lang="en-US" altLang="ko-KR" sz="1200" b="1">
                <a:solidFill>
                  <a:srgbClr val="000000"/>
                </a:solidFill>
                <a:latin typeface="Arial" charset="0"/>
              </a:rPr>
              <a:t>AC </a:t>
            </a:r>
            <a:r>
              <a:rPr kumimoji="1" lang="en-US" altLang="ko-KR" sz="1200" b="1">
                <a:solidFill>
                  <a:srgbClr val="000000"/>
                </a:solidFill>
                <a:latin typeface="Arial" charset="0"/>
                <a:sym typeface="Symbol" pitchFamily="18" charset="2"/>
              </a:rPr>
              <a:t></a:t>
            </a:r>
            <a:r>
              <a:rPr kumimoji="1" lang="en-US" altLang="ko-KR" sz="1200" b="1">
                <a:solidFill>
                  <a:srgbClr val="000000"/>
                </a:solidFill>
                <a:latin typeface="Arial" charset="0"/>
              </a:rPr>
              <a:t> AC    DR</a:t>
            </a:r>
          </a:p>
          <a:p>
            <a:pPr defTabSz="762000" eaLnBrk="1">
              <a:lnSpc>
                <a:spcPct val="90000"/>
              </a:lnSpc>
            </a:pPr>
            <a:endParaRPr kumimoji="1" lang="en-US" altLang="ko-KR" sz="12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73758" name="Rectangle 29"/>
          <p:cNvSpPr>
            <a:spLocks noChangeArrowheads="1"/>
          </p:cNvSpPr>
          <p:nvPr/>
        </p:nvSpPr>
        <p:spPr bwMode="auto">
          <a:xfrm>
            <a:off x="1300163" y="2889250"/>
            <a:ext cx="712787" cy="2540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defTabSz="762000">
              <a:lnSpc>
                <a:spcPct val="90000"/>
              </a:lnSpc>
            </a:pPr>
            <a:r>
              <a:rPr kumimoji="1" lang="en-US" altLang="ko-KR" sz="1200" b="1">
                <a:solidFill>
                  <a:srgbClr val="000000"/>
                </a:solidFill>
                <a:latin typeface="Arial" charset="0"/>
              </a:rPr>
              <a:t>SC </a:t>
            </a:r>
            <a:r>
              <a:rPr kumimoji="1" lang="en-US" altLang="ko-KR" sz="1200" b="1">
                <a:solidFill>
                  <a:srgbClr val="000000"/>
                </a:solidFill>
                <a:latin typeface="Arial" charset="0"/>
                <a:sym typeface="Symbol" pitchFamily="18" charset="2"/>
              </a:rPr>
              <a:t></a:t>
            </a:r>
            <a:r>
              <a:rPr kumimoji="1" lang="en-US" altLang="ko-KR" sz="1200" b="1">
                <a:solidFill>
                  <a:srgbClr val="000000"/>
                </a:solidFill>
                <a:latin typeface="Arial" charset="0"/>
              </a:rPr>
              <a:t> 0</a:t>
            </a:r>
          </a:p>
        </p:txBody>
      </p:sp>
      <p:sp>
        <p:nvSpPr>
          <p:cNvPr id="73759" name="Rectangle 30"/>
          <p:cNvSpPr>
            <a:spLocks noChangeArrowheads="1"/>
          </p:cNvSpPr>
          <p:nvPr/>
        </p:nvSpPr>
        <p:spPr bwMode="auto">
          <a:xfrm>
            <a:off x="1144588" y="2741613"/>
            <a:ext cx="1141412" cy="374650"/>
          </a:xfrm>
          <a:prstGeom prst="rect">
            <a:avLst/>
          </a:prstGeom>
          <a:noFill/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3760" name="Rectangle 31"/>
          <p:cNvSpPr>
            <a:spLocks noChangeArrowheads="1"/>
          </p:cNvSpPr>
          <p:nvPr/>
        </p:nvSpPr>
        <p:spPr bwMode="auto">
          <a:xfrm>
            <a:off x="2427288" y="2735263"/>
            <a:ext cx="1249362" cy="4191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defTabSz="762000">
              <a:lnSpc>
                <a:spcPct val="90000"/>
              </a:lnSpc>
            </a:pPr>
            <a:r>
              <a:rPr kumimoji="1" lang="en-US" altLang="ko-KR" sz="1200" b="1">
                <a:solidFill>
                  <a:srgbClr val="000000"/>
                </a:solidFill>
                <a:latin typeface="Arial" charset="0"/>
              </a:rPr>
              <a:t>AC </a:t>
            </a:r>
            <a:r>
              <a:rPr kumimoji="1" lang="en-US" altLang="ko-KR" sz="1200" b="1">
                <a:solidFill>
                  <a:srgbClr val="000000"/>
                </a:solidFill>
                <a:latin typeface="Arial" charset="0"/>
                <a:sym typeface="Symbol" pitchFamily="18" charset="2"/>
              </a:rPr>
              <a:t></a:t>
            </a:r>
            <a:r>
              <a:rPr kumimoji="1" lang="en-US" altLang="ko-KR" sz="1200" b="1">
                <a:solidFill>
                  <a:srgbClr val="000000"/>
                </a:solidFill>
                <a:latin typeface="Arial" charset="0"/>
              </a:rPr>
              <a:t> AC + DR</a:t>
            </a:r>
          </a:p>
          <a:p>
            <a:pPr defTabSz="762000" eaLnBrk="1">
              <a:lnSpc>
                <a:spcPct val="90000"/>
              </a:lnSpc>
            </a:pPr>
            <a:endParaRPr kumimoji="1" lang="en-US" altLang="ko-KR" sz="12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73761" name="Rectangle 32"/>
          <p:cNvSpPr>
            <a:spLocks noChangeArrowheads="1"/>
          </p:cNvSpPr>
          <p:nvPr/>
        </p:nvSpPr>
        <p:spPr bwMode="auto">
          <a:xfrm>
            <a:off x="2427288" y="2901950"/>
            <a:ext cx="866775" cy="4191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defTabSz="762000">
              <a:lnSpc>
                <a:spcPct val="90000"/>
              </a:lnSpc>
            </a:pPr>
            <a:r>
              <a:rPr kumimoji="1" lang="en-US" altLang="ko-KR" sz="1200" b="1">
                <a:solidFill>
                  <a:srgbClr val="000000"/>
                </a:solidFill>
                <a:latin typeface="Arial" charset="0"/>
              </a:rPr>
              <a:t>E </a:t>
            </a:r>
            <a:r>
              <a:rPr kumimoji="1" lang="en-US" altLang="ko-KR" sz="1200" b="1">
                <a:solidFill>
                  <a:srgbClr val="000000"/>
                </a:solidFill>
                <a:latin typeface="Arial" charset="0"/>
                <a:sym typeface="Symbol" pitchFamily="18" charset="2"/>
              </a:rPr>
              <a:t></a:t>
            </a:r>
            <a:r>
              <a:rPr kumimoji="1" lang="en-US" altLang="ko-KR" sz="1200" b="1">
                <a:solidFill>
                  <a:srgbClr val="000000"/>
                </a:solidFill>
                <a:latin typeface="Arial" charset="0"/>
              </a:rPr>
              <a:t> Cout</a:t>
            </a:r>
          </a:p>
          <a:p>
            <a:pPr defTabSz="762000" eaLnBrk="1">
              <a:lnSpc>
                <a:spcPct val="90000"/>
              </a:lnSpc>
            </a:pPr>
            <a:endParaRPr kumimoji="1" lang="en-US" altLang="ko-KR" sz="12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73762" name="Rectangle 33"/>
          <p:cNvSpPr>
            <a:spLocks noChangeArrowheads="1"/>
          </p:cNvSpPr>
          <p:nvPr/>
        </p:nvSpPr>
        <p:spPr bwMode="auto">
          <a:xfrm>
            <a:off x="2427288" y="3065463"/>
            <a:ext cx="712787" cy="2540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defTabSz="762000">
              <a:lnSpc>
                <a:spcPct val="90000"/>
              </a:lnSpc>
            </a:pPr>
            <a:r>
              <a:rPr kumimoji="1" lang="en-US" altLang="ko-KR" sz="1200" b="1">
                <a:solidFill>
                  <a:srgbClr val="000000"/>
                </a:solidFill>
                <a:latin typeface="Arial" charset="0"/>
              </a:rPr>
              <a:t>SC </a:t>
            </a:r>
            <a:r>
              <a:rPr kumimoji="1" lang="en-US" altLang="ko-KR" sz="1200" b="1">
                <a:solidFill>
                  <a:srgbClr val="000000"/>
                </a:solidFill>
                <a:latin typeface="Arial" charset="0"/>
                <a:sym typeface="Symbol" pitchFamily="18" charset="2"/>
              </a:rPr>
              <a:t></a:t>
            </a:r>
            <a:r>
              <a:rPr kumimoji="1" lang="en-US" altLang="ko-KR" sz="1200" b="1">
                <a:latin typeface="Arial" charset="0"/>
              </a:rPr>
              <a:t> </a:t>
            </a:r>
            <a:r>
              <a:rPr kumimoji="1" lang="en-US" altLang="ko-KR" sz="1200" b="1">
                <a:solidFill>
                  <a:srgbClr val="000000"/>
                </a:solidFill>
                <a:latin typeface="Arial" charset="0"/>
              </a:rPr>
              <a:t>0</a:t>
            </a:r>
          </a:p>
        </p:txBody>
      </p:sp>
      <p:sp>
        <p:nvSpPr>
          <p:cNvPr id="73763" name="Rectangle 34"/>
          <p:cNvSpPr>
            <a:spLocks noChangeArrowheads="1"/>
          </p:cNvSpPr>
          <p:nvPr/>
        </p:nvSpPr>
        <p:spPr bwMode="auto">
          <a:xfrm>
            <a:off x="2466975" y="2741613"/>
            <a:ext cx="1141413" cy="569912"/>
          </a:xfrm>
          <a:prstGeom prst="rect">
            <a:avLst/>
          </a:prstGeom>
          <a:noFill/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3764" name="Rectangle 35"/>
          <p:cNvSpPr>
            <a:spLocks noChangeArrowheads="1"/>
          </p:cNvSpPr>
          <p:nvPr/>
        </p:nvSpPr>
        <p:spPr bwMode="auto">
          <a:xfrm>
            <a:off x="3970338" y="2727325"/>
            <a:ext cx="855662" cy="4191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defTabSz="762000">
              <a:lnSpc>
                <a:spcPct val="90000"/>
              </a:lnSpc>
            </a:pPr>
            <a:r>
              <a:rPr kumimoji="1" lang="en-US" altLang="ko-KR" sz="1200" b="1">
                <a:solidFill>
                  <a:srgbClr val="000000"/>
                </a:solidFill>
                <a:latin typeface="Arial" charset="0"/>
              </a:rPr>
              <a:t>AC </a:t>
            </a:r>
            <a:r>
              <a:rPr kumimoji="1" lang="en-US" altLang="ko-KR" sz="1200" b="1">
                <a:solidFill>
                  <a:srgbClr val="000000"/>
                </a:solidFill>
                <a:latin typeface="Arial" charset="0"/>
                <a:sym typeface="Symbol" pitchFamily="18" charset="2"/>
              </a:rPr>
              <a:t></a:t>
            </a:r>
            <a:r>
              <a:rPr kumimoji="1" lang="en-US" altLang="ko-KR" sz="1200" b="1">
                <a:solidFill>
                  <a:srgbClr val="000000"/>
                </a:solidFill>
                <a:latin typeface="Arial" charset="0"/>
              </a:rPr>
              <a:t> DR</a:t>
            </a:r>
          </a:p>
          <a:p>
            <a:pPr defTabSz="762000" eaLnBrk="1">
              <a:lnSpc>
                <a:spcPct val="90000"/>
              </a:lnSpc>
            </a:pPr>
            <a:endParaRPr kumimoji="1" lang="en-US" altLang="ko-KR" sz="12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73765" name="Rectangle 36"/>
          <p:cNvSpPr>
            <a:spLocks noChangeArrowheads="1"/>
          </p:cNvSpPr>
          <p:nvPr/>
        </p:nvSpPr>
        <p:spPr bwMode="auto">
          <a:xfrm>
            <a:off x="4022725" y="2889250"/>
            <a:ext cx="712788" cy="2540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defTabSz="762000">
              <a:lnSpc>
                <a:spcPct val="90000"/>
              </a:lnSpc>
            </a:pPr>
            <a:r>
              <a:rPr kumimoji="1" lang="en-US" altLang="ko-KR" sz="1200" b="1">
                <a:solidFill>
                  <a:srgbClr val="000000"/>
                </a:solidFill>
                <a:latin typeface="Arial" charset="0"/>
              </a:rPr>
              <a:t>SC </a:t>
            </a:r>
            <a:r>
              <a:rPr kumimoji="1" lang="en-US" altLang="ko-KR" sz="1200" b="1">
                <a:solidFill>
                  <a:srgbClr val="000000"/>
                </a:solidFill>
                <a:latin typeface="Arial" charset="0"/>
                <a:sym typeface="Symbol" pitchFamily="18" charset="2"/>
              </a:rPr>
              <a:t></a:t>
            </a:r>
            <a:r>
              <a:rPr kumimoji="1" lang="en-US" altLang="ko-KR" sz="1200" b="1">
                <a:solidFill>
                  <a:srgbClr val="000000"/>
                </a:solidFill>
                <a:latin typeface="Arial" charset="0"/>
              </a:rPr>
              <a:t> 0</a:t>
            </a:r>
          </a:p>
        </p:txBody>
      </p:sp>
      <p:sp>
        <p:nvSpPr>
          <p:cNvPr id="73766" name="Rectangle 37"/>
          <p:cNvSpPr>
            <a:spLocks noChangeArrowheads="1"/>
          </p:cNvSpPr>
          <p:nvPr/>
        </p:nvSpPr>
        <p:spPr bwMode="auto">
          <a:xfrm>
            <a:off x="3790950" y="2741613"/>
            <a:ext cx="1139825" cy="374650"/>
          </a:xfrm>
          <a:prstGeom prst="rect">
            <a:avLst/>
          </a:prstGeom>
          <a:noFill/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3767" name="Rectangle 38"/>
          <p:cNvSpPr>
            <a:spLocks noChangeArrowheads="1"/>
          </p:cNvSpPr>
          <p:nvPr/>
        </p:nvSpPr>
        <p:spPr bwMode="auto">
          <a:xfrm>
            <a:off x="1933575" y="1754188"/>
            <a:ext cx="469900" cy="2540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defTabSz="762000">
              <a:lnSpc>
                <a:spcPct val="90000"/>
              </a:lnSpc>
            </a:pPr>
            <a:r>
              <a:rPr kumimoji="1" lang="en-US" altLang="ko-KR" sz="1200" b="1">
                <a:solidFill>
                  <a:srgbClr val="000000"/>
                </a:solidFill>
                <a:latin typeface="Arial" charset="0"/>
              </a:rPr>
              <a:t>D  T</a:t>
            </a:r>
          </a:p>
        </p:txBody>
      </p:sp>
      <p:sp>
        <p:nvSpPr>
          <p:cNvPr id="73768" name="Rectangle 39"/>
          <p:cNvSpPr>
            <a:spLocks noChangeArrowheads="1"/>
          </p:cNvSpPr>
          <p:nvPr/>
        </p:nvSpPr>
        <p:spPr bwMode="auto">
          <a:xfrm>
            <a:off x="2036763" y="1824038"/>
            <a:ext cx="265112" cy="2540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defTabSz="762000">
              <a:lnSpc>
                <a:spcPct val="90000"/>
              </a:lnSpc>
            </a:pPr>
            <a:r>
              <a:rPr kumimoji="1" lang="en-US" altLang="ko-KR" sz="1200" b="1">
                <a:solidFill>
                  <a:srgbClr val="000000"/>
                </a:solidFill>
                <a:latin typeface="Arial" charset="0"/>
              </a:rPr>
              <a:t>0</a:t>
            </a:r>
          </a:p>
        </p:txBody>
      </p:sp>
      <p:sp>
        <p:nvSpPr>
          <p:cNvPr id="73769" name="Rectangle 40"/>
          <p:cNvSpPr>
            <a:spLocks noChangeArrowheads="1"/>
          </p:cNvSpPr>
          <p:nvPr/>
        </p:nvSpPr>
        <p:spPr bwMode="auto">
          <a:xfrm>
            <a:off x="2232025" y="1812925"/>
            <a:ext cx="265113" cy="2540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defTabSz="762000">
              <a:lnSpc>
                <a:spcPct val="90000"/>
              </a:lnSpc>
            </a:pPr>
            <a:r>
              <a:rPr kumimoji="1" lang="en-US" altLang="ko-KR" sz="1200" b="1">
                <a:solidFill>
                  <a:srgbClr val="000000"/>
                </a:solidFill>
                <a:latin typeface="Arial" charset="0"/>
              </a:rPr>
              <a:t>4</a:t>
            </a:r>
          </a:p>
        </p:txBody>
      </p:sp>
      <p:sp>
        <p:nvSpPr>
          <p:cNvPr id="73770" name="Rectangle 41"/>
          <p:cNvSpPr>
            <a:spLocks noChangeArrowheads="1"/>
          </p:cNvSpPr>
          <p:nvPr/>
        </p:nvSpPr>
        <p:spPr bwMode="auto">
          <a:xfrm>
            <a:off x="3255963" y="1754188"/>
            <a:ext cx="469900" cy="2540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defTabSz="762000">
              <a:lnSpc>
                <a:spcPct val="90000"/>
              </a:lnSpc>
            </a:pPr>
            <a:r>
              <a:rPr kumimoji="1" lang="en-US" altLang="ko-KR" sz="1200" b="1">
                <a:solidFill>
                  <a:srgbClr val="000000"/>
                </a:solidFill>
                <a:latin typeface="Arial" charset="0"/>
              </a:rPr>
              <a:t>D  T</a:t>
            </a:r>
          </a:p>
        </p:txBody>
      </p:sp>
      <p:sp>
        <p:nvSpPr>
          <p:cNvPr id="73771" name="Rectangle 42"/>
          <p:cNvSpPr>
            <a:spLocks noChangeArrowheads="1"/>
          </p:cNvSpPr>
          <p:nvPr/>
        </p:nvSpPr>
        <p:spPr bwMode="auto">
          <a:xfrm>
            <a:off x="3359150" y="1812925"/>
            <a:ext cx="265113" cy="2540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defTabSz="762000">
              <a:lnSpc>
                <a:spcPct val="90000"/>
              </a:lnSpc>
            </a:pPr>
            <a:r>
              <a:rPr kumimoji="1" lang="en-US" altLang="ko-KR" sz="1200" b="1">
                <a:solidFill>
                  <a:srgbClr val="000000"/>
                </a:solidFill>
                <a:latin typeface="Arial" charset="0"/>
              </a:rPr>
              <a:t>1</a:t>
            </a:r>
          </a:p>
        </p:txBody>
      </p:sp>
      <p:sp>
        <p:nvSpPr>
          <p:cNvPr id="73772" name="Rectangle 43"/>
          <p:cNvSpPr>
            <a:spLocks noChangeArrowheads="1"/>
          </p:cNvSpPr>
          <p:nvPr/>
        </p:nvSpPr>
        <p:spPr bwMode="auto">
          <a:xfrm>
            <a:off x="3554413" y="1812925"/>
            <a:ext cx="265112" cy="2540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defTabSz="762000">
              <a:lnSpc>
                <a:spcPct val="90000"/>
              </a:lnSpc>
            </a:pPr>
            <a:r>
              <a:rPr kumimoji="1" lang="en-US" altLang="ko-KR" sz="1200" b="1">
                <a:solidFill>
                  <a:srgbClr val="000000"/>
                </a:solidFill>
                <a:latin typeface="Arial" charset="0"/>
              </a:rPr>
              <a:t>4</a:t>
            </a:r>
          </a:p>
        </p:txBody>
      </p:sp>
      <p:sp>
        <p:nvSpPr>
          <p:cNvPr id="73773" name="Rectangle 44"/>
          <p:cNvSpPr>
            <a:spLocks noChangeArrowheads="1"/>
          </p:cNvSpPr>
          <p:nvPr/>
        </p:nvSpPr>
        <p:spPr bwMode="auto">
          <a:xfrm>
            <a:off x="4579938" y="1754188"/>
            <a:ext cx="469900" cy="2540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defTabSz="762000">
              <a:lnSpc>
                <a:spcPct val="90000"/>
              </a:lnSpc>
            </a:pPr>
            <a:r>
              <a:rPr kumimoji="1" lang="en-US" altLang="ko-KR" sz="1200" b="1">
                <a:solidFill>
                  <a:srgbClr val="000000"/>
                </a:solidFill>
                <a:latin typeface="Arial" charset="0"/>
              </a:rPr>
              <a:t>D  T</a:t>
            </a:r>
          </a:p>
        </p:txBody>
      </p:sp>
      <p:sp>
        <p:nvSpPr>
          <p:cNvPr id="73774" name="Rectangle 45"/>
          <p:cNvSpPr>
            <a:spLocks noChangeArrowheads="1"/>
          </p:cNvSpPr>
          <p:nvPr/>
        </p:nvSpPr>
        <p:spPr bwMode="auto">
          <a:xfrm>
            <a:off x="4683125" y="1812925"/>
            <a:ext cx="265113" cy="2540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defTabSz="762000">
              <a:lnSpc>
                <a:spcPct val="90000"/>
              </a:lnSpc>
            </a:pPr>
            <a:r>
              <a:rPr kumimoji="1" lang="en-US" altLang="ko-KR" sz="1200" b="1">
                <a:solidFill>
                  <a:srgbClr val="000000"/>
                </a:solidFill>
                <a:latin typeface="Arial" charset="0"/>
              </a:rPr>
              <a:t>2</a:t>
            </a:r>
          </a:p>
        </p:txBody>
      </p:sp>
      <p:sp>
        <p:nvSpPr>
          <p:cNvPr id="73775" name="Rectangle 46"/>
          <p:cNvSpPr>
            <a:spLocks noChangeArrowheads="1"/>
          </p:cNvSpPr>
          <p:nvPr/>
        </p:nvSpPr>
        <p:spPr bwMode="auto">
          <a:xfrm>
            <a:off x="4875213" y="1812925"/>
            <a:ext cx="265112" cy="2540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defTabSz="762000">
              <a:lnSpc>
                <a:spcPct val="90000"/>
              </a:lnSpc>
            </a:pPr>
            <a:r>
              <a:rPr kumimoji="1" lang="en-US" altLang="ko-KR" sz="1200" b="1">
                <a:solidFill>
                  <a:srgbClr val="000000"/>
                </a:solidFill>
                <a:latin typeface="Arial" charset="0"/>
              </a:rPr>
              <a:t>4</a:t>
            </a:r>
          </a:p>
        </p:txBody>
      </p:sp>
      <p:sp>
        <p:nvSpPr>
          <p:cNvPr id="73776" name="Rectangle 47"/>
          <p:cNvSpPr>
            <a:spLocks noChangeArrowheads="1"/>
          </p:cNvSpPr>
          <p:nvPr/>
        </p:nvSpPr>
        <p:spPr bwMode="auto">
          <a:xfrm>
            <a:off x="5900738" y="1754188"/>
            <a:ext cx="469900" cy="2540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defTabSz="762000">
              <a:lnSpc>
                <a:spcPct val="90000"/>
              </a:lnSpc>
            </a:pPr>
            <a:r>
              <a:rPr kumimoji="1" lang="en-US" altLang="ko-KR" sz="1200" b="1">
                <a:solidFill>
                  <a:srgbClr val="000000"/>
                </a:solidFill>
                <a:latin typeface="Arial" charset="0"/>
              </a:rPr>
              <a:t>D  T</a:t>
            </a:r>
          </a:p>
        </p:txBody>
      </p:sp>
      <p:sp>
        <p:nvSpPr>
          <p:cNvPr id="73777" name="Rectangle 48"/>
          <p:cNvSpPr>
            <a:spLocks noChangeArrowheads="1"/>
          </p:cNvSpPr>
          <p:nvPr/>
        </p:nvSpPr>
        <p:spPr bwMode="auto">
          <a:xfrm>
            <a:off x="6019800" y="1812925"/>
            <a:ext cx="265113" cy="2540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defTabSz="762000">
              <a:lnSpc>
                <a:spcPct val="90000"/>
              </a:lnSpc>
            </a:pPr>
            <a:r>
              <a:rPr kumimoji="1" lang="en-US" altLang="ko-KR" sz="1200" b="1">
                <a:solidFill>
                  <a:srgbClr val="000000"/>
                </a:solidFill>
                <a:latin typeface="Arial" charset="0"/>
              </a:rPr>
              <a:t>3</a:t>
            </a:r>
          </a:p>
        </p:txBody>
      </p:sp>
      <p:sp>
        <p:nvSpPr>
          <p:cNvPr id="73778" name="Rectangle 49"/>
          <p:cNvSpPr>
            <a:spLocks noChangeArrowheads="1"/>
          </p:cNvSpPr>
          <p:nvPr/>
        </p:nvSpPr>
        <p:spPr bwMode="auto">
          <a:xfrm>
            <a:off x="6200775" y="1812925"/>
            <a:ext cx="265113" cy="2540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defTabSz="762000">
              <a:lnSpc>
                <a:spcPct val="90000"/>
              </a:lnSpc>
            </a:pPr>
            <a:r>
              <a:rPr kumimoji="1" lang="en-US" altLang="ko-KR" sz="1200" b="1">
                <a:solidFill>
                  <a:srgbClr val="000000"/>
                </a:solidFill>
                <a:latin typeface="Arial" charset="0"/>
              </a:rPr>
              <a:t>4</a:t>
            </a:r>
          </a:p>
        </p:txBody>
      </p:sp>
      <p:sp>
        <p:nvSpPr>
          <p:cNvPr id="73779" name="Rectangle 50"/>
          <p:cNvSpPr>
            <a:spLocks noChangeArrowheads="1"/>
          </p:cNvSpPr>
          <p:nvPr/>
        </p:nvSpPr>
        <p:spPr bwMode="auto">
          <a:xfrm>
            <a:off x="1933575" y="2492375"/>
            <a:ext cx="469900" cy="2540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defTabSz="762000">
              <a:lnSpc>
                <a:spcPct val="90000"/>
              </a:lnSpc>
            </a:pPr>
            <a:r>
              <a:rPr kumimoji="1" lang="en-US" altLang="ko-KR" sz="1200" b="1">
                <a:solidFill>
                  <a:srgbClr val="000000"/>
                </a:solidFill>
                <a:latin typeface="Arial" charset="0"/>
              </a:rPr>
              <a:t>D  T</a:t>
            </a:r>
          </a:p>
        </p:txBody>
      </p:sp>
      <p:sp>
        <p:nvSpPr>
          <p:cNvPr id="73780" name="Rectangle 51"/>
          <p:cNvSpPr>
            <a:spLocks noChangeArrowheads="1"/>
          </p:cNvSpPr>
          <p:nvPr/>
        </p:nvSpPr>
        <p:spPr bwMode="auto">
          <a:xfrm>
            <a:off x="2038350" y="2551113"/>
            <a:ext cx="265113" cy="2540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defTabSz="762000">
              <a:lnSpc>
                <a:spcPct val="90000"/>
              </a:lnSpc>
            </a:pPr>
            <a:r>
              <a:rPr kumimoji="1" lang="en-US" altLang="ko-KR" sz="1200" b="1">
                <a:solidFill>
                  <a:srgbClr val="000000"/>
                </a:solidFill>
                <a:latin typeface="Arial" charset="0"/>
              </a:rPr>
              <a:t>0</a:t>
            </a:r>
          </a:p>
        </p:txBody>
      </p:sp>
      <p:sp>
        <p:nvSpPr>
          <p:cNvPr id="73781" name="Rectangle 52"/>
          <p:cNvSpPr>
            <a:spLocks noChangeArrowheads="1"/>
          </p:cNvSpPr>
          <p:nvPr/>
        </p:nvSpPr>
        <p:spPr bwMode="auto">
          <a:xfrm>
            <a:off x="2232025" y="2551113"/>
            <a:ext cx="265113" cy="2540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defTabSz="762000">
              <a:lnSpc>
                <a:spcPct val="90000"/>
              </a:lnSpc>
            </a:pPr>
            <a:r>
              <a:rPr kumimoji="1" lang="en-US" altLang="ko-KR" sz="1200" b="1">
                <a:solidFill>
                  <a:srgbClr val="000000"/>
                </a:solidFill>
                <a:latin typeface="Arial" charset="0"/>
              </a:rPr>
              <a:t>5</a:t>
            </a:r>
          </a:p>
        </p:txBody>
      </p:sp>
      <p:sp>
        <p:nvSpPr>
          <p:cNvPr id="73782" name="Rectangle 53"/>
          <p:cNvSpPr>
            <a:spLocks noChangeArrowheads="1"/>
          </p:cNvSpPr>
          <p:nvPr/>
        </p:nvSpPr>
        <p:spPr bwMode="auto">
          <a:xfrm>
            <a:off x="3255963" y="2492375"/>
            <a:ext cx="469900" cy="2540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defTabSz="762000">
              <a:lnSpc>
                <a:spcPct val="90000"/>
              </a:lnSpc>
            </a:pPr>
            <a:r>
              <a:rPr kumimoji="1" lang="en-US" altLang="ko-KR" sz="1200" b="1">
                <a:solidFill>
                  <a:srgbClr val="000000"/>
                </a:solidFill>
                <a:latin typeface="Arial" charset="0"/>
              </a:rPr>
              <a:t>D  T</a:t>
            </a:r>
          </a:p>
        </p:txBody>
      </p:sp>
      <p:sp>
        <p:nvSpPr>
          <p:cNvPr id="73783" name="Rectangle 54"/>
          <p:cNvSpPr>
            <a:spLocks noChangeArrowheads="1"/>
          </p:cNvSpPr>
          <p:nvPr/>
        </p:nvSpPr>
        <p:spPr bwMode="auto">
          <a:xfrm>
            <a:off x="3360738" y="2551113"/>
            <a:ext cx="265112" cy="2540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defTabSz="762000">
              <a:lnSpc>
                <a:spcPct val="90000"/>
              </a:lnSpc>
            </a:pPr>
            <a:r>
              <a:rPr kumimoji="1" lang="en-US" altLang="ko-KR" sz="1200" b="1">
                <a:solidFill>
                  <a:srgbClr val="000000"/>
                </a:solidFill>
                <a:latin typeface="Arial" charset="0"/>
              </a:rPr>
              <a:t>1</a:t>
            </a:r>
          </a:p>
        </p:txBody>
      </p:sp>
      <p:sp>
        <p:nvSpPr>
          <p:cNvPr id="73784" name="Rectangle 55"/>
          <p:cNvSpPr>
            <a:spLocks noChangeArrowheads="1"/>
          </p:cNvSpPr>
          <p:nvPr/>
        </p:nvSpPr>
        <p:spPr bwMode="auto">
          <a:xfrm>
            <a:off x="3554413" y="2551113"/>
            <a:ext cx="265112" cy="2540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defTabSz="762000">
              <a:lnSpc>
                <a:spcPct val="90000"/>
              </a:lnSpc>
            </a:pPr>
            <a:r>
              <a:rPr kumimoji="1" lang="en-US" altLang="ko-KR" sz="1200" b="1">
                <a:solidFill>
                  <a:srgbClr val="000000"/>
                </a:solidFill>
                <a:latin typeface="Arial" charset="0"/>
              </a:rPr>
              <a:t>5</a:t>
            </a:r>
          </a:p>
        </p:txBody>
      </p:sp>
      <p:sp>
        <p:nvSpPr>
          <p:cNvPr id="73785" name="Rectangle 56"/>
          <p:cNvSpPr>
            <a:spLocks noChangeArrowheads="1"/>
          </p:cNvSpPr>
          <p:nvPr/>
        </p:nvSpPr>
        <p:spPr bwMode="auto">
          <a:xfrm>
            <a:off x="4578350" y="2492375"/>
            <a:ext cx="469900" cy="2540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defTabSz="762000">
              <a:lnSpc>
                <a:spcPct val="90000"/>
              </a:lnSpc>
            </a:pPr>
            <a:r>
              <a:rPr kumimoji="1" lang="en-US" altLang="ko-KR" sz="1200" b="1">
                <a:solidFill>
                  <a:srgbClr val="000000"/>
                </a:solidFill>
                <a:latin typeface="Arial" charset="0"/>
              </a:rPr>
              <a:t>D  T</a:t>
            </a:r>
          </a:p>
        </p:txBody>
      </p:sp>
      <p:sp>
        <p:nvSpPr>
          <p:cNvPr id="73786" name="Rectangle 57"/>
          <p:cNvSpPr>
            <a:spLocks noChangeArrowheads="1"/>
          </p:cNvSpPr>
          <p:nvPr/>
        </p:nvSpPr>
        <p:spPr bwMode="auto">
          <a:xfrm>
            <a:off x="4683125" y="2551113"/>
            <a:ext cx="265113" cy="2540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defTabSz="762000">
              <a:lnSpc>
                <a:spcPct val="90000"/>
              </a:lnSpc>
            </a:pPr>
            <a:r>
              <a:rPr kumimoji="1" lang="en-US" altLang="ko-KR" sz="1200" b="1">
                <a:solidFill>
                  <a:srgbClr val="000000"/>
                </a:solidFill>
                <a:latin typeface="Arial" charset="0"/>
              </a:rPr>
              <a:t>2</a:t>
            </a:r>
          </a:p>
        </p:txBody>
      </p:sp>
      <p:sp>
        <p:nvSpPr>
          <p:cNvPr id="73787" name="Rectangle 58"/>
          <p:cNvSpPr>
            <a:spLocks noChangeArrowheads="1"/>
          </p:cNvSpPr>
          <p:nvPr/>
        </p:nvSpPr>
        <p:spPr bwMode="auto">
          <a:xfrm>
            <a:off x="4876800" y="2551113"/>
            <a:ext cx="265113" cy="2540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defTabSz="762000">
              <a:lnSpc>
                <a:spcPct val="90000"/>
              </a:lnSpc>
            </a:pPr>
            <a:r>
              <a:rPr kumimoji="1" lang="en-US" altLang="ko-KR" sz="1200" b="1">
                <a:solidFill>
                  <a:srgbClr val="000000"/>
                </a:solidFill>
                <a:latin typeface="Arial" charset="0"/>
              </a:rPr>
              <a:t>5</a:t>
            </a:r>
          </a:p>
        </p:txBody>
      </p:sp>
      <p:sp>
        <p:nvSpPr>
          <p:cNvPr id="73788" name="Arc 59"/>
          <p:cNvSpPr>
            <a:spLocks/>
          </p:cNvSpPr>
          <p:nvPr/>
        </p:nvSpPr>
        <p:spPr bwMode="auto">
          <a:xfrm>
            <a:off x="1674813" y="2613025"/>
            <a:ext cx="96837" cy="111125"/>
          </a:xfrm>
          <a:custGeom>
            <a:avLst/>
            <a:gdLst>
              <a:gd name="T0" fmla="*/ 0 w 17255"/>
              <a:gd name="T1" fmla="*/ 48967 h 21600"/>
              <a:gd name="T2" fmla="*/ 543460 w 17255"/>
              <a:gd name="T3" fmla="*/ 46215 h 21600"/>
              <a:gd name="T4" fmla="*/ 275465 w 17255"/>
              <a:gd name="T5" fmla="*/ 571702 h 21600"/>
              <a:gd name="T6" fmla="*/ 0 60000 65536"/>
              <a:gd name="T7" fmla="*/ 0 60000 65536"/>
              <a:gd name="T8" fmla="*/ 0 60000 65536"/>
              <a:gd name="T9" fmla="*/ 0 w 17255"/>
              <a:gd name="T10" fmla="*/ 0 h 21600"/>
              <a:gd name="T11" fmla="*/ 17255 w 17255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7255" h="21600" fill="none" extrusionOk="0">
                <a:moveTo>
                  <a:pt x="-1" y="1849"/>
                </a:moveTo>
                <a:cubicBezTo>
                  <a:pt x="2754" y="630"/>
                  <a:pt x="5733" y="-1"/>
                  <a:pt x="8746" y="0"/>
                </a:cubicBezTo>
                <a:cubicBezTo>
                  <a:pt x="11671" y="0"/>
                  <a:pt x="14566" y="594"/>
                  <a:pt x="17254" y="1746"/>
                </a:cubicBezTo>
              </a:path>
              <a:path w="17255" h="21600" stroke="0" extrusionOk="0">
                <a:moveTo>
                  <a:pt x="-1" y="1849"/>
                </a:moveTo>
                <a:cubicBezTo>
                  <a:pt x="2754" y="630"/>
                  <a:pt x="5733" y="-1"/>
                  <a:pt x="8746" y="0"/>
                </a:cubicBezTo>
                <a:cubicBezTo>
                  <a:pt x="11671" y="0"/>
                  <a:pt x="14566" y="594"/>
                  <a:pt x="17254" y="1746"/>
                </a:cubicBezTo>
                <a:lnTo>
                  <a:pt x="8746" y="21600"/>
                </a:lnTo>
                <a:close/>
              </a:path>
            </a:pathLst>
          </a:custGeom>
          <a:solidFill>
            <a:srgbClr val="000000"/>
          </a:solidFill>
          <a:ln w="25400" cap="rnd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3789" name="Line 60"/>
          <p:cNvSpPr>
            <a:spLocks noChangeShapeType="1"/>
          </p:cNvSpPr>
          <p:nvPr/>
        </p:nvSpPr>
        <p:spPr bwMode="auto">
          <a:xfrm flipV="1">
            <a:off x="1722438" y="2319338"/>
            <a:ext cx="0" cy="327025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3790" name="Arc 61"/>
          <p:cNvSpPr>
            <a:spLocks/>
          </p:cNvSpPr>
          <p:nvPr/>
        </p:nvSpPr>
        <p:spPr bwMode="auto">
          <a:xfrm>
            <a:off x="2995613" y="2613025"/>
            <a:ext cx="100012" cy="111125"/>
          </a:xfrm>
          <a:custGeom>
            <a:avLst/>
            <a:gdLst>
              <a:gd name="T0" fmla="*/ 0 w 17255"/>
              <a:gd name="T1" fmla="*/ 48967 h 21600"/>
              <a:gd name="T2" fmla="*/ 579681 w 17255"/>
              <a:gd name="T3" fmla="*/ 46215 h 21600"/>
              <a:gd name="T4" fmla="*/ 293823 w 17255"/>
              <a:gd name="T5" fmla="*/ 571702 h 21600"/>
              <a:gd name="T6" fmla="*/ 0 60000 65536"/>
              <a:gd name="T7" fmla="*/ 0 60000 65536"/>
              <a:gd name="T8" fmla="*/ 0 60000 65536"/>
              <a:gd name="T9" fmla="*/ 0 w 17255"/>
              <a:gd name="T10" fmla="*/ 0 h 21600"/>
              <a:gd name="T11" fmla="*/ 17255 w 17255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7255" h="21600" fill="none" extrusionOk="0">
                <a:moveTo>
                  <a:pt x="-1" y="1849"/>
                </a:moveTo>
                <a:cubicBezTo>
                  <a:pt x="2754" y="630"/>
                  <a:pt x="5733" y="-1"/>
                  <a:pt x="8746" y="0"/>
                </a:cubicBezTo>
                <a:cubicBezTo>
                  <a:pt x="11671" y="0"/>
                  <a:pt x="14566" y="594"/>
                  <a:pt x="17254" y="1746"/>
                </a:cubicBezTo>
              </a:path>
              <a:path w="17255" h="21600" stroke="0" extrusionOk="0">
                <a:moveTo>
                  <a:pt x="-1" y="1849"/>
                </a:moveTo>
                <a:cubicBezTo>
                  <a:pt x="2754" y="630"/>
                  <a:pt x="5733" y="-1"/>
                  <a:pt x="8746" y="0"/>
                </a:cubicBezTo>
                <a:cubicBezTo>
                  <a:pt x="11671" y="0"/>
                  <a:pt x="14566" y="594"/>
                  <a:pt x="17254" y="1746"/>
                </a:cubicBezTo>
                <a:lnTo>
                  <a:pt x="8746" y="21600"/>
                </a:lnTo>
                <a:close/>
              </a:path>
            </a:pathLst>
          </a:custGeom>
          <a:solidFill>
            <a:srgbClr val="000000"/>
          </a:solidFill>
          <a:ln w="25400" cap="rnd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3791" name="Line 62"/>
          <p:cNvSpPr>
            <a:spLocks noChangeShapeType="1"/>
          </p:cNvSpPr>
          <p:nvPr/>
        </p:nvSpPr>
        <p:spPr bwMode="auto">
          <a:xfrm flipV="1">
            <a:off x="3044825" y="2319338"/>
            <a:ext cx="0" cy="327025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3792" name="Arc 63"/>
          <p:cNvSpPr>
            <a:spLocks/>
          </p:cNvSpPr>
          <p:nvPr/>
        </p:nvSpPr>
        <p:spPr bwMode="auto">
          <a:xfrm>
            <a:off x="4318000" y="2613025"/>
            <a:ext cx="100013" cy="111125"/>
          </a:xfrm>
          <a:custGeom>
            <a:avLst/>
            <a:gdLst>
              <a:gd name="T0" fmla="*/ 0 w 17255"/>
              <a:gd name="T1" fmla="*/ 48967 h 21600"/>
              <a:gd name="T2" fmla="*/ 579693 w 17255"/>
              <a:gd name="T3" fmla="*/ 46215 h 21600"/>
              <a:gd name="T4" fmla="*/ 293825 w 17255"/>
              <a:gd name="T5" fmla="*/ 571702 h 21600"/>
              <a:gd name="T6" fmla="*/ 0 60000 65536"/>
              <a:gd name="T7" fmla="*/ 0 60000 65536"/>
              <a:gd name="T8" fmla="*/ 0 60000 65536"/>
              <a:gd name="T9" fmla="*/ 0 w 17255"/>
              <a:gd name="T10" fmla="*/ 0 h 21600"/>
              <a:gd name="T11" fmla="*/ 17255 w 17255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7255" h="21600" fill="none" extrusionOk="0">
                <a:moveTo>
                  <a:pt x="-1" y="1849"/>
                </a:moveTo>
                <a:cubicBezTo>
                  <a:pt x="2754" y="630"/>
                  <a:pt x="5733" y="-1"/>
                  <a:pt x="8746" y="0"/>
                </a:cubicBezTo>
                <a:cubicBezTo>
                  <a:pt x="11671" y="0"/>
                  <a:pt x="14566" y="594"/>
                  <a:pt x="17254" y="1746"/>
                </a:cubicBezTo>
              </a:path>
              <a:path w="17255" h="21600" stroke="0" extrusionOk="0">
                <a:moveTo>
                  <a:pt x="-1" y="1849"/>
                </a:moveTo>
                <a:cubicBezTo>
                  <a:pt x="2754" y="630"/>
                  <a:pt x="5733" y="-1"/>
                  <a:pt x="8746" y="0"/>
                </a:cubicBezTo>
                <a:cubicBezTo>
                  <a:pt x="11671" y="0"/>
                  <a:pt x="14566" y="594"/>
                  <a:pt x="17254" y="1746"/>
                </a:cubicBezTo>
                <a:lnTo>
                  <a:pt x="8746" y="21600"/>
                </a:lnTo>
                <a:close/>
              </a:path>
            </a:pathLst>
          </a:custGeom>
          <a:solidFill>
            <a:srgbClr val="000000"/>
          </a:solidFill>
          <a:ln w="25400" cap="rnd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3793" name="Line 64"/>
          <p:cNvSpPr>
            <a:spLocks noChangeShapeType="1"/>
          </p:cNvSpPr>
          <p:nvPr/>
        </p:nvSpPr>
        <p:spPr bwMode="auto">
          <a:xfrm>
            <a:off x="6427788" y="1603375"/>
            <a:ext cx="0" cy="2055813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3794" name="Line 65"/>
          <p:cNvSpPr>
            <a:spLocks noChangeShapeType="1"/>
          </p:cNvSpPr>
          <p:nvPr/>
        </p:nvSpPr>
        <p:spPr bwMode="auto">
          <a:xfrm>
            <a:off x="1728788" y="3659188"/>
            <a:ext cx="4719637" cy="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3795" name="Rectangle 66"/>
          <p:cNvSpPr>
            <a:spLocks noChangeArrowheads="1"/>
          </p:cNvSpPr>
          <p:nvPr/>
        </p:nvSpPr>
        <p:spPr bwMode="auto">
          <a:xfrm>
            <a:off x="1289050" y="4092575"/>
            <a:ext cx="847725" cy="4191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defTabSz="762000">
              <a:lnSpc>
                <a:spcPct val="90000"/>
              </a:lnSpc>
            </a:pPr>
            <a:r>
              <a:rPr kumimoji="1" lang="en-US" altLang="ko-KR" sz="1200" b="1">
                <a:solidFill>
                  <a:srgbClr val="000000"/>
                </a:solidFill>
                <a:latin typeface="Arial" charset="0"/>
              </a:rPr>
              <a:t>PC </a:t>
            </a:r>
            <a:r>
              <a:rPr kumimoji="1" lang="en-US" altLang="ko-KR" sz="1200" b="1">
                <a:solidFill>
                  <a:srgbClr val="000000"/>
                </a:solidFill>
                <a:latin typeface="Arial" charset="0"/>
                <a:sym typeface="Symbol" pitchFamily="18" charset="2"/>
              </a:rPr>
              <a:t></a:t>
            </a:r>
            <a:r>
              <a:rPr kumimoji="1" lang="en-US" altLang="ko-KR" sz="1200" b="1">
                <a:solidFill>
                  <a:srgbClr val="000000"/>
                </a:solidFill>
                <a:latin typeface="Arial" charset="0"/>
              </a:rPr>
              <a:t> AR</a:t>
            </a:r>
          </a:p>
          <a:p>
            <a:pPr defTabSz="762000" eaLnBrk="1">
              <a:lnSpc>
                <a:spcPct val="90000"/>
              </a:lnSpc>
            </a:pPr>
            <a:endParaRPr kumimoji="1" lang="en-US" altLang="ko-KR" sz="12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73796" name="Rectangle 67"/>
          <p:cNvSpPr>
            <a:spLocks noChangeArrowheads="1"/>
          </p:cNvSpPr>
          <p:nvPr/>
        </p:nvSpPr>
        <p:spPr bwMode="auto">
          <a:xfrm>
            <a:off x="1279525" y="4283075"/>
            <a:ext cx="712788" cy="2540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defTabSz="762000">
              <a:lnSpc>
                <a:spcPct val="90000"/>
              </a:lnSpc>
            </a:pPr>
            <a:r>
              <a:rPr kumimoji="1" lang="en-US" altLang="ko-KR" sz="1200" b="1">
                <a:solidFill>
                  <a:srgbClr val="000000"/>
                </a:solidFill>
                <a:latin typeface="Arial" charset="0"/>
              </a:rPr>
              <a:t>SC </a:t>
            </a:r>
            <a:r>
              <a:rPr kumimoji="1" lang="en-US" altLang="ko-KR" sz="1200" b="1">
                <a:solidFill>
                  <a:srgbClr val="000000"/>
                </a:solidFill>
                <a:latin typeface="Arial" charset="0"/>
                <a:sym typeface="Symbol" pitchFamily="18" charset="2"/>
              </a:rPr>
              <a:t></a:t>
            </a:r>
            <a:r>
              <a:rPr kumimoji="1" lang="en-US" altLang="ko-KR" sz="1200" b="1">
                <a:solidFill>
                  <a:srgbClr val="000000"/>
                </a:solidFill>
                <a:latin typeface="Arial" charset="0"/>
              </a:rPr>
              <a:t> 0</a:t>
            </a:r>
          </a:p>
        </p:txBody>
      </p:sp>
      <p:sp>
        <p:nvSpPr>
          <p:cNvPr id="73797" name="Rectangle 68"/>
          <p:cNvSpPr>
            <a:spLocks noChangeArrowheads="1"/>
          </p:cNvSpPr>
          <p:nvPr/>
        </p:nvSpPr>
        <p:spPr bwMode="auto">
          <a:xfrm>
            <a:off x="2447925" y="4102100"/>
            <a:ext cx="1076325" cy="4191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defTabSz="762000">
              <a:lnSpc>
                <a:spcPct val="90000"/>
              </a:lnSpc>
            </a:pPr>
            <a:r>
              <a:rPr kumimoji="1" lang="en-US" altLang="ko-KR" sz="1200" b="1">
                <a:solidFill>
                  <a:srgbClr val="000000"/>
                </a:solidFill>
                <a:latin typeface="Arial" charset="0"/>
              </a:rPr>
              <a:t>M[AR] </a:t>
            </a:r>
            <a:r>
              <a:rPr kumimoji="1" lang="en-US" altLang="ko-KR" sz="1200" b="1">
                <a:solidFill>
                  <a:srgbClr val="000000"/>
                </a:solidFill>
                <a:latin typeface="Arial" charset="0"/>
                <a:sym typeface="Symbol" pitchFamily="18" charset="2"/>
              </a:rPr>
              <a:t></a:t>
            </a:r>
            <a:r>
              <a:rPr kumimoji="1" lang="en-US" altLang="ko-KR" sz="1200" b="1">
                <a:solidFill>
                  <a:srgbClr val="000000"/>
                </a:solidFill>
                <a:latin typeface="Arial" charset="0"/>
              </a:rPr>
              <a:t> PC</a:t>
            </a:r>
          </a:p>
          <a:p>
            <a:pPr defTabSz="762000" eaLnBrk="1">
              <a:lnSpc>
                <a:spcPct val="90000"/>
              </a:lnSpc>
            </a:pPr>
            <a:endParaRPr kumimoji="1" lang="en-US" altLang="ko-KR" sz="12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73798" name="Rectangle 69"/>
          <p:cNvSpPr>
            <a:spLocks noChangeArrowheads="1"/>
          </p:cNvSpPr>
          <p:nvPr/>
        </p:nvSpPr>
        <p:spPr bwMode="auto">
          <a:xfrm>
            <a:off x="2438400" y="4283075"/>
            <a:ext cx="1114425" cy="2540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defTabSz="762000">
              <a:lnSpc>
                <a:spcPct val="90000"/>
              </a:lnSpc>
            </a:pPr>
            <a:r>
              <a:rPr kumimoji="1" lang="en-US" altLang="ko-KR" sz="1200" b="1">
                <a:solidFill>
                  <a:srgbClr val="000000"/>
                </a:solidFill>
                <a:latin typeface="Arial" charset="0"/>
              </a:rPr>
              <a:t>AR </a:t>
            </a:r>
            <a:r>
              <a:rPr kumimoji="1" lang="en-US" altLang="ko-KR" sz="1200" b="1">
                <a:solidFill>
                  <a:srgbClr val="000000"/>
                </a:solidFill>
                <a:latin typeface="Arial" charset="0"/>
                <a:sym typeface="Symbol" pitchFamily="18" charset="2"/>
              </a:rPr>
              <a:t></a:t>
            </a:r>
            <a:r>
              <a:rPr kumimoji="1" lang="en-US" altLang="ko-KR" sz="1200" b="1">
                <a:solidFill>
                  <a:srgbClr val="000000"/>
                </a:solidFill>
                <a:latin typeface="Arial" charset="0"/>
              </a:rPr>
              <a:t> AR + 1</a:t>
            </a:r>
          </a:p>
        </p:txBody>
      </p:sp>
      <p:sp>
        <p:nvSpPr>
          <p:cNvPr id="73799" name="Rectangle 70"/>
          <p:cNvSpPr>
            <a:spLocks noChangeArrowheads="1"/>
          </p:cNvSpPr>
          <p:nvPr/>
        </p:nvSpPr>
        <p:spPr bwMode="auto">
          <a:xfrm>
            <a:off x="3771900" y="4102100"/>
            <a:ext cx="1084263" cy="2540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defTabSz="762000">
              <a:lnSpc>
                <a:spcPct val="90000"/>
              </a:lnSpc>
            </a:pPr>
            <a:r>
              <a:rPr kumimoji="1" lang="en-US" altLang="ko-KR" sz="1200" b="1">
                <a:solidFill>
                  <a:srgbClr val="000000"/>
                </a:solidFill>
                <a:latin typeface="Arial" charset="0"/>
              </a:rPr>
              <a:t>DR </a:t>
            </a:r>
            <a:r>
              <a:rPr kumimoji="1" lang="en-US" altLang="ko-KR" sz="1200" b="1">
                <a:solidFill>
                  <a:srgbClr val="000000"/>
                </a:solidFill>
                <a:latin typeface="Arial" charset="0"/>
                <a:sym typeface="Symbol" pitchFamily="18" charset="2"/>
              </a:rPr>
              <a:t></a:t>
            </a:r>
            <a:r>
              <a:rPr kumimoji="1" lang="en-US" altLang="ko-KR" sz="1200" b="1">
                <a:solidFill>
                  <a:srgbClr val="000000"/>
                </a:solidFill>
                <a:latin typeface="Arial" charset="0"/>
              </a:rPr>
              <a:t> M[AR]</a:t>
            </a:r>
          </a:p>
        </p:txBody>
      </p:sp>
      <p:sp>
        <p:nvSpPr>
          <p:cNvPr id="73800" name="Rectangle 71"/>
          <p:cNvSpPr>
            <a:spLocks noChangeArrowheads="1"/>
          </p:cNvSpPr>
          <p:nvPr/>
        </p:nvSpPr>
        <p:spPr bwMode="auto">
          <a:xfrm>
            <a:off x="1144588" y="4064000"/>
            <a:ext cx="1141412" cy="446088"/>
          </a:xfrm>
          <a:prstGeom prst="rect">
            <a:avLst/>
          </a:prstGeom>
          <a:noFill/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3801" name="Rectangle 72"/>
          <p:cNvSpPr>
            <a:spLocks noChangeArrowheads="1"/>
          </p:cNvSpPr>
          <p:nvPr/>
        </p:nvSpPr>
        <p:spPr bwMode="auto">
          <a:xfrm>
            <a:off x="2466975" y="4064000"/>
            <a:ext cx="1141413" cy="446088"/>
          </a:xfrm>
          <a:prstGeom prst="rect">
            <a:avLst/>
          </a:prstGeom>
          <a:noFill/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3802" name="Rectangle 73"/>
          <p:cNvSpPr>
            <a:spLocks noChangeArrowheads="1"/>
          </p:cNvSpPr>
          <p:nvPr/>
        </p:nvSpPr>
        <p:spPr bwMode="auto">
          <a:xfrm>
            <a:off x="3790950" y="4064000"/>
            <a:ext cx="1139825" cy="317500"/>
          </a:xfrm>
          <a:prstGeom prst="rect">
            <a:avLst/>
          </a:prstGeom>
          <a:noFill/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3803" name="Arc 74"/>
          <p:cNvSpPr>
            <a:spLocks/>
          </p:cNvSpPr>
          <p:nvPr/>
        </p:nvSpPr>
        <p:spPr bwMode="auto">
          <a:xfrm>
            <a:off x="1674813" y="3937000"/>
            <a:ext cx="96837" cy="111125"/>
          </a:xfrm>
          <a:custGeom>
            <a:avLst/>
            <a:gdLst>
              <a:gd name="T0" fmla="*/ 0 w 17255"/>
              <a:gd name="T1" fmla="*/ 48967 h 21600"/>
              <a:gd name="T2" fmla="*/ 543460 w 17255"/>
              <a:gd name="T3" fmla="*/ 46215 h 21600"/>
              <a:gd name="T4" fmla="*/ 275465 w 17255"/>
              <a:gd name="T5" fmla="*/ 571702 h 21600"/>
              <a:gd name="T6" fmla="*/ 0 60000 65536"/>
              <a:gd name="T7" fmla="*/ 0 60000 65536"/>
              <a:gd name="T8" fmla="*/ 0 60000 65536"/>
              <a:gd name="T9" fmla="*/ 0 w 17255"/>
              <a:gd name="T10" fmla="*/ 0 h 21600"/>
              <a:gd name="T11" fmla="*/ 17255 w 17255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7255" h="21600" fill="none" extrusionOk="0">
                <a:moveTo>
                  <a:pt x="-1" y="1849"/>
                </a:moveTo>
                <a:cubicBezTo>
                  <a:pt x="2754" y="630"/>
                  <a:pt x="5733" y="-1"/>
                  <a:pt x="8746" y="0"/>
                </a:cubicBezTo>
                <a:cubicBezTo>
                  <a:pt x="11671" y="0"/>
                  <a:pt x="14566" y="594"/>
                  <a:pt x="17254" y="1746"/>
                </a:cubicBezTo>
              </a:path>
              <a:path w="17255" h="21600" stroke="0" extrusionOk="0">
                <a:moveTo>
                  <a:pt x="-1" y="1849"/>
                </a:moveTo>
                <a:cubicBezTo>
                  <a:pt x="2754" y="630"/>
                  <a:pt x="5733" y="-1"/>
                  <a:pt x="8746" y="0"/>
                </a:cubicBezTo>
                <a:cubicBezTo>
                  <a:pt x="11671" y="0"/>
                  <a:pt x="14566" y="594"/>
                  <a:pt x="17254" y="1746"/>
                </a:cubicBezTo>
                <a:lnTo>
                  <a:pt x="8746" y="21600"/>
                </a:lnTo>
                <a:close/>
              </a:path>
            </a:pathLst>
          </a:custGeom>
          <a:solidFill>
            <a:srgbClr val="000000"/>
          </a:solidFill>
          <a:ln w="25400" cap="rnd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3804" name="Line 75"/>
          <p:cNvSpPr>
            <a:spLocks noChangeShapeType="1"/>
          </p:cNvSpPr>
          <p:nvPr/>
        </p:nvSpPr>
        <p:spPr bwMode="auto">
          <a:xfrm flipV="1">
            <a:off x="1722438" y="3659188"/>
            <a:ext cx="0" cy="31115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3805" name="Arc 76"/>
          <p:cNvSpPr>
            <a:spLocks/>
          </p:cNvSpPr>
          <p:nvPr/>
        </p:nvSpPr>
        <p:spPr bwMode="auto">
          <a:xfrm>
            <a:off x="2995613" y="3937000"/>
            <a:ext cx="100012" cy="111125"/>
          </a:xfrm>
          <a:custGeom>
            <a:avLst/>
            <a:gdLst>
              <a:gd name="T0" fmla="*/ 0 w 17255"/>
              <a:gd name="T1" fmla="*/ 48967 h 21600"/>
              <a:gd name="T2" fmla="*/ 579681 w 17255"/>
              <a:gd name="T3" fmla="*/ 46215 h 21600"/>
              <a:gd name="T4" fmla="*/ 293823 w 17255"/>
              <a:gd name="T5" fmla="*/ 571702 h 21600"/>
              <a:gd name="T6" fmla="*/ 0 60000 65536"/>
              <a:gd name="T7" fmla="*/ 0 60000 65536"/>
              <a:gd name="T8" fmla="*/ 0 60000 65536"/>
              <a:gd name="T9" fmla="*/ 0 w 17255"/>
              <a:gd name="T10" fmla="*/ 0 h 21600"/>
              <a:gd name="T11" fmla="*/ 17255 w 17255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7255" h="21600" fill="none" extrusionOk="0">
                <a:moveTo>
                  <a:pt x="-1" y="1849"/>
                </a:moveTo>
                <a:cubicBezTo>
                  <a:pt x="2754" y="630"/>
                  <a:pt x="5733" y="-1"/>
                  <a:pt x="8746" y="0"/>
                </a:cubicBezTo>
                <a:cubicBezTo>
                  <a:pt x="11671" y="0"/>
                  <a:pt x="14566" y="594"/>
                  <a:pt x="17254" y="1746"/>
                </a:cubicBezTo>
              </a:path>
              <a:path w="17255" h="21600" stroke="0" extrusionOk="0">
                <a:moveTo>
                  <a:pt x="-1" y="1849"/>
                </a:moveTo>
                <a:cubicBezTo>
                  <a:pt x="2754" y="630"/>
                  <a:pt x="5733" y="-1"/>
                  <a:pt x="8746" y="0"/>
                </a:cubicBezTo>
                <a:cubicBezTo>
                  <a:pt x="11671" y="0"/>
                  <a:pt x="14566" y="594"/>
                  <a:pt x="17254" y="1746"/>
                </a:cubicBezTo>
                <a:lnTo>
                  <a:pt x="8746" y="21600"/>
                </a:lnTo>
                <a:close/>
              </a:path>
            </a:pathLst>
          </a:custGeom>
          <a:solidFill>
            <a:srgbClr val="000000"/>
          </a:solidFill>
          <a:ln w="25400" cap="rnd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3806" name="Line 77"/>
          <p:cNvSpPr>
            <a:spLocks noChangeShapeType="1"/>
          </p:cNvSpPr>
          <p:nvPr/>
        </p:nvSpPr>
        <p:spPr bwMode="auto">
          <a:xfrm flipV="1">
            <a:off x="3044825" y="3659188"/>
            <a:ext cx="0" cy="31115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3807" name="Arc 78"/>
          <p:cNvSpPr>
            <a:spLocks/>
          </p:cNvSpPr>
          <p:nvPr/>
        </p:nvSpPr>
        <p:spPr bwMode="auto">
          <a:xfrm>
            <a:off x="4318000" y="3937000"/>
            <a:ext cx="100013" cy="111125"/>
          </a:xfrm>
          <a:custGeom>
            <a:avLst/>
            <a:gdLst>
              <a:gd name="T0" fmla="*/ 0 w 17255"/>
              <a:gd name="T1" fmla="*/ 48967 h 21600"/>
              <a:gd name="T2" fmla="*/ 579693 w 17255"/>
              <a:gd name="T3" fmla="*/ 46215 h 21600"/>
              <a:gd name="T4" fmla="*/ 293825 w 17255"/>
              <a:gd name="T5" fmla="*/ 571702 h 21600"/>
              <a:gd name="T6" fmla="*/ 0 60000 65536"/>
              <a:gd name="T7" fmla="*/ 0 60000 65536"/>
              <a:gd name="T8" fmla="*/ 0 60000 65536"/>
              <a:gd name="T9" fmla="*/ 0 w 17255"/>
              <a:gd name="T10" fmla="*/ 0 h 21600"/>
              <a:gd name="T11" fmla="*/ 17255 w 17255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7255" h="21600" fill="none" extrusionOk="0">
                <a:moveTo>
                  <a:pt x="-1" y="1849"/>
                </a:moveTo>
                <a:cubicBezTo>
                  <a:pt x="2754" y="630"/>
                  <a:pt x="5733" y="-1"/>
                  <a:pt x="8746" y="0"/>
                </a:cubicBezTo>
                <a:cubicBezTo>
                  <a:pt x="11671" y="0"/>
                  <a:pt x="14566" y="594"/>
                  <a:pt x="17254" y="1746"/>
                </a:cubicBezTo>
              </a:path>
              <a:path w="17255" h="21600" stroke="0" extrusionOk="0">
                <a:moveTo>
                  <a:pt x="-1" y="1849"/>
                </a:moveTo>
                <a:cubicBezTo>
                  <a:pt x="2754" y="630"/>
                  <a:pt x="5733" y="-1"/>
                  <a:pt x="8746" y="0"/>
                </a:cubicBezTo>
                <a:cubicBezTo>
                  <a:pt x="11671" y="0"/>
                  <a:pt x="14566" y="594"/>
                  <a:pt x="17254" y="1746"/>
                </a:cubicBezTo>
                <a:lnTo>
                  <a:pt x="8746" y="21600"/>
                </a:lnTo>
                <a:close/>
              </a:path>
            </a:pathLst>
          </a:custGeom>
          <a:solidFill>
            <a:srgbClr val="000000"/>
          </a:solidFill>
          <a:ln w="25400" cap="rnd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3808" name="Rectangle 79"/>
          <p:cNvSpPr>
            <a:spLocks noChangeArrowheads="1"/>
          </p:cNvSpPr>
          <p:nvPr/>
        </p:nvSpPr>
        <p:spPr bwMode="auto">
          <a:xfrm>
            <a:off x="1479550" y="3462338"/>
            <a:ext cx="509588" cy="2540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defTabSz="762000">
              <a:lnSpc>
                <a:spcPct val="90000"/>
              </a:lnSpc>
            </a:pPr>
            <a:r>
              <a:rPr kumimoji="1" lang="en-US" altLang="ko-KR" sz="1200" b="1">
                <a:solidFill>
                  <a:srgbClr val="000000"/>
                </a:solidFill>
                <a:latin typeface="Arial" charset="0"/>
              </a:rPr>
              <a:t>BUN</a:t>
            </a:r>
          </a:p>
        </p:txBody>
      </p:sp>
      <p:sp>
        <p:nvSpPr>
          <p:cNvPr id="73809" name="Rectangle 80"/>
          <p:cNvSpPr>
            <a:spLocks noChangeArrowheads="1"/>
          </p:cNvSpPr>
          <p:nvPr/>
        </p:nvSpPr>
        <p:spPr bwMode="auto">
          <a:xfrm>
            <a:off x="2660650" y="3462338"/>
            <a:ext cx="501650" cy="2540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defTabSz="762000">
              <a:lnSpc>
                <a:spcPct val="90000"/>
              </a:lnSpc>
            </a:pPr>
            <a:r>
              <a:rPr kumimoji="1" lang="en-US" altLang="ko-KR" sz="1200" b="1">
                <a:solidFill>
                  <a:srgbClr val="000000"/>
                </a:solidFill>
                <a:latin typeface="Arial" charset="0"/>
              </a:rPr>
              <a:t>BSA</a:t>
            </a:r>
          </a:p>
        </p:txBody>
      </p:sp>
      <p:sp>
        <p:nvSpPr>
          <p:cNvPr id="73810" name="Rectangle 81"/>
          <p:cNvSpPr>
            <a:spLocks noChangeArrowheads="1"/>
          </p:cNvSpPr>
          <p:nvPr/>
        </p:nvSpPr>
        <p:spPr bwMode="auto">
          <a:xfrm>
            <a:off x="4203700" y="3462338"/>
            <a:ext cx="419100" cy="2540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defTabSz="762000">
              <a:lnSpc>
                <a:spcPct val="90000"/>
              </a:lnSpc>
            </a:pPr>
            <a:r>
              <a:rPr kumimoji="1" lang="en-US" altLang="ko-KR" sz="1200" b="1">
                <a:solidFill>
                  <a:srgbClr val="000000"/>
                </a:solidFill>
                <a:latin typeface="Arial" charset="0"/>
              </a:rPr>
              <a:t>ISZ</a:t>
            </a:r>
          </a:p>
        </p:txBody>
      </p:sp>
      <p:sp>
        <p:nvSpPr>
          <p:cNvPr id="73811" name="Rectangle 82"/>
          <p:cNvSpPr>
            <a:spLocks noChangeArrowheads="1"/>
          </p:cNvSpPr>
          <p:nvPr/>
        </p:nvSpPr>
        <p:spPr bwMode="auto">
          <a:xfrm>
            <a:off x="1933575" y="3814763"/>
            <a:ext cx="469900" cy="2540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defTabSz="762000">
              <a:lnSpc>
                <a:spcPct val="90000"/>
              </a:lnSpc>
            </a:pPr>
            <a:r>
              <a:rPr kumimoji="1" lang="en-US" altLang="ko-KR" sz="1200" b="1">
                <a:solidFill>
                  <a:srgbClr val="000000"/>
                </a:solidFill>
                <a:latin typeface="Arial" charset="0"/>
              </a:rPr>
              <a:t>D  T</a:t>
            </a:r>
          </a:p>
        </p:txBody>
      </p:sp>
      <p:sp>
        <p:nvSpPr>
          <p:cNvPr id="73812" name="Rectangle 83"/>
          <p:cNvSpPr>
            <a:spLocks noChangeArrowheads="1"/>
          </p:cNvSpPr>
          <p:nvPr/>
        </p:nvSpPr>
        <p:spPr bwMode="auto">
          <a:xfrm>
            <a:off x="2038350" y="3873500"/>
            <a:ext cx="265113" cy="2540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defTabSz="762000">
              <a:lnSpc>
                <a:spcPct val="90000"/>
              </a:lnSpc>
            </a:pPr>
            <a:r>
              <a:rPr kumimoji="1" lang="en-US" altLang="ko-KR" sz="1200" b="1">
                <a:solidFill>
                  <a:srgbClr val="000000"/>
                </a:solidFill>
                <a:latin typeface="Arial" charset="0"/>
              </a:rPr>
              <a:t>4</a:t>
            </a:r>
          </a:p>
        </p:txBody>
      </p:sp>
      <p:sp>
        <p:nvSpPr>
          <p:cNvPr id="73813" name="Rectangle 84"/>
          <p:cNvSpPr>
            <a:spLocks noChangeArrowheads="1"/>
          </p:cNvSpPr>
          <p:nvPr/>
        </p:nvSpPr>
        <p:spPr bwMode="auto">
          <a:xfrm>
            <a:off x="2232025" y="3873500"/>
            <a:ext cx="265113" cy="2540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defTabSz="762000">
              <a:lnSpc>
                <a:spcPct val="90000"/>
              </a:lnSpc>
            </a:pPr>
            <a:r>
              <a:rPr kumimoji="1" lang="en-US" altLang="ko-KR" sz="1200" b="1">
                <a:solidFill>
                  <a:srgbClr val="000000"/>
                </a:solidFill>
                <a:latin typeface="Arial" charset="0"/>
              </a:rPr>
              <a:t>4</a:t>
            </a:r>
          </a:p>
        </p:txBody>
      </p:sp>
      <p:sp>
        <p:nvSpPr>
          <p:cNvPr id="73814" name="Rectangle 85"/>
          <p:cNvSpPr>
            <a:spLocks noChangeArrowheads="1"/>
          </p:cNvSpPr>
          <p:nvPr/>
        </p:nvSpPr>
        <p:spPr bwMode="auto">
          <a:xfrm>
            <a:off x="3255963" y="3814763"/>
            <a:ext cx="469900" cy="2540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defTabSz="762000">
              <a:lnSpc>
                <a:spcPct val="90000"/>
              </a:lnSpc>
            </a:pPr>
            <a:r>
              <a:rPr kumimoji="1" lang="en-US" altLang="ko-KR" sz="1200" b="1">
                <a:solidFill>
                  <a:srgbClr val="000000"/>
                </a:solidFill>
                <a:latin typeface="Arial" charset="0"/>
              </a:rPr>
              <a:t>D  T</a:t>
            </a:r>
          </a:p>
        </p:txBody>
      </p:sp>
      <p:sp>
        <p:nvSpPr>
          <p:cNvPr id="73815" name="Rectangle 86"/>
          <p:cNvSpPr>
            <a:spLocks noChangeArrowheads="1"/>
          </p:cNvSpPr>
          <p:nvPr/>
        </p:nvSpPr>
        <p:spPr bwMode="auto">
          <a:xfrm>
            <a:off x="3360738" y="3873500"/>
            <a:ext cx="265112" cy="2540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defTabSz="762000">
              <a:lnSpc>
                <a:spcPct val="90000"/>
              </a:lnSpc>
            </a:pPr>
            <a:r>
              <a:rPr kumimoji="1" lang="en-US" altLang="ko-KR" sz="1200" b="1">
                <a:solidFill>
                  <a:srgbClr val="000000"/>
                </a:solidFill>
                <a:latin typeface="Arial" charset="0"/>
              </a:rPr>
              <a:t>5</a:t>
            </a:r>
          </a:p>
        </p:txBody>
      </p:sp>
      <p:sp>
        <p:nvSpPr>
          <p:cNvPr id="73816" name="Rectangle 87"/>
          <p:cNvSpPr>
            <a:spLocks noChangeArrowheads="1"/>
          </p:cNvSpPr>
          <p:nvPr/>
        </p:nvSpPr>
        <p:spPr bwMode="auto">
          <a:xfrm>
            <a:off x="3554413" y="3873500"/>
            <a:ext cx="265112" cy="2540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defTabSz="762000">
              <a:lnSpc>
                <a:spcPct val="90000"/>
              </a:lnSpc>
            </a:pPr>
            <a:r>
              <a:rPr kumimoji="1" lang="en-US" altLang="ko-KR" sz="1200" b="1">
                <a:solidFill>
                  <a:srgbClr val="000000"/>
                </a:solidFill>
                <a:latin typeface="Arial" charset="0"/>
              </a:rPr>
              <a:t>4</a:t>
            </a:r>
          </a:p>
        </p:txBody>
      </p:sp>
      <p:sp>
        <p:nvSpPr>
          <p:cNvPr id="73817" name="Rectangle 88"/>
          <p:cNvSpPr>
            <a:spLocks noChangeArrowheads="1"/>
          </p:cNvSpPr>
          <p:nvPr/>
        </p:nvSpPr>
        <p:spPr bwMode="auto">
          <a:xfrm>
            <a:off x="4578350" y="3814763"/>
            <a:ext cx="469900" cy="2540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defTabSz="762000">
              <a:lnSpc>
                <a:spcPct val="90000"/>
              </a:lnSpc>
            </a:pPr>
            <a:r>
              <a:rPr kumimoji="1" lang="en-US" altLang="ko-KR" sz="1200" b="1">
                <a:solidFill>
                  <a:srgbClr val="000000"/>
                </a:solidFill>
                <a:latin typeface="Arial" charset="0"/>
              </a:rPr>
              <a:t>D  T</a:t>
            </a:r>
          </a:p>
        </p:txBody>
      </p:sp>
      <p:sp>
        <p:nvSpPr>
          <p:cNvPr id="73818" name="Rectangle 89"/>
          <p:cNvSpPr>
            <a:spLocks noChangeArrowheads="1"/>
          </p:cNvSpPr>
          <p:nvPr/>
        </p:nvSpPr>
        <p:spPr bwMode="auto">
          <a:xfrm>
            <a:off x="4683125" y="3873500"/>
            <a:ext cx="265113" cy="2540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defTabSz="762000">
              <a:lnSpc>
                <a:spcPct val="90000"/>
              </a:lnSpc>
            </a:pPr>
            <a:r>
              <a:rPr kumimoji="1" lang="en-US" altLang="ko-KR" sz="1200" b="1">
                <a:solidFill>
                  <a:srgbClr val="000000"/>
                </a:solidFill>
                <a:latin typeface="Arial" charset="0"/>
              </a:rPr>
              <a:t>6</a:t>
            </a:r>
          </a:p>
        </p:txBody>
      </p:sp>
      <p:sp>
        <p:nvSpPr>
          <p:cNvPr id="73819" name="Rectangle 90"/>
          <p:cNvSpPr>
            <a:spLocks noChangeArrowheads="1"/>
          </p:cNvSpPr>
          <p:nvPr/>
        </p:nvSpPr>
        <p:spPr bwMode="auto">
          <a:xfrm>
            <a:off x="4876800" y="3873500"/>
            <a:ext cx="265113" cy="2540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defTabSz="762000">
              <a:lnSpc>
                <a:spcPct val="90000"/>
              </a:lnSpc>
            </a:pPr>
            <a:r>
              <a:rPr kumimoji="1" lang="en-US" altLang="ko-KR" sz="1200" b="1">
                <a:solidFill>
                  <a:srgbClr val="000000"/>
                </a:solidFill>
                <a:latin typeface="Arial" charset="0"/>
              </a:rPr>
              <a:t>4</a:t>
            </a:r>
          </a:p>
        </p:txBody>
      </p:sp>
      <p:sp>
        <p:nvSpPr>
          <p:cNvPr id="73820" name="Arc 91"/>
          <p:cNvSpPr>
            <a:spLocks/>
          </p:cNvSpPr>
          <p:nvPr/>
        </p:nvSpPr>
        <p:spPr bwMode="auto">
          <a:xfrm>
            <a:off x="2995613" y="4803775"/>
            <a:ext cx="100012" cy="112713"/>
          </a:xfrm>
          <a:custGeom>
            <a:avLst/>
            <a:gdLst>
              <a:gd name="T0" fmla="*/ 0 w 17255"/>
              <a:gd name="T1" fmla="*/ 50376 h 21600"/>
              <a:gd name="T2" fmla="*/ 579681 w 17255"/>
              <a:gd name="T3" fmla="*/ 47543 h 21600"/>
              <a:gd name="T4" fmla="*/ 293823 w 17255"/>
              <a:gd name="T5" fmla="*/ 588158 h 21600"/>
              <a:gd name="T6" fmla="*/ 0 60000 65536"/>
              <a:gd name="T7" fmla="*/ 0 60000 65536"/>
              <a:gd name="T8" fmla="*/ 0 60000 65536"/>
              <a:gd name="T9" fmla="*/ 0 w 17255"/>
              <a:gd name="T10" fmla="*/ 0 h 21600"/>
              <a:gd name="T11" fmla="*/ 17255 w 17255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7255" h="21600" fill="none" extrusionOk="0">
                <a:moveTo>
                  <a:pt x="-1" y="1849"/>
                </a:moveTo>
                <a:cubicBezTo>
                  <a:pt x="2754" y="630"/>
                  <a:pt x="5733" y="-1"/>
                  <a:pt x="8746" y="0"/>
                </a:cubicBezTo>
                <a:cubicBezTo>
                  <a:pt x="11671" y="0"/>
                  <a:pt x="14566" y="594"/>
                  <a:pt x="17254" y="1746"/>
                </a:cubicBezTo>
              </a:path>
              <a:path w="17255" h="21600" stroke="0" extrusionOk="0">
                <a:moveTo>
                  <a:pt x="-1" y="1849"/>
                </a:moveTo>
                <a:cubicBezTo>
                  <a:pt x="2754" y="630"/>
                  <a:pt x="5733" y="-1"/>
                  <a:pt x="8746" y="0"/>
                </a:cubicBezTo>
                <a:cubicBezTo>
                  <a:pt x="11671" y="0"/>
                  <a:pt x="14566" y="594"/>
                  <a:pt x="17254" y="1746"/>
                </a:cubicBezTo>
                <a:lnTo>
                  <a:pt x="8746" y="21600"/>
                </a:lnTo>
                <a:close/>
              </a:path>
            </a:pathLst>
          </a:custGeom>
          <a:solidFill>
            <a:srgbClr val="000000"/>
          </a:solidFill>
          <a:ln w="25400" cap="rnd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3821" name="Line 92"/>
          <p:cNvSpPr>
            <a:spLocks noChangeShapeType="1"/>
          </p:cNvSpPr>
          <p:nvPr/>
        </p:nvSpPr>
        <p:spPr bwMode="auto">
          <a:xfrm flipV="1">
            <a:off x="3044825" y="4510088"/>
            <a:ext cx="0" cy="327025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3822" name="Rectangle 93"/>
          <p:cNvSpPr>
            <a:spLocks noChangeArrowheads="1"/>
          </p:cNvSpPr>
          <p:nvPr/>
        </p:nvSpPr>
        <p:spPr bwMode="auto">
          <a:xfrm>
            <a:off x="3781425" y="4949825"/>
            <a:ext cx="1114425" cy="2540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defTabSz="762000">
              <a:lnSpc>
                <a:spcPct val="90000"/>
              </a:lnSpc>
            </a:pPr>
            <a:r>
              <a:rPr kumimoji="1" lang="en-US" altLang="ko-KR" sz="1200" b="1">
                <a:solidFill>
                  <a:srgbClr val="000000"/>
                </a:solidFill>
                <a:latin typeface="Arial" charset="0"/>
              </a:rPr>
              <a:t>DR </a:t>
            </a:r>
            <a:r>
              <a:rPr kumimoji="1" lang="en-US" altLang="ko-KR" sz="1200" b="1">
                <a:solidFill>
                  <a:srgbClr val="000000"/>
                </a:solidFill>
                <a:latin typeface="Arial" charset="0"/>
                <a:sym typeface="Symbol" pitchFamily="18" charset="2"/>
              </a:rPr>
              <a:t></a:t>
            </a:r>
            <a:r>
              <a:rPr kumimoji="1" lang="en-US" altLang="ko-KR" sz="1200" b="1">
                <a:solidFill>
                  <a:srgbClr val="000000"/>
                </a:solidFill>
                <a:latin typeface="Arial" charset="0"/>
              </a:rPr>
              <a:t> DR + 1</a:t>
            </a:r>
          </a:p>
        </p:txBody>
      </p:sp>
      <p:sp>
        <p:nvSpPr>
          <p:cNvPr id="73823" name="Rectangle 94"/>
          <p:cNvSpPr>
            <a:spLocks noChangeArrowheads="1"/>
          </p:cNvSpPr>
          <p:nvPr/>
        </p:nvSpPr>
        <p:spPr bwMode="auto">
          <a:xfrm>
            <a:off x="2466975" y="4930775"/>
            <a:ext cx="1141413" cy="446088"/>
          </a:xfrm>
          <a:prstGeom prst="rect">
            <a:avLst/>
          </a:prstGeom>
          <a:noFill/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3824" name="Rectangle 95"/>
          <p:cNvSpPr>
            <a:spLocks noChangeArrowheads="1"/>
          </p:cNvSpPr>
          <p:nvPr/>
        </p:nvSpPr>
        <p:spPr bwMode="auto">
          <a:xfrm>
            <a:off x="3790950" y="4930775"/>
            <a:ext cx="1139825" cy="304800"/>
          </a:xfrm>
          <a:prstGeom prst="rect">
            <a:avLst/>
          </a:prstGeom>
          <a:noFill/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3825" name="Rectangle 96"/>
          <p:cNvSpPr>
            <a:spLocks noChangeArrowheads="1"/>
          </p:cNvSpPr>
          <p:nvPr/>
        </p:nvSpPr>
        <p:spPr bwMode="auto">
          <a:xfrm>
            <a:off x="3255963" y="4683125"/>
            <a:ext cx="469900" cy="2540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defTabSz="762000">
              <a:lnSpc>
                <a:spcPct val="90000"/>
              </a:lnSpc>
            </a:pPr>
            <a:r>
              <a:rPr kumimoji="1" lang="en-US" altLang="ko-KR" sz="1200" b="1">
                <a:solidFill>
                  <a:srgbClr val="000000"/>
                </a:solidFill>
                <a:latin typeface="Arial" charset="0"/>
              </a:rPr>
              <a:t>D  T</a:t>
            </a:r>
          </a:p>
        </p:txBody>
      </p:sp>
      <p:sp>
        <p:nvSpPr>
          <p:cNvPr id="73826" name="Rectangle 97"/>
          <p:cNvSpPr>
            <a:spLocks noChangeArrowheads="1"/>
          </p:cNvSpPr>
          <p:nvPr/>
        </p:nvSpPr>
        <p:spPr bwMode="auto">
          <a:xfrm>
            <a:off x="3360738" y="4738688"/>
            <a:ext cx="265112" cy="2540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defTabSz="762000">
              <a:lnSpc>
                <a:spcPct val="90000"/>
              </a:lnSpc>
            </a:pPr>
            <a:r>
              <a:rPr kumimoji="1" lang="en-US" altLang="ko-KR" sz="1200" b="1">
                <a:solidFill>
                  <a:srgbClr val="000000"/>
                </a:solidFill>
                <a:latin typeface="Arial" charset="0"/>
              </a:rPr>
              <a:t>5</a:t>
            </a:r>
          </a:p>
        </p:txBody>
      </p:sp>
      <p:sp>
        <p:nvSpPr>
          <p:cNvPr id="73827" name="Rectangle 98"/>
          <p:cNvSpPr>
            <a:spLocks noChangeArrowheads="1"/>
          </p:cNvSpPr>
          <p:nvPr/>
        </p:nvSpPr>
        <p:spPr bwMode="auto">
          <a:xfrm>
            <a:off x="3554413" y="4738688"/>
            <a:ext cx="265112" cy="2540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defTabSz="762000">
              <a:lnSpc>
                <a:spcPct val="90000"/>
              </a:lnSpc>
            </a:pPr>
            <a:r>
              <a:rPr kumimoji="1" lang="en-US" altLang="ko-KR" sz="1200" b="1">
                <a:solidFill>
                  <a:srgbClr val="000000"/>
                </a:solidFill>
                <a:latin typeface="Arial" charset="0"/>
              </a:rPr>
              <a:t>5</a:t>
            </a:r>
          </a:p>
        </p:txBody>
      </p:sp>
      <p:sp>
        <p:nvSpPr>
          <p:cNvPr id="73828" name="Rectangle 99"/>
          <p:cNvSpPr>
            <a:spLocks noChangeArrowheads="1"/>
          </p:cNvSpPr>
          <p:nvPr/>
        </p:nvSpPr>
        <p:spPr bwMode="auto">
          <a:xfrm>
            <a:off x="4578350" y="4683125"/>
            <a:ext cx="469900" cy="2540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defTabSz="762000">
              <a:lnSpc>
                <a:spcPct val="90000"/>
              </a:lnSpc>
            </a:pPr>
            <a:r>
              <a:rPr kumimoji="1" lang="en-US" altLang="ko-KR" sz="1200" b="1">
                <a:solidFill>
                  <a:srgbClr val="000000"/>
                </a:solidFill>
                <a:latin typeface="Arial" charset="0"/>
              </a:rPr>
              <a:t>D  T</a:t>
            </a:r>
          </a:p>
        </p:txBody>
      </p:sp>
      <p:sp>
        <p:nvSpPr>
          <p:cNvPr id="73829" name="Rectangle 100"/>
          <p:cNvSpPr>
            <a:spLocks noChangeArrowheads="1"/>
          </p:cNvSpPr>
          <p:nvPr/>
        </p:nvSpPr>
        <p:spPr bwMode="auto">
          <a:xfrm>
            <a:off x="4683125" y="4738688"/>
            <a:ext cx="265113" cy="2540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defTabSz="762000">
              <a:lnSpc>
                <a:spcPct val="90000"/>
              </a:lnSpc>
            </a:pPr>
            <a:r>
              <a:rPr kumimoji="1" lang="en-US" altLang="ko-KR" sz="1200" b="1">
                <a:solidFill>
                  <a:srgbClr val="000000"/>
                </a:solidFill>
                <a:latin typeface="Arial" charset="0"/>
              </a:rPr>
              <a:t>6</a:t>
            </a:r>
          </a:p>
        </p:txBody>
      </p:sp>
      <p:sp>
        <p:nvSpPr>
          <p:cNvPr id="73830" name="Rectangle 101"/>
          <p:cNvSpPr>
            <a:spLocks noChangeArrowheads="1"/>
          </p:cNvSpPr>
          <p:nvPr/>
        </p:nvSpPr>
        <p:spPr bwMode="auto">
          <a:xfrm>
            <a:off x="4876800" y="4738688"/>
            <a:ext cx="265113" cy="2540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defTabSz="762000">
              <a:lnSpc>
                <a:spcPct val="90000"/>
              </a:lnSpc>
            </a:pPr>
            <a:r>
              <a:rPr kumimoji="1" lang="en-US" altLang="ko-KR" sz="1200" b="1">
                <a:solidFill>
                  <a:srgbClr val="000000"/>
                </a:solidFill>
                <a:latin typeface="Arial" charset="0"/>
              </a:rPr>
              <a:t>5</a:t>
            </a:r>
          </a:p>
        </p:txBody>
      </p:sp>
      <p:sp>
        <p:nvSpPr>
          <p:cNvPr id="73831" name="Arc 102"/>
          <p:cNvSpPr>
            <a:spLocks/>
          </p:cNvSpPr>
          <p:nvPr/>
        </p:nvSpPr>
        <p:spPr bwMode="auto">
          <a:xfrm>
            <a:off x="4318000" y="5529263"/>
            <a:ext cx="100013" cy="112712"/>
          </a:xfrm>
          <a:custGeom>
            <a:avLst/>
            <a:gdLst>
              <a:gd name="T0" fmla="*/ 0 w 17255"/>
              <a:gd name="T1" fmla="*/ 50376 h 21600"/>
              <a:gd name="T2" fmla="*/ 579693 w 17255"/>
              <a:gd name="T3" fmla="*/ 47543 h 21600"/>
              <a:gd name="T4" fmla="*/ 293825 w 17255"/>
              <a:gd name="T5" fmla="*/ 588148 h 21600"/>
              <a:gd name="T6" fmla="*/ 0 60000 65536"/>
              <a:gd name="T7" fmla="*/ 0 60000 65536"/>
              <a:gd name="T8" fmla="*/ 0 60000 65536"/>
              <a:gd name="T9" fmla="*/ 0 w 17255"/>
              <a:gd name="T10" fmla="*/ 0 h 21600"/>
              <a:gd name="T11" fmla="*/ 17255 w 17255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7255" h="21600" fill="none" extrusionOk="0">
                <a:moveTo>
                  <a:pt x="-1" y="1849"/>
                </a:moveTo>
                <a:cubicBezTo>
                  <a:pt x="2754" y="630"/>
                  <a:pt x="5733" y="-1"/>
                  <a:pt x="8746" y="0"/>
                </a:cubicBezTo>
                <a:cubicBezTo>
                  <a:pt x="11671" y="0"/>
                  <a:pt x="14566" y="594"/>
                  <a:pt x="17254" y="1746"/>
                </a:cubicBezTo>
              </a:path>
              <a:path w="17255" h="21600" stroke="0" extrusionOk="0">
                <a:moveTo>
                  <a:pt x="-1" y="1849"/>
                </a:moveTo>
                <a:cubicBezTo>
                  <a:pt x="2754" y="630"/>
                  <a:pt x="5733" y="-1"/>
                  <a:pt x="8746" y="0"/>
                </a:cubicBezTo>
                <a:cubicBezTo>
                  <a:pt x="11671" y="0"/>
                  <a:pt x="14566" y="594"/>
                  <a:pt x="17254" y="1746"/>
                </a:cubicBezTo>
                <a:lnTo>
                  <a:pt x="8746" y="21600"/>
                </a:lnTo>
                <a:close/>
              </a:path>
            </a:pathLst>
          </a:custGeom>
          <a:solidFill>
            <a:srgbClr val="000000"/>
          </a:solidFill>
          <a:ln w="25400" cap="rnd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3832" name="Rectangle 103"/>
          <p:cNvSpPr>
            <a:spLocks noChangeArrowheads="1"/>
          </p:cNvSpPr>
          <p:nvPr/>
        </p:nvSpPr>
        <p:spPr bwMode="auto">
          <a:xfrm>
            <a:off x="2582863" y="4987925"/>
            <a:ext cx="847725" cy="4191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defTabSz="762000">
              <a:lnSpc>
                <a:spcPct val="90000"/>
              </a:lnSpc>
            </a:pPr>
            <a:r>
              <a:rPr kumimoji="1" lang="en-US" altLang="ko-KR" sz="1200" b="1">
                <a:solidFill>
                  <a:srgbClr val="000000"/>
                </a:solidFill>
                <a:latin typeface="Arial" charset="0"/>
              </a:rPr>
              <a:t>PC </a:t>
            </a:r>
            <a:r>
              <a:rPr kumimoji="1" lang="en-US" altLang="ko-KR" sz="1200" b="1">
                <a:solidFill>
                  <a:srgbClr val="000000"/>
                </a:solidFill>
                <a:latin typeface="Arial" charset="0"/>
                <a:sym typeface="Symbol" pitchFamily="18" charset="2"/>
              </a:rPr>
              <a:t></a:t>
            </a:r>
            <a:r>
              <a:rPr kumimoji="1" lang="en-US" altLang="ko-KR" sz="1200" b="1">
                <a:solidFill>
                  <a:srgbClr val="000000"/>
                </a:solidFill>
                <a:latin typeface="Arial" charset="0"/>
              </a:rPr>
              <a:t> AR</a:t>
            </a:r>
          </a:p>
          <a:p>
            <a:pPr defTabSz="762000" eaLnBrk="1">
              <a:lnSpc>
                <a:spcPct val="90000"/>
              </a:lnSpc>
            </a:pPr>
            <a:endParaRPr kumimoji="1" lang="en-US" altLang="ko-KR" sz="12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73833" name="Rectangle 104"/>
          <p:cNvSpPr>
            <a:spLocks noChangeArrowheads="1"/>
          </p:cNvSpPr>
          <p:nvPr/>
        </p:nvSpPr>
        <p:spPr bwMode="auto">
          <a:xfrm>
            <a:off x="2582863" y="5151438"/>
            <a:ext cx="712787" cy="2540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defTabSz="762000">
              <a:lnSpc>
                <a:spcPct val="90000"/>
              </a:lnSpc>
            </a:pPr>
            <a:r>
              <a:rPr kumimoji="1" lang="en-US" altLang="ko-KR" sz="1200" b="1">
                <a:solidFill>
                  <a:srgbClr val="000000"/>
                </a:solidFill>
                <a:latin typeface="Arial" charset="0"/>
              </a:rPr>
              <a:t>SC </a:t>
            </a:r>
            <a:r>
              <a:rPr kumimoji="1" lang="en-US" altLang="ko-KR" sz="1200" b="1">
                <a:solidFill>
                  <a:srgbClr val="000000"/>
                </a:solidFill>
                <a:latin typeface="Arial" charset="0"/>
                <a:sym typeface="Symbol" pitchFamily="18" charset="2"/>
              </a:rPr>
              <a:t></a:t>
            </a:r>
            <a:r>
              <a:rPr kumimoji="1" lang="en-US" altLang="ko-KR" sz="1200" b="1">
                <a:solidFill>
                  <a:srgbClr val="000000"/>
                </a:solidFill>
                <a:latin typeface="Arial" charset="0"/>
              </a:rPr>
              <a:t> 0</a:t>
            </a:r>
          </a:p>
        </p:txBody>
      </p:sp>
      <p:sp>
        <p:nvSpPr>
          <p:cNvPr id="73834" name="Arc 105"/>
          <p:cNvSpPr>
            <a:spLocks/>
          </p:cNvSpPr>
          <p:nvPr/>
        </p:nvSpPr>
        <p:spPr bwMode="auto">
          <a:xfrm>
            <a:off x="4318000" y="4803775"/>
            <a:ext cx="100013" cy="112713"/>
          </a:xfrm>
          <a:custGeom>
            <a:avLst/>
            <a:gdLst>
              <a:gd name="T0" fmla="*/ 0 w 17255"/>
              <a:gd name="T1" fmla="*/ 50376 h 21600"/>
              <a:gd name="T2" fmla="*/ 579693 w 17255"/>
              <a:gd name="T3" fmla="*/ 47543 h 21600"/>
              <a:gd name="T4" fmla="*/ 293825 w 17255"/>
              <a:gd name="T5" fmla="*/ 588158 h 21600"/>
              <a:gd name="T6" fmla="*/ 0 60000 65536"/>
              <a:gd name="T7" fmla="*/ 0 60000 65536"/>
              <a:gd name="T8" fmla="*/ 0 60000 65536"/>
              <a:gd name="T9" fmla="*/ 0 w 17255"/>
              <a:gd name="T10" fmla="*/ 0 h 21600"/>
              <a:gd name="T11" fmla="*/ 17255 w 17255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7255" h="21600" fill="none" extrusionOk="0">
                <a:moveTo>
                  <a:pt x="-1" y="1849"/>
                </a:moveTo>
                <a:cubicBezTo>
                  <a:pt x="2754" y="630"/>
                  <a:pt x="5733" y="-1"/>
                  <a:pt x="8746" y="0"/>
                </a:cubicBezTo>
                <a:cubicBezTo>
                  <a:pt x="11671" y="0"/>
                  <a:pt x="14566" y="594"/>
                  <a:pt x="17254" y="1746"/>
                </a:cubicBezTo>
              </a:path>
              <a:path w="17255" h="21600" stroke="0" extrusionOk="0">
                <a:moveTo>
                  <a:pt x="-1" y="1849"/>
                </a:moveTo>
                <a:cubicBezTo>
                  <a:pt x="2754" y="630"/>
                  <a:pt x="5733" y="-1"/>
                  <a:pt x="8746" y="0"/>
                </a:cubicBezTo>
                <a:cubicBezTo>
                  <a:pt x="11671" y="0"/>
                  <a:pt x="14566" y="594"/>
                  <a:pt x="17254" y="1746"/>
                </a:cubicBezTo>
                <a:lnTo>
                  <a:pt x="8746" y="21600"/>
                </a:lnTo>
                <a:close/>
              </a:path>
            </a:pathLst>
          </a:custGeom>
          <a:solidFill>
            <a:srgbClr val="000000"/>
          </a:solidFill>
          <a:ln w="25400" cap="rnd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3835" name="Rectangle 106"/>
          <p:cNvSpPr>
            <a:spLocks noChangeArrowheads="1"/>
          </p:cNvSpPr>
          <p:nvPr/>
        </p:nvSpPr>
        <p:spPr bwMode="auto">
          <a:xfrm>
            <a:off x="3673475" y="5654675"/>
            <a:ext cx="1084263" cy="4191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defTabSz="762000">
              <a:lnSpc>
                <a:spcPct val="90000"/>
              </a:lnSpc>
            </a:pPr>
            <a:r>
              <a:rPr kumimoji="1" lang="en-US" altLang="ko-KR" sz="1200" b="1">
                <a:solidFill>
                  <a:srgbClr val="000000"/>
                </a:solidFill>
                <a:latin typeface="Arial" charset="0"/>
              </a:rPr>
              <a:t>M[AR] </a:t>
            </a:r>
            <a:r>
              <a:rPr kumimoji="1" lang="en-US" altLang="ko-KR" sz="1200" b="1">
                <a:solidFill>
                  <a:srgbClr val="000000"/>
                </a:solidFill>
                <a:latin typeface="Arial" charset="0"/>
                <a:sym typeface="Symbol" pitchFamily="18" charset="2"/>
              </a:rPr>
              <a:t></a:t>
            </a:r>
            <a:r>
              <a:rPr kumimoji="1" lang="en-US" altLang="ko-KR" sz="1200" b="1">
                <a:solidFill>
                  <a:srgbClr val="000000"/>
                </a:solidFill>
                <a:latin typeface="Arial" charset="0"/>
              </a:rPr>
              <a:t> DR</a:t>
            </a:r>
          </a:p>
          <a:p>
            <a:pPr defTabSz="762000" eaLnBrk="1">
              <a:lnSpc>
                <a:spcPct val="90000"/>
              </a:lnSpc>
            </a:pPr>
            <a:endParaRPr kumimoji="1" lang="en-US" altLang="ko-KR" sz="12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73836" name="Rectangle 107"/>
          <p:cNvSpPr>
            <a:spLocks noChangeArrowheads="1"/>
          </p:cNvSpPr>
          <p:nvPr/>
        </p:nvSpPr>
        <p:spPr bwMode="auto">
          <a:xfrm>
            <a:off x="3673475" y="5816600"/>
            <a:ext cx="896938" cy="4191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defTabSz="762000">
              <a:lnSpc>
                <a:spcPct val="90000"/>
              </a:lnSpc>
            </a:pPr>
            <a:r>
              <a:rPr kumimoji="1" lang="en-US" altLang="ko-KR" sz="1200" b="1">
                <a:solidFill>
                  <a:srgbClr val="000000"/>
                </a:solidFill>
                <a:latin typeface="Arial" charset="0"/>
              </a:rPr>
              <a:t>If (DR = 0)</a:t>
            </a:r>
          </a:p>
          <a:p>
            <a:pPr defTabSz="762000" eaLnBrk="1">
              <a:lnSpc>
                <a:spcPct val="90000"/>
              </a:lnSpc>
            </a:pPr>
            <a:endParaRPr kumimoji="1" lang="en-US" altLang="ko-KR" sz="12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73837" name="Rectangle 108"/>
          <p:cNvSpPr>
            <a:spLocks noChangeArrowheads="1"/>
          </p:cNvSpPr>
          <p:nvPr/>
        </p:nvSpPr>
        <p:spPr bwMode="auto">
          <a:xfrm>
            <a:off x="3673475" y="5980113"/>
            <a:ext cx="1565275" cy="4191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defTabSz="762000">
              <a:lnSpc>
                <a:spcPct val="90000"/>
              </a:lnSpc>
            </a:pPr>
            <a:r>
              <a:rPr kumimoji="1" lang="en-US" altLang="ko-KR" sz="1200" b="1">
                <a:solidFill>
                  <a:srgbClr val="000000"/>
                </a:solidFill>
                <a:latin typeface="Arial" charset="0"/>
              </a:rPr>
              <a:t>then (PC </a:t>
            </a:r>
            <a:r>
              <a:rPr kumimoji="1" lang="en-US" altLang="ko-KR" sz="1200" b="1">
                <a:solidFill>
                  <a:srgbClr val="000000"/>
                </a:solidFill>
                <a:latin typeface="Arial" charset="0"/>
                <a:sym typeface="Symbol" pitchFamily="18" charset="2"/>
              </a:rPr>
              <a:t></a:t>
            </a:r>
            <a:r>
              <a:rPr kumimoji="1" lang="en-US" altLang="ko-KR" sz="1200" b="1">
                <a:solidFill>
                  <a:srgbClr val="000000"/>
                </a:solidFill>
                <a:latin typeface="Arial" charset="0"/>
              </a:rPr>
              <a:t> PC + 1)</a:t>
            </a:r>
          </a:p>
          <a:p>
            <a:pPr defTabSz="762000" eaLnBrk="1">
              <a:lnSpc>
                <a:spcPct val="90000"/>
              </a:lnSpc>
            </a:pPr>
            <a:endParaRPr kumimoji="1" lang="en-US" altLang="ko-KR" sz="12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73838" name="Rectangle 109"/>
          <p:cNvSpPr>
            <a:spLocks noChangeArrowheads="1"/>
          </p:cNvSpPr>
          <p:nvPr/>
        </p:nvSpPr>
        <p:spPr bwMode="auto">
          <a:xfrm>
            <a:off x="3673475" y="6146800"/>
            <a:ext cx="712788" cy="2540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defTabSz="762000">
              <a:lnSpc>
                <a:spcPct val="90000"/>
              </a:lnSpc>
            </a:pPr>
            <a:r>
              <a:rPr kumimoji="1" lang="en-US" altLang="ko-KR" sz="1200" b="1">
                <a:solidFill>
                  <a:srgbClr val="000000"/>
                </a:solidFill>
                <a:latin typeface="Arial" charset="0"/>
              </a:rPr>
              <a:t>SC </a:t>
            </a:r>
            <a:r>
              <a:rPr kumimoji="1" lang="en-US" altLang="ko-KR" sz="1200" b="1">
                <a:solidFill>
                  <a:srgbClr val="000000"/>
                </a:solidFill>
                <a:latin typeface="Arial" charset="0"/>
                <a:sym typeface="Symbol" pitchFamily="18" charset="2"/>
              </a:rPr>
              <a:t></a:t>
            </a:r>
            <a:r>
              <a:rPr kumimoji="1" lang="en-US" altLang="ko-KR" sz="1200" b="1">
                <a:solidFill>
                  <a:srgbClr val="000000"/>
                </a:solidFill>
                <a:latin typeface="Arial" charset="0"/>
              </a:rPr>
              <a:t> 0</a:t>
            </a:r>
          </a:p>
        </p:txBody>
      </p:sp>
      <p:sp>
        <p:nvSpPr>
          <p:cNvPr id="73839" name="Rectangle 110"/>
          <p:cNvSpPr>
            <a:spLocks noChangeArrowheads="1"/>
          </p:cNvSpPr>
          <p:nvPr/>
        </p:nvSpPr>
        <p:spPr bwMode="auto">
          <a:xfrm>
            <a:off x="3711575" y="5657850"/>
            <a:ext cx="1517650" cy="712788"/>
          </a:xfrm>
          <a:prstGeom prst="rect">
            <a:avLst/>
          </a:prstGeom>
          <a:noFill/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3840" name="Rectangle 111"/>
          <p:cNvSpPr>
            <a:spLocks noChangeArrowheads="1"/>
          </p:cNvSpPr>
          <p:nvPr/>
        </p:nvSpPr>
        <p:spPr bwMode="auto">
          <a:xfrm>
            <a:off x="4721225" y="5408613"/>
            <a:ext cx="469900" cy="2540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defTabSz="762000">
              <a:lnSpc>
                <a:spcPct val="90000"/>
              </a:lnSpc>
            </a:pPr>
            <a:r>
              <a:rPr kumimoji="1" lang="en-US" altLang="ko-KR" sz="1200" b="1">
                <a:solidFill>
                  <a:srgbClr val="000000"/>
                </a:solidFill>
                <a:latin typeface="Arial" charset="0"/>
              </a:rPr>
              <a:t>D  T</a:t>
            </a:r>
          </a:p>
        </p:txBody>
      </p:sp>
      <p:sp>
        <p:nvSpPr>
          <p:cNvPr id="73841" name="Rectangle 112"/>
          <p:cNvSpPr>
            <a:spLocks noChangeArrowheads="1"/>
          </p:cNvSpPr>
          <p:nvPr/>
        </p:nvSpPr>
        <p:spPr bwMode="auto">
          <a:xfrm>
            <a:off x="4826000" y="5467350"/>
            <a:ext cx="265113" cy="2540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defTabSz="762000">
              <a:lnSpc>
                <a:spcPct val="90000"/>
              </a:lnSpc>
            </a:pPr>
            <a:r>
              <a:rPr kumimoji="1" lang="en-US" altLang="ko-KR" sz="1200" b="1">
                <a:solidFill>
                  <a:srgbClr val="000000"/>
                </a:solidFill>
                <a:latin typeface="Arial" charset="0"/>
              </a:rPr>
              <a:t>6</a:t>
            </a:r>
          </a:p>
        </p:txBody>
      </p:sp>
      <p:sp>
        <p:nvSpPr>
          <p:cNvPr id="73842" name="Rectangle 113"/>
          <p:cNvSpPr>
            <a:spLocks noChangeArrowheads="1"/>
          </p:cNvSpPr>
          <p:nvPr/>
        </p:nvSpPr>
        <p:spPr bwMode="auto">
          <a:xfrm>
            <a:off x="5019675" y="5467350"/>
            <a:ext cx="265113" cy="2540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defTabSz="762000">
              <a:lnSpc>
                <a:spcPct val="90000"/>
              </a:lnSpc>
            </a:pPr>
            <a:r>
              <a:rPr kumimoji="1" lang="en-US" altLang="ko-KR" sz="1200" b="1">
                <a:solidFill>
                  <a:srgbClr val="000000"/>
                </a:solidFill>
                <a:latin typeface="Arial" charset="0"/>
              </a:rPr>
              <a:t>6</a:t>
            </a:r>
          </a:p>
        </p:txBody>
      </p:sp>
      <p:sp>
        <p:nvSpPr>
          <p:cNvPr id="73843" name="Rectangle 114"/>
          <p:cNvSpPr>
            <a:spLocks noChangeArrowheads="1"/>
          </p:cNvSpPr>
          <p:nvPr/>
        </p:nvSpPr>
        <p:spPr bwMode="auto">
          <a:xfrm>
            <a:off x="1773238" y="2698750"/>
            <a:ext cx="288925" cy="280988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defTabSz="762000">
              <a:lnSpc>
                <a:spcPct val="90000"/>
              </a:lnSpc>
            </a:pPr>
            <a:r>
              <a:rPr kumimoji="1" lang="en-US" altLang="ko-KR" sz="1400" b="1">
                <a:solidFill>
                  <a:srgbClr val="000000"/>
                </a:solidFill>
                <a:latin typeface="Symbol" pitchFamily="18" charset="2"/>
              </a:rPr>
              <a:t></a:t>
            </a:r>
          </a:p>
        </p:txBody>
      </p:sp>
      <p:sp>
        <p:nvSpPr>
          <p:cNvPr id="73844" name="Line 115"/>
          <p:cNvSpPr>
            <a:spLocks noChangeShapeType="1"/>
          </p:cNvSpPr>
          <p:nvPr/>
        </p:nvSpPr>
        <p:spPr bwMode="auto">
          <a:xfrm flipV="1">
            <a:off x="4371975" y="1590675"/>
            <a:ext cx="0" cy="30480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3845" name="Line 116"/>
          <p:cNvSpPr>
            <a:spLocks noChangeShapeType="1"/>
          </p:cNvSpPr>
          <p:nvPr/>
        </p:nvSpPr>
        <p:spPr bwMode="auto">
          <a:xfrm flipV="1">
            <a:off x="4368800" y="2319338"/>
            <a:ext cx="0" cy="327025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3846" name="Line 117"/>
          <p:cNvSpPr>
            <a:spLocks noChangeShapeType="1"/>
          </p:cNvSpPr>
          <p:nvPr/>
        </p:nvSpPr>
        <p:spPr bwMode="auto">
          <a:xfrm flipV="1">
            <a:off x="4359275" y="3659188"/>
            <a:ext cx="0" cy="31115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3847" name="Line 118"/>
          <p:cNvSpPr>
            <a:spLocks noChangeShapeType="1"/>
          </p:cNvSpPr>
          <p:nvPr/>
        </p:nvSpPr>
        <p:spPr bwMode="auto">
          <a:xfrm flipV="1">
            <a:off x="4359275" y="4383088"/>
            <a:ext cx="0" cy="44450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3848" name="Line 119"/>
          <p:cNvSpPr>
            <a:spLocks noChangeShapeType="1"/>
          </p:cNvSpPr>
          <p:nvPr/>
        </p:nvSpPr>
        <p:spPr bwMode="auto">
          <a:xfrm flipV="1">
            <a:off x="4359275" y="5253038"/>
            <a:ext cx="0" cy="327025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E290B8B-FAAB-46A6-A205-15D322B76948}" type="slidenum">
              <a:rPr lang="en-US"/>
              <a:pPr>
                <a:defRPr/>
              </a:pPr>
              <a:t>28</a:t>
            </a:fld>
            <a:endParaRPr lang="en-US"/>
          </a:p>
        </p:txBody>
      </p:sp>
      <p:sp>
        <p:nvSpPr>
          <p:cNvPr id="97282" name="Rectangle 2"/>
          <p:cNvSpPr>
            <a:spLocks noGrp="1" noChangeArrowheads="1"/>
          </p:cNvSpPr>
          <p:nvPr>
            <p:ph type="title"/>
          </p:nvPr>
        </p:nvSpPr>
        <p:spPr>
          <a:xfrm>
            <a:off x="344488" y="182563"/>
            <a:ext cx="7646987" cy="474662"/>
          </a:xfrm>
        </p:spPr>
        <p:txBody>
          <a:bodyPr lIns="63500" tIns="25400" rIns="63500" bIns="25400" anchor="t">
            <a:spAutoFit/>
          </a:bodyPr>
          <a:lstStyle/>
          <a:p>
            <a:pPr eaLnBrk="1" hangingPunct="1">
              <a:lnSpc>
                <a:spcPct val="87000"/>
              </a:lnSpc>
              <a:defRPr/>
            </a:pPr>
            <a:r>
              <a:rPr lang="en-US" altLang="ko-KR" sz="3200" smtClean="0">
                <a:solidFill>
                  <a:srgbClr val="FF0000"/>
                </a:solidFill>
                <a:ea typeface="Gulim" pitchFamily="34" charset="-127"/>
              </a:rPr>
              <a:t>INPUT-OUTPUT  AND  INTERRUPT</a:t>
            </a:r>
          </a:p>
        </p:txBody>
      </p:sp>
      <p:sp>
        <p:nvSpPr>
          <p:cNvPr id="74756" name="Rectangle 3"/>
          <p:cNvSpPr>
            <a:spLocks noChangeArrowheads="1"/>
          </p:cNvSpPr>
          <p:nvPr/>
        </p:nvSpPr>
        <p:spPr bwMode="auto">
          <a:xfrm>
            <a:off x="461963" y="1503363"/>
            <a:ext cx="3216275" cy="2841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63500" tIns="25400" rIns="63500" bIns="25400">
            <a:spAutoFit/>
          </a:bodyPr>
          <a:lstStyle/>
          <a:p>
            <a:pPr defTabSz="762000">
              <a:lnSpc>
                <a:spcPct val="85000"/>
              </a:lnSpc>
              <a:buFontTx/>
              <a:buChar char="•"/>
            </a:pPr>
            <a:r>
              <a:rPr kumimoji="1" lang="en-US" altLang="ko-KR" b="1">
                <a:latin typeface="Arial" charset="0"/>
              </a:rPr>
              <a:t> Input-Output Configuration</a:t>
            </a:r>
          </a:p>
        </p:txBody>
      </p:sp>
      <p:sp>
        <p:nvSpPr>
          <p:cNvPr id="74757" name="Rectangle 4"/>
          <p:cNvSpPr>
            <a:spLocks noChangeArrowheads="1"/>
          </p:cNvSpPr>
          <p:nvPr/>
        </p:nvSpPr>
        <p:spPr bwMode="auto">
          <a:xfrm>
            <a:off x="623888" y="3544888"/>
            <a:ext cx="3886200" cy="104298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lIns="63500" tIns="25400" rIns="63500" bIns="25400">
            <a:spAutoFit/>
          </a:bodyPr>
          <a:lstStyle/>
          <a:p>
            <a:pPr marL="609600" indent="-609600" algn="just" defTabSz="152400">
              <a:lnSpc>
                <a:spcPct val="93000"/>
              </a:lnSpc>
            </a:pPr>
            <a:r>
              <a:rPr kumimoji="1" lang="en-US" altLang="ko-KR" sz="1400" b="1" i="1">
                <a:latin typeface="Arial" charset="0"/>
              </a:rPr>
              <a:t>INPR</a:t>
            </a:r>
            <a:r>
              <a:rPr kumimoji="1" lang="en-US" altLang="ko-KR" sz="1400" b="1">
                <a:latin typeface="Arial" charset="0"/>
              </a:rPr>
              <a:t>	Input register - 8 bits</a:t>
            </a:r>
          </a:p>
          <a:p>
            <a:pPr marL="609600" indent="-609600" algn="just" defTabSz="152400">
              <a:lnSpc>
                <a:spcPct val="93000"/>
              </a:lnSpc>
            </a:pPr>
            <a:r>
              <a:rPr kumimoji="1" lang="en-US" altLang="ko-KR" sz="1400" b="1" i="1">
                <a:latin typeface="Arial" charset="0"/>
              </a:rPr>
              <a:t>OUTR</a:t>
            </a:r>
            <a:r>
              <a:rPr kumimoji="1" lang="en-US" altLang="ko-KR" sz="1400" b="1">
                <a:latin typeface="Arial" charset="0"/>
              </a:rPr>
              <a:t>	Output register - 8 bits</a:t>
            </a:r>
          </a:p>
          <a:p>
            <a:pPr marL="609600" indent="-609600" algn="just" defTabSz="152400">
              <a:lnSpc>
                <a:spcPct val="93000"/>
              </a:lnSpc>
            </a:pPr>
            <a:r>
              <a:rPr kumimoji="1" lang="en-US" altLang="ko-KR" sz="1400" b="1" i="1">
                <a:latin typeface="Arial" charset="0"/>
              </a:rPr>
              <a:t>FGI</a:t>
            </a:r>
            <a:r>
              <a:rPr kumimoji="1" lang="en-US" altLang="ko-KR" sz="1400" b="1">
                <a:latin typeface="Arial" charset="0"/>
              </a:rPr>
              <a:t>	Input flag - 1 bit</a:t>
            </a:r>
          </a:p>
          <a:p>
            <a:pPr marL="609600" indent="-609600" algn="just" defTabSz="152400">
              <a:lnSpc>
                <a:spcPct val="93000"/>
              </a:lnSpc>
            </a:pPr>
            <a:r>
              <a:rPr kumimoji="1" lang="en-US" altLang="ko-KR" sz="1400" b="1" i="1">
                <a:latin typeface="Arial" charset="0"/>
              </a:rPr>
              <a:t>FGO</a:t>
            </a:r>
            <a:r>
              <a:rPr kumimoji="1" lang="en-US" altLang="ko-KR" sz="1400" b="1">
                <a:latin typeface="Arial" charset="0"/>
              </a:rPr>
              <a:t>	Output flag - 1 bit</a:t>
            </a:r>
          </a:p>
          <a:p>
            <a:pPr marL="609600" indent="-609600" algn="just" defTabSz="152400">
              <a:lnSpc>
                <a:spcPct val="93000"/>
              </a:lnSpc>
            </a:pPr>
            <a:r>
              <a:rPr kumimoji="1" lang="en-US" altLang="ko-KR" sz="1400" b="1" i="1">
                <a:latin typeface="Arial" charset="0"/>
              </a:rPr>
              <a:t>IEN</a:t>
            </a:r>
            <a:r>
              <a:rPr kumimoji="1" lang="en-US" altLang="ko-KR" sz="1400" b="1">
                <a:latin typeface="Arial" charset="0"/>
              </a:rPr>
              <a:t>	Interrupt enable - 1 bit</a:t>
            </a:r>
          </a:p>
        </p:txBody>
      </p:sp>
      <p:sp>
        <p:nvSpPr>
          <p:cNvPr id="74758" name="Rectangle 5"/>
          <p:cNvSpPr>
            <a:spLocks noChangeArrowheads="1"/>
          </p:cNvSpPr>
          <p:nvPr/>
        </p:nvSpPr>
        <p:spPr bwMode="auto">
          <a:xfrm>
            <a:off x="774700" y="4706938"/>
            <a:ext cx="6159500" cy="17399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63500" tIns="25400" rIns="63500" bIns="25400">
            <a:spAutoFit/>
          </a:bodyPr>
          <a:lstStyle/>
          <a:p>
            <a:pPr defTabSz="762000">
              <a:lnSpc>
                <a:spcPct val="88000"/>
              </a:lnSpc>
            </a:pPr>
            <a:r>
              <a:rPr kumimoji="1" lang="en-US" altLang="ko-KR" b="1">
                <a:latin typeface="Arial" charset="0"/>
              </a:rPr>
              <a:t>- The terminal sends and receives serial information</a:t>
            </a:r>
          </a:p>
          <a:p>
            <a:pPr defTabSz="762000">
              <a:lnSpc>
                <a:spcPct val="88000"/>
              </a:lnSpc>
            </a:pPr>
            <a:r>
              <a:rPr kumimoji="1" lang="en-US" altLang="ko-KR" b="1">
                <a:latin typeface="Arial" charset="0"/>
              </a:rPr>
              <a:t>- The serial info. from the keyboard is shifted into INPR </a:t>
            </a:r>
          </a:p>
          <a:p>
            <a:pPr defTabSz="762000">
              <a:lnSpc>
                <a:spcPct val="88000"/>
              </a:lnSpc>
            </a:pPr>
            <a:r>
              <a:rPr kumimoji="1" lang="en-US" altLang="ko-KR" b="1">
                <a:latin typeface="Arial" charset="0"/>
              </a:rPr>
              <a:t>- The serial info. for the printer is stored in the OUTR</a:t>
            </a:r>
          </a:p>
          <a:p>
            <a:pPr defTabSz="762000">
              <a:lnSpc>
                <a:spcPct val="88000"/>
              </a:lnSpc>
            </a:pPr>
            <a:r>
              <a:rPr kumimoji="1" lang="en-US" altLang="ko-KR" b="1">
                <a:latin typeface="Arial" charset="0"/>
              </a:rPr>
              <a:t>- INPR and OUTR communicate with the terminal </a:t>
            </a:r>
          </a:p>
          <a:p>
            <a:pPr defTabSz="762000">
              <a:lnSpc>
                <a:spcPct val="88000"/>
              </a:lnSpc>
            </a:pPr>
            <a:r>
              <a:rPr kumimoji="1" lang="en-US" altLang="ko-KR" b="1">
                <a:latin typeface="Arial" charset="0"/>
              </a:rPr>
              <a:t>	serially and with the AC in parallel.</a:t>
            </a:r>
          </a:p>
          <a:p>
            <a:pPr defTabSz="762000">
              <a:lnSpc>
                <a:spcPct val="88000"/>
              </a:lnSpc>
            </a:pPr>
            <a:r>
              <a:rPr kumimoji="1" lang="en-US" altLang="ko-KR" b="1">
                <a:latin typeface="Arial" charset="0"/>
              </a:rPr>
              <a:t>- The flags are needed to </a:t>
            </a:r>
            <a:r>
              <a:rPr kumimoji="1" lang="en-US" altLang="ko-KR" b="1" i="1">
                <a:solidFill>
                  <a:schemeClr val="tx2"/>
                </a:solidFill>
                <a:latin typeface="Arial" charset="0"/>
              </a:rPr>
              <a:t>synchronize</a:t>
            </a:r>
            <a:r>
              <a:rPr kumimoji="1" lang="en-US" altLang="ko-KR" b="1">
                <a:latin typeface="Arial" charset="0"/>
              </a:rPr>
              <a:t> the timing </a:t>
            </a:r>
          </a:p>
          <a:p>
            <a:pPr defTabSz="762000">
              <a:lnSpc>
                <a:spcPct val="88000"/>
              </a:lnSpc>
            </a:pPr>
            <a:r>
              <a:rPr kumimoji="1" lang="en-US" altLang="ko-KR" b="1">
                <a:latin typeface="Arial" charset="0"/>
              </a:rPr>
              <a:t>    	difference between  I/O device and the computer</a:t>
            </a:r>
          </a:p>
        </p:txBody>
      </p:sp>
      <p:sp>
        <p:nvSpPr>
          <p:cNvPr id="74759" name="Rectangle 6"/>
          <p:cNvSpPr>
            <a:spLocks noChangeArrowheads="1"/>
          </p:cNvSpPr>
          <p:nvPr/>
        </p:nvSpPr>
        <p:spPr bwMode="auto">
          <a:xfrm>
            <a:off x="1295400" y="1062038"/>
            <a:ext cx="4613275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defTabSz="762000">
              <a:lnSpc>
                <a:spcPct val="90000"/>
              </a:lnSpc>
            </a:pPr>
            <a:r>
              <a:rPr kumimoji="1" lang="en-US" altLang="ko-KR" b="1" dirty="0">
                <a:latin typeface="Arial" charset="0"/>
              </a:rPr>
              <a:t>A Terminal with a keyboard and a Printer</a:t>
            </a:r>
          </a:p>
        </p:txBody>
      </p:sp>
      <p:sp>
        <p:nvSpPr>
          <p:cNvPr id="74760" name="Rectangle 7"/>
          <p:cNvSpPr>
            <a:spLocks noChangeArrowheads="1"/>
          </p:cNvSpPr>
          <p:nvPr/>
        </p:nvSpPr>
        <p:spPr bwMode="auto">
          <a:xfrm>
            <a:off x="1247775" y="1036638"/>
            <a:ext cx="4779963" cy="339725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4761" name="Rectangle 8"/>
          <p:cNvSpPr>
            <a:spLocks noChangeArrowheads="1"/>
          </p:cNvSpPr>
          <p:nvPr/>
        </p:nvSpPr>
        <p:spPr bwMode="auto">
          <a:xfrm>
            <a:off x="552450" y="3538538"/>
            <a:ext cx="2851150" cy="1055687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4762" name="Rectangle 9"/>
          <p:cNvSpPr>
            <a:spLocks noChangeArrowheads="1"/>
          </p:cNvSpPr>
          <p:nvPr/>
        </p:nvSpPr>
        <p:spPr bwMode="auto">
          <a:xfrm>
            <a:off x="7469188" y="0"/>
            <a:ext cx="1558925" cy="2809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algn="r" defTabSz="762000">
              <a:lnSpc>
                <a:spcPct val="90000"/>
              </a:lnSpc>
            </a:pPr>
            <a:r>
              <a:rPr kumimoji="1" lang="en-US" altLang="ko-KR" sz="1400" b="1" i="1">
                <a:latin typeface="Arial" charset="0"/>
              </a:rPr>
              <a:t>I/O and Interrupt</a:t>
            </a:r>
          </a:p>
        </p:txBody>
      </p:sp>
      <p:sp>
        <p:nvSpPr>
          <p:cNvPr id="74763" name="Rectangle 10"/>
          <p:cNvSpPr>
            <a:spLocks noChangeArrowheads="1"/>
          </p:cNvSpPr>
          <p:nvPr/>
        </p:nvSpPr>
        <p:spPr bwMode="auto">
          <a:xfrm>
            <a:off x="3798888" y="1798638"/>
            <a:ext cx="1082675" cy="4191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defTabSz="762000">
              <a:lnSpc>
                <a:spcPct val="90000"/>
              </a:lnSpc>
            </a:pPr>
            <a:r>
              <a:rPr kumimoji="1" lang="en-US" altLang="ko-KR" sz="1200" b="1">
                <a:solidFill>
                  <a:srgbClr val="000000"/>
                </a:solidFill>
                <a:latin typeface="Arial" charset="0"/>
              </a:rPr>
              <a:t>Input-output</a:t>
            </a:r>
          </a:p>
          <a:p>
            <a:pPr defTabSz="762000" eaLnBrk="1">
              <a:lnSpc>
                <a:spcPct val="90000"/>
              </a:lnSpc>
            </a:pPr>
            <a:endParaRPr kumimoji="1" lang="en-US" altLang="ko-KR" sz="12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74764" name="Rectangle 11"/>
          <p:cNvSpPr>
            <a:spLocks noChangeArrowheads="1"/>
          </p:cNvSpPr>
          <p:nvPr/>
        </p:nvSpPr>
        <p:spPr bwMode="auto">
          <a:xfrm>
            <a:off x="3952875" y="1924050"/>
            <a:ext cx="773113" cy="254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defTabSz="762000">
              <a:lnSpc>
                <a:spcPct val="90000"/>
              </a:lnSpc>
            </a:pPr>
            <a:r>
              <a:rPr kumimoji="1" lang="en-US" altLang="ko-KR" sz="1200" b="1">
                <a:solidFill>
                  <a:srgbClr val="000000"/>
                </a:solidFill>
                <a:latin typeface="Arial" charset="0"/>
              </a:rPr>
              <a:t>terminal</a:t>
            </a:r>
          </a:p>
        </p:txBody>
      </p:sp>
      <p:sp>
        <p:nvSpPr>
          <p:cNvPr id="74765" name="Rectangle 12"/>
          <p:cNvSpPr>
            <a:spLocks noChangeArrowheads="1"/>
          </p:cNvSpPr>
          <p:nvPr/>
        </p:nvSpPr>
        <p:spPr bwMode="auto">
          <a:xfrm>
            <a:off x="5722938" y="1730375"/>
            <a:ext cx="595312" cy="4191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defTabSz="762000">
              <a:lnSpc>
                <a:spcPct val="90000"/>
              </a:lnSpc>
            </a:pPr>
            <a:r>
              <a:rPr kumimoji="1" lang="en-US" altLang="ko-KR" sz="1200" b="1">
                <a:solidFill>
                  <a:srgbClr val="000000"/>
                </a:solidFill>
                <a:latin typeface="Arial" charset="0"/>
              </a:rPr>
              <a:t>Serial</a:t>
            </a:r>
          </a:p>
          <a:p>
            <a:pPr defTabSz="762000" eaLnBrk="1">
              <a:lnSpc>
                <a:spcPct val="90000"/>
              </a:lnSpc>
            </a:pPr>
            <a:endParaRPr kumimoji="1" lang="en-US" altLang="ko-KR" sz="12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74766" name="Rectangle 13"/>
          <p:cNvSpPr>
            <a:spLocks noChangeArrowheads="1"/>
          </p:cNvSpPr>
          <p:nvPr/>
        </p:nvSpPr>
        <p:spPr bwMode="auto">
          <a:xfrm>
            <a:off x="5351463" y="1857375"/>
            <a:ext cx="1308100" cy="4191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defTabSz="762000">
              <a:lnSpc>
                <a:spcPct val="90000"/>
              </a:lnSpc>
            </a:pPr>
            <a:r>
              <a:rPr kumimoji="1" lang="en-US" altLang="ko-KR" sz="1200" b="1">
                <a:solidFill>
                  <a:srgbClr val="000000"/>
                </a:solidFill>
                <a:latin typeface="Arial" charset="0"/>
              </a:rPr>
              <a:t>communication</a:t>
            </a:r>
          </a:p>
          <a:p>
            <a:pPr defTabSz="762000" eaLnBrk="1">
              <a:lnSpc>
                <a:spcPct val="90000"/>
              </a:lnSpc>
            </a:pPr>
            <a:endParaRPr kumimoji="1" lang="en-US" altLang="ko-KR" sz="12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74767" name="Rectangle 14"/>
          <p:cNvSpPr>
            <a:spLocks noChangeArrowheads="1"/>
          </p:cNvSpPr>
          <p:nvPr/>
        </p:nvSpPr>
        <p:spPr bwMode="auto">
          <a:xfrm>
            <a:off x="5608638" y="1982788"/>
            <a:ext cx="814387" cy="254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defTabSz="762000">
              <a:lnSpc>
                <a:spcPct val="90000"/>
              </a:lnSpc>
            </a:pPr>
            <a:r>
              <a:rPr kumimoji="1" lang="en-US" altLang="ko-KR" sz="1200" b="1">
                <a:solidFill>
                  <a:srgbClr val="000000"/>
                </a:solidFill>
                <a:latin typeface="Arial" charset="0"/>
              </a:rPr>
              <a:t>interface</a:t>
            </a:r>
          </a:p>
        </p:txBody>
      </p:sp>
      <p:sp>
        <p:nvSpPr>
          <p:cNvPr id="74768" name="Rectangle 15"/>
          <p:cNvSpPr>
            <a:spLocks noChangeArrowheads="1"/>
          </p:cNvSpPr>
          <p:nvPr/>
        </p:nvSpPr>
        <p:spPr bwMode="auto">
          <a:xfrm>
            <a:off x="6969125" y="1741488"/>
            <a:ext cx="1136650" cy="7493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defTabSz="762000">
              <a:lnSpc>
                <a:spcPct val="90000"/>
              </a:lnSpc>
            </a:pPr>
            <a:r>
              <a:rPr kumimoji="1" lang="en-US" altLang="ko-KR" sz="1200" b="1">
                <a:solidFill>
                  <a:srgbClr val="000000"/>
                </a:solidFill>
                <a:latin typeface="Arial" charset="0"/>
              </a:rPr>
              <a:t>Computer</a:t>
            </a:r>
          </a:p>
          <a:p>
            <a:pPr defTabSz="762000">
              <a:lnSpc>
                <a:spcPct val="90000"/>
              </a:lnSpc>
            </a:pPr>
            <a:r>
              <a:rPr kumimoji="1" lang="en-US" altLang="ko-KR" sz="1200" b="1">
                <a:solidFill>
                  <a:srgbClr val="000000"/>
                </a:solidFill>
                <a:latin typeface="Arial" charset="0"/>
              </a:rPr>
              <a:t>registers and</a:t>
            </a:r>
          </a:p>
          <a:p>
            <a:pPr defTabSz="762000">
              <a:lnSpc>
                <a:spcPct val="90000"/>
              </a:lnSpc>
            </a:pPr>
            <a:r>
              <a:rPr kumimoji="1" lang="en-US" altLang="ko-KR" sz="1200" b="1">
                <a:solidFill>
                  <a:srgbClr val="000000"/>
                </a:solidFill>
                <a:latin typeface="Arial" charset="0"/>
              </a:rPr>
              <a:t>flip-flops</a:t>
            </a:r>
          </a:p>
          <a:p>
            <a:pPr defTabSz="762000" eaLnBrk="1">
              <a:lnSpc>
                <a:spcPct val="90000"/>
              </a:lnSpc>
            </a:pPr>
            <a:endParaRPr kumimoji="1" lang="en-US" altLang="ko-KR" sz="12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74769" name="Rectangle 16"/>
          <p:cNvSpPr>
            <a:spLocks noChangeArrowheads="1"/>
          </p:cNvSpPr>
          <p:nvPr/>
        </p:nvSpPr>
        <p:spPr bwMode="auto">
          <a:xfrm>
            <a:off x="3933825" y="2335213"/>
            <a:ext cx="671513" cy="254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defTabSz="762000">
              <a:lnSpc>
                <a:spcPct val="90000"/>
              </a:lnSpc>
            </a:pPr>
            <a:r>
              <a:rPr kumimoji="1" lang="en-US" altLang="ko-KR" sz="1200" b="1">
                <a:solidFill>
                  <a:srgbClr val="000000"/>
                </a:solidFill>
                <a:latin typeface="Arial" charset="0"/>
              </a:rPr>
              <a:t>Printer</a:t>
            </a:r>
          </a:p>
        </p:txBody>
      </p:sp>
      <p:sp>
        <p:nvSpPr>
          <p:cNvPr id="74770" name="Rectangle 17"/>
          <p:cNvSpPr>
            <a:spLocks noChangeArrowheads="1"/>
          </p:cNvSpPr>
          <p:nvPr/>
        </p:nvSpPr>
        <p:spPr bwMode="auto">
          <a:xfrm>
            <a:off x="3792538" y="3402013"/>
            <a:ext cx="882650" cy="254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defTabSz="762000">
              <a:lnSpc>
                <a:spcPct val="90000"/>
              </a:lnSpc>
            </a:pPr>
            <a:r>
              <a:rPr kumimoji="1" lang="en-US" altLang="ko-KR" sz="1200" b="1">
                <a:solidFill>
                  <a:srgbClr val="000000"/>
                </a:solidFill>
                <a:latin typeface="Arial" charset="0"/>
              </a:rPr>
              <a:t>Keyboard</a:t>
            </a:r>
          </a:p>
        </p:txBody>
      </p:sp>
      <p:sp>
        <p:nvSpPr>
          <p:cNvPr id="74771" name="Rectangle 18"/>
          <p:cNvSpPr>
            <a:spLocks noChangeArrowheads="1"/>
          </p:cNvSpPr>
          <p:nvPr/>
        </p:nvSpPr>
        <p:spPr bwMode="auto">
          <a:xfrm>
            <a:off x="5543550" y="2236788"/>
            <a:ext cx="812800" cy="4191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defTabSz="762000">
              <a:lnSpc>
                <a:spcPct val="90000"/>
              </a:lnSpc>
            </a:pPr>
            <a:r>
              <a:rPr kumimoji="1" lang="en-US" altLang="ko-KR" sz="1200" b="1">
                <a:solidFill>
                  <a:srgbClr val="000000"/>
                </a:solidFill>
                <a:latin typeface="Arial" charset="0"/>
              </a:rPr>
              <a:t>Receiver</a:t>
            </a:r>
          </a:p>
          <a:p>
            <a:pPr defTabSz="762000" eaLnBrk="1">
              <a:lnSpc>
                <a:spcPct val="90000"/>
              </a:lnSpc>
            </a:pPr>
            <a:endParaRPr kumimoji="1" lang="en-US" altLang="ko-KR" sz="12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74772" name="Rectangle 19"/>
          <p:cNvSpPr>
            <a:spLocks noChangeArrowheads="1"/>
          </p:cNvSpPr>
          <p:nvPr/>
        </p:nvSpPr>
        <p:spPr bwMode="auto">
          <a:xfrm>
            <a:off x="5562600" y="2373313"/>
            <a:ext cx="814388" cy="254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defTabSz="762000">
              <a:lnSpc>
                <a:spcPct val="90000"/>
              </a:lnSpc>
            </a:pPr>
            <a:r>
              <a:rPr kumimoji="1" lang="en-US" altLang="ko-KR" sz="1200" b="1">
                <a:solidFill>
                  <a:srgbClr val="000000"/>
                </a:solidFill>
                <a:latin typeface="Arial" charset="0"/>
              </a:rPr>
              <a:t>interface</a:t>
            </a:r>
          </a:p>
        </p:txBody>
      </p:sp>
      <p:sp>
        <p:nvSpPr>
          <p:cNvPr id="74773" name="Rectangle 20"/>
          <p:cNvSpPr>
            <a:spLocks noChangeArrowheads="1"/>
          </p:cNvSpPr>
          <p:nvPr/>
        </p:nvSpPr>
        <p:spPr bwMode="auto">
          <a:xfrm>
            <a:off x="5480050" y="3290888"/>
            <a:ext cx="1017588" cy="4191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defTabSz="762000">
              <a:lnSpc>
                <a:spcPct val="90000"/>
              </a:lnSpc>
            </a:pPr>
            <a:r>
              <a:rPr kumimoji="1" lang="en-US" altLang="ko-KR" sz="1200" b="1">
                <a:solidFill>
                  <a:srgbClr val="000000"/>
                </a:solidFill>
                <a:latin typeface="Arial" charset="0"/>
              </a:rPr>
              <a:t>Transmitter</a:t>
            </a:r>
          </a:p>
          <a:p>
            <a:pPr defTabSz="762000" eaLnBrk="1">
              <a:lnSpc>
                <a:spcPct val="90000"/>
              </a:lnSpc>
            </a:pPr>
            <a:endParaRPr kumimoji="1" lang="en-US" altLang="ko-KR" sz="12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74774" name="Rectangle 21"/>
          <p:cNvSpPr>
            <a:spLocks noChangeArrowheads="1"/>
          </p:cNvSpPr>
          <p:nvPr/>
        </p:nvSpPr>
        <p:spPr bwMode="auto">
          <a:xfrm>
            <a:off x="5556250" y="3421063"/>
            <a:ext cx="814388" cy="254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defTabSz="762000">
              <a:lnSpc>
                <a:spcPct val="90000"/>
              </a:lnSpc>
            </a:pPr>
            <a:r>
              <a:rPr kumimoji="1" lang="en-US" altLang="ko-KR" sz="1200" b="1">
                <a:solidFill>
                  <a:srgbClr val="000000"/>
                </a:solidFill>
                <a:latin typeface="Arial" charset="0"/>
              </a:rPr>
              <a:t>interface</a:t>
            </a:r>
          </a:p>
        </p:txBody>
      </p:sp>
      <p:sp>
        <p:nvSpPr>
          <p:cNvPr id="74775" name="Rectangle 22"/>
          <p:cNvSpPr>
            <a:spLocks noChangeArrowheads="1"/>
          </p:cNvSpPr>
          <p:nvPr/>
        </p:nvSpPr>
        <p:spPr bwMode="auto">
          <a:xfrm>
            <a:off x="7924800" y="2335213"/>
            <a:ext cx="512763" cy="254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defTabSz="762000">
              <a:lnSpc>
                <a:spcPct val="90000"/>
              </a:lnSpc>
            </a:pPr>
            <a:r>
              <a:rPr kumimoji="1" lang="en-US" altLang="ko-KR" sz="1200" b="1">
                <a:solidFill>
                  <a:srgbClr val="000000"/>
                </a:solidFill>
                <a:latin typeface="Arial" charset="0"/>
              </a:rPr>
              <a:t>FGO</a:t>
            </a:r>
          </a:p>
        </p:txBody>
      </p:sp>
      <p:sp>
        <p:nvSpPr>
          <p:cNvPr id="74776" name="Rectangle 23"/>
          <p:cNvSpPr>
            <a:spLocks noChangeArrowheads="1"/>
          </p:cNvSpPr>
          <p:nvPr/>
        </p:nvSpPr>
        <p:spPr bwMode="auto">
          <a:xfrm>
            <a:off x="7185025" y="2335213"/>
            <a:ext cx="612775" cy="254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defTabSz="762000">
              <a:lnSpc>
                <a:spcPct val="90000"/>
              </a:lnSpc>
            </a:pPr>
            <a:r>
              <a:rPr kumimoji="1" lang="en-US" altLang="ko-KR" sz="1200" b="1">
                <a:solidFill>
                  <a:srgbClr val="000000"/>
                </a:solidFill>
                <a:latin typeface="Arial" charset="0"/>
              </a:rPr>
              <a:t>OUTR</a:t>
            </a:r>
          </a:p>
        </p:txBody>
      </p:sp>
      <p:sp>
        <p:nvSpPr>
          <p:cNvPr id="74777" name="Rectangle 24"/>
          <p:cNvSpPr>
            <a:spLocks noChangeArrowheads="1"/>
          </p:cNvSpPr>
          <p:nvPr/>
        </p:nvSpPr>
        <p:spPr bwMode="auto">
          <a:xfrm>
            <a:off x="7269163" y="2878138"/>
            <a:ext cx="400050" cy="254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defTabSz="762000">
              <a:lnSpc>
                <a:spcPct val="90000"/>
              </a:lnSpc>
            </a:pPr>
            <a:r>
              <a:rPr kumimoji="1" lang="en-US" altLang="ko-KR" sz="1200" b="1">
                <a:solidFill>
                  <a:srgbClr val="000000"/>
                </a:solidFill>
                <a:latin typeface="Arial" charset="0"/>
              </a:rPr>
              <a:t>AC</a:t>
            </a:r>
          </a:p>
        </p:txBody>
      </p:sp>
      <p:sp>
        <p:nvSpPr>
          <p:cNvPr id="74778" name="Rectangle 25"/>
          <p:cNvSpPr>
            <a:spLocks noChangeArrowheads="1"/>
          </p:cNvSpPr>
          <p:nvPr/>
        </p:nvSpPr>
        <p:spPr bwMode="auto">
          <a:xfrm>
            <a:off x="7242175" y="3402013"/>
            <a:ext cx="544513" cy="254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defTabSz="762000">
              <a:lnSpc>
                <a:spcPct val="90000"/>
              </a:lnSpc>
            </a:pPr>
            <a:r>
              <a:rPr kumimoji="1" lang="en-US" altLang="ko-KR" sz="1200" b="1">
                <a:solidFill>
                  <a:srgbClr val="000000"/>
                </a:solidFill>
                <a:latin typeface="Arial" charset="0"/>
              </a:rPr>
              <a:t>INPR</a:t>
            </a:r>
          </a:p>
        </p:txBody>
      </p:sp>
      <p:sp>
        <p:nvSpPr>
          <p:cNvPr id="74779" name="Rectangle 26"/>
          <p:cNvSpPr>
            <a:spLocks noChangeArrowheads="1"/>
          </p:cNvSpPr>
          <p:nvPr/>
        </p:nvSpPr>
        <p:spPr bwMode="auto">
          <a:xfrm>
            <a:off x="7950200" y="3402013"/>
            <a:ext cx="436563" cy="254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defTabSz="762000">
              <a:lnSpc>
                <a:spcPct val="90000"/>
              </a:lnSpc>
            </a:pPr>
            <a:r>
              <a:rPr kumimoji="1" lang="en-US" altLang="ko-KR" sz="1200" b="1">
                <a:solidFill>
                  <a:srgbClr val="000000"/>
                </a:solidFill>
                <a:latin typeface="Arial" charset="0"/>
              </a:rPr>
              <a:t>FGI</a:t>
            </a:r>
          </a:p>
        </p:txBody>
      </p:sp>
      <p:sp>
        <p:nvSpPr>
          <p:cNvPr id="74780" name="Rectangle 27"/>
          <p:cNvSpPr>
            <a:spLocks noChangeArrowheads="1"/>
          </p:cNvSpPr>
          <p:nvPr/>
        </p:nvSpPr>
        <p:spPr bwMode="auto">
          <a:xfrm>
            <a:off x="8002588" y="2333625"/>
            <a:ext cx="360362" cy="207963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4781" name="Rectangle 28"/>
          <p:cNvSpPr>
            <a:spLocks noChangeArrowheads="1"/>
          </p:cNvSpPr>
          <p:nvPr/>
        </p:nvSpPr>
        <p:spPr bwMode="auto">
          <a:xfrm>
            <a:off x="7177088" y="2341563"/>
            <a:ext cx="644525" cy="192087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4782" name="Rectangle 29"/>
          <p:cNvSpPr>
            <a:spLocks noChangeArrowheads="1"/>
          </p:cNvSpPr>
          <p:nvPr/>
        </p:nvSpPr>
        <p:spPr bwMode="auto">
          <a:xfrm>
            <a:off x="6958013" y="2886075"/>
            <a:ext cx="1082675" cy="198438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4783" name="Rectangle 30"/>
          <p:cNvSpPr>
            <a:spLocks noChangeArrowheads="1"/>
          </p:cNvSpPr>
          <p:nvPr/>
        </p:nvSpPr>
        <p:spPr bwMode="auto">
          <a:xfrm>
            <a:off x="7177088" y="3398838"/>
            <a:ext cx="644525" cy="200025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4784" name="Rectangle 31"/>
          <p:cNvSpPr>
            <a:spLocks noChangeArrowheads="1"/>
          </p:cNvSpPr>
          <p:nvPr/>
        </p:nvSpPr>
        <p:spPr bwMode="auto">
          <a:xfrm>
            <a:off x="7989888" y="3398838"/>
            <a:ext cx="347662" cy="19050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4785" name="Arc 32"/>
          <p:cNvSpPr>
            <a:spLocks/>
          </p:cNvSpPr>
          <p:nvPr/>
        </p:nvSpPr>
        <p:spPr bwMode="auto">
          <a:xfrm>
            <a:off x="7435850" y="2525713"/>
            <a:ext cx="96838" cy="85725"/>
          </a:xfrm>
          <a:custGeom>
            <a:avLst/>
            <a:gdLst>
              <a:gd name="T0" fmla="*/ 536967 w 17464"/>
              <a:gd name="T1" fmla="*/ 312011 h 21600"/>
              <a:gd name="T2" fmla="*/ 0 w 17464"/>
              <a:gd name="T3" fmla="*/ 310340 h 21600"/>
              <a:gd name="T4" fmla="*/ 272171 w 17464"/>
              <a:gd name="T5" fmla="*/ 0 h 21600"/>
              <a:gd name="T6" fmla="*/ 0 60000 65536"/>
              <a:gd name="T7" fmla="*/ 0 60000 65536"/>
              <a:gd name="T8" fmla="*/ 0 60000 65536"/>
              <a:gd name="T9" fmla="*/ 0 w 17464"/>
              <a:gd name="T10" fmla="*/ 0 h 21600"/>
              <a:gd name="T11" fmla="*/ 17464 w 17464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7464" h="21600" fill="none" extrusionOk="0">
                <a:moveTo>
                  <a:pt x="17463" y="19808"/>
                </a:moveTo>
                <a:cubicBezTo>
                  <a:pt x="14746" y="20990"/>
                  <a:pt x="11815" y="21599"/>
                  <a:pt x="8852" y="21600"/>
                </a:cubicBezTo>
                <a:cubicBezTo>
                  <a:pt x="5800" y="21600"/>
                  <a:pt x="2783" y="20953"/>
                  <a:pt x="0" y="19702"/>
                </a:cubicBezTo>
              </a:path>
              <a:path w="17464" h="21600" stroke="0" extrusionOk="0">
                <a:moveTo>
                  <a:pt x="17463" y="19808"/>
                </a:moveTo>
                <a:cubicBezTo>
                  <a:pt x="14746" y="20990"/>
                  <a:pt x="11815" y="21599"/>
                  <a:pt x="8852" y="21600"/>
                </a:cubicBezTo>
                <a:cubicBezTo>
                  <a:pt x="5800" y="21600"/>
                  <a:pt x="2783" y="20953"/>
                  <a:pt x="0" y="19702"/>
                </a:cubicBezTo>
                <a:lnTo>
                  <a:pt x="8852" y="0"/>
                </a:lnTo>
                <a:close/>
              </a:path>
            </a:pathLst>
          </a:custGeom>
          <a:solidFill>
            <a:srgbClr val="000000"/>
          </a:solidFill>
          <a:ln w="127000" cap="rnd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4786" name="Arc 33"/>
          <p:cNvSpPr>
            <a:spLocks/>
          </p:cNvSpPr>
          <p:nvPr/>
        </p:nvSpPr>
        <p:spPr bwMode="auto">
          <a:xfrm>
            <a:off x="7427913" y="3076575"/>
            <a:ext cx="98425" cy="85725"/>
          </a:xfrm>
          <a:custGeom>
            <a:avLst/>
            <a:gdLst>
              <a:gd name="T0" fmla="*/ 554711 w 17464"/>
              <a:gd name="T1" fmla="*/ 312011 h 21600"/>
              <a:gd name="T2" fmla="*/ 0 w 17464"/>
              <a:gd name="T3" fmla="*/ 310340 h 21600"/>
              <a:gd name="T4" fmla="*/ 281168 w 17464"/>
              <a:gd name="T5" fmla="*/ 0 h 21600"/>
              <a:gd name="T6" fmla="*/ 0 60000 65536"/>
              <a:gd name="T7" fmla="*/ 0 60000 65536"/>
              <a:gd name="T8" fmla="*/ 0 60000 65536"/>
              <a:gd name="T9" fmla="*/ 0 w 17464"/>
              <a:gd name="T10" fmla="*/ 0 h 21600"/>
              <a:gd name="T11" fmla="*/ 17464 w 17464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7464" h="21600" fill="none" extrusionOk="0">
                <a:moveTo>
                  <a:pt x="17463" y="19808"/>
                </a:moveTo>
                <a:cubicBezTo>
                  <a:pt x="14746" y="20990"/>
                  <a:pt x="11815" y="21599"/>
                  <a:pt x="8852" y="21600"/>
                </a:cubicBezTo>
                <a:cubicBezTo>
                  <a:pt x="5800" y="21600"/>
                  <a:pt x="2783" y="20953"/>
                  <a:pt x="0" y="19702"/>
                </a:cubicBezTo>
              </a:path>
              <a:path w="17464" h="21600" stroke="0" extrusionOk="0">
                <a:moveTo>
                  <a:pt x="17463" y="19808"/>
                </a:moveTo>
                <a:cubicBezTo>
                  <a:pt x="14746" y="20990"/>
                  <a:pt x="11815" y="21599"/>
                  <a:pt x="8852" y="21600"/>
                </a:cubicBezTo>
                <a:cubicBezTo>
                  <a:pt x="5800" y="21600"/>
                  <a:pt x="2783" y="20953"/>
                  <a:pt x="0" y="19702"/>
                </a:cubicBezTo>
                <a:lnTo>
                  <a:pt x="8852" y="0"/>
                </a:lnTo>
                <a:close/>
              </a:path>
            </a:pathLst>
          </a:custGeom>
          <a:solidFill>
            <a:srgbClr val="000000"/>
          </a:solidFill>
          <a:ln w="127000" cap="rnd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4787" name="Line 34"/>
          <p:cNvSpPr>
            <a:spLocks noChangeShapeType="1"/>
          </p:cNvSpPr>
          <p:nvPr/>
        </p:nvSpPr>
        <p:spPr bwMode="auto">
          <a:xfrm>
            <a:off x="7480300" y="3146425"/>
            <a:ext cx="0" cy="249238"/>
          </a:xfrm>
          <a:prstGeom prst="line">
            <a:avLst/>
          </a:prstGeom>
          <a:noFill/>
          <a:ln w="38100" cmpd="dbl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4788" name="Arc 35"/>
          <p:cNvSpPr>
            <a:spLocks/>
          </p:cNvSpPr>
          <p:nvPr/>
        </p:nvSpPr>
        <p:spPr bwMode="auto">
          <a:xfrm>
            <a:off x="6519863" y="2403475"/>
            <a:ext cx="122237" cy="69850"/>
          </a:xfrm>
          <a:custGeom>
            <a:avLst/>
            <a:gdLst>
              <a:gd name="T0" fmla="*/ 631003 w 21600"/>
              <a:gd name="T1" fmla="*/ 0 h 17464"/>
              <a:gd name="T2" fmla="*/ 634399 w 21600"/>
              <a:gd name="T3" fmla="*/ 279376 h 17464"/>
              <a:gd name="T4" fmla="*/ 0 w 21600"/>
              <a:gd name="T5" fmla="*/ 141608 h 17464"/>
              <a:gd name="T6" fmla="*/ 0 60000 65536"/>
              <a:gd name="T7" fmla="*/ 0 60000 65536"/>
              <a:gd name="T8" fmla="*/ 0 60000 65536"/>
              <a:gd name="T9" fmla="*/ 0 w 21600"/>
              <a:gd name="T10" fmla="*/ 0 h 17464"/>
              <a:gd name="T11" fmla="*/ 21600 w 21600"/>
              <a:gd name="T12" fmla="*/ 17464 h 1746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17464" fill="none" extrusionOk="0">
                <a:moveTo>
                  <a:pt x="19702" y="0"/>
                </a:moveTo>
                <a:cubicBezTo>
                  <a:pt x="20953" y="2783"/>
                  <a:pt x="21600" y="5800"/>
                  <a:pt x="21600" y="8852"/>
                </a:cubicBezTo>
                <a:cubicBezTo>
                  <a:pt x="21600" y="11815"/>
                  <a:pt x="20990" y="14746"/>
                  <a:pt x="19808" y="17463"/>
                </a:cubicBezTo>
              </a:path>
              <a:path w="21600" h="17464" stroke="0" extrusionOk="0">
                <a:moveTo>
                  <a:pt x="19702" y="0"/>
                </a:moveTo>
                <a:cubicBezTo>
                  <a:pt x="20953" y="2783"/>
                  <a:pt x="21600" y="5800"/>
                  <a:pt x="21600" y="8852"/>
                </a:cubicBezTo>
                <a:cubicBezTo>
                  <a:pt x="21600" y="11815"/>
                  <a:pt x="20990" y="14746"/>
                  <a:pt x="19808" y="17463"/>
                </a:cubicBezTo>
                <a:lnTo>
                  <a:pt x="0" y="8852"/>
                </a:lnTo>
                <a:close/>
              </a:path>
            </a:pathLst>
          </a:custGeom>
          <a:solidFill>
            <a:srgbClr val="000000"/>
          </a:solidFill>
          <a:ln w="127000" cap="rnd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4789" name="Line 36"/>
          <p:cNvSpPr>
            <a:spLocks noChangeShapeType="1"/>
          </p:cNvSpPr>
          <p:nvPr/>
        </p:nvSpPr>
        <p:spPr bwMode="auto">
          <a:xfrm>
            <a:off x="6623050" y="2441575"/>
            <a:ext cx="541338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4790" name="Rectangle 37"/>
          <p:cNvSpPr>
            <a:spLocks noChangeArrowheads="1"/>
          </p:cNvSpPr>
          <p:nvPr/>
        </p:nvSpPr>
        <p:spPr bwMode="auto">
          <a:xfrm>
            <a:off x="5502275" y="2235200"/>
            <a:ext cx="1004888" cy="350838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4791" name="Rectangle 38"/>
          <p:cNvSpPr>
            <a:spLocks noChangeArrowheads="1"/>
          </p:cNvSpPr>
          <p:nvPr/>
        </p:nvSpPr>
        <p:spPr bwMode="auto">
          <a:xfrm>
            <a:off x="5502275" y="3300413"/>
            <a:ext cx="1004888" cy="350837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4792" name="Arc 39"/>
          <p:cNvSpPr>
            <a:spLocks/>
          </p:cNvSpPr>
          <p:nvPr/>
        </p:nvSpPr>
        <p:spPr bwMode="auto">
          <a:xfrm>
            <a:off x="7056438" y="3468688"/>
            <a:ext cx="122237" cy="71437"/>
          </a:xfrm>
          <a:custGeom>
            <a:avLst/>
            <a:gdLst>
              <a:gd name="T0" fmla="*/ 55918 w 21600"/>
              <a:gd name="T1" fmla="*/ 295755 h 17255"/>
              <a:gd name="T2" fmla="*/ 59245 w 21600"/>
              <a:gd name="T3" fmla="*/ 0 h 17255"/>
              <a:gd name="T4" fmla="*/ 691754 w 21600"/>
              <a:gd name="T5" fmla="*/ 149908 h 17255"/>
              <a:gd name="T6" fmla="*/ 0 60000 65536"/>
              <a:gd name="T7" fmla="*/ 0 60000 65536"/>
              <a:gd name="T8" fmla="*/ 0 60000 65536"/>
              <a:gd name="T9" fmla="*/ 0 w 21600"/>
              <a:gd name="T10" fmla="*/ 0 h 17255"/>
              <a:gd name="T11" fmla="*/ 21600 w 21600"/>
              <a:gd name="T12" fmla="*/ 17255 h 17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17255" fill="none" extrusionOk="0">
                <a:moveTo>
                  <a:pt x="1746" y="17254"/>
                </a:moveTo>
                <a:cubicBezTo>
                  <a:pt x="594" y="14566"/>
                  <a:pt x="0" y="11671"/>
                  <a:pt x="0" y="8746"/>
                </a:cubicBezTo>
                <a:cubicBezTo>
                  <a:pt x="-1" y="5733"/>
                  <a:pt x="630" y="2754"/>
                  <a:pt x="1849" y="-1"/>
                </a:cubicBezTo>
              </a:path>
              <a:path w="21600" h="17255" stroke="0" extrusionOk="0">
                <a:moveTo>
                  <a:pt x="1746" y="17254"/>
                </a:moveTo>
                <a:cubicBezTo>
                  <a:pt x="594" y="14566"/>
                  <a:pt x="0" y="11671"/>
                  <a:pt x="0" y="8746"/>
                </a:cubicBezTo>
                <a:cubicBezTo>
                  <a:pt x="-1" y="5733"/>
                  <a:pt x="630" y="2754"/>
                  <a:pt x="1849" y="-1"/>
                </a:cubicBezTo>
                <a:lnTo>
                  <a:pt x="21600" y="8746"/>
                </a:lnTo>
                <a:close/>
              </a:path>
            </a:pathLst>
          </a:custGeom>
          <a:solidFill>
            <a:srgbClr val="000000"/>
          </a:solidFill>
          <a:ln w="12700" cap="rnd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4793" name="Line 40"/>
          <p:cNvSpPr>
            <a:spLocks noChangeShapeType="1"/>
          </p:cNvSpPr>
          <p:nvPr/>
        </p:nvSpPr>
        <p:spPr bwMode="auto">
          <a:xfrm>
            <a:off x="6519863" y="3508375"/>
            <a:ext cx="541337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4794" name="Arc 41"/>
          <p:cNvSpPr>
            <a:spLocks/>
          </p:cNvSpPr>
          <p:nvPr/>
        </p:nvSpPr>
        <p:spPr bwMode="auto">
          <a:xfrm>
            <a:off x="4838700" y="2403475"/>
            <a:ext cx="122238" cy="69850"/>
          </a:xfrm>
          <a:custGeom>
            <a:avLst/>
            <a:gdLst>
              <a:gd name="T0" fmla="*/ 631014 w 21600"/>
              <a:gd name="T1" fmla="*/ 0 h 17464"/>
              <a:gd name="T2" fmla="*/ 634404 w 21600"/>
              <a:gd name="T3" fmla="*/ 279376 h 17464"/>
              <a:gd name="T4" fmla="*/ 0 w 21600"/>
              <a:gd name="T5" fmla="*/ 141608 h 17464"/>
              <a:gd name="T6" fmla="*/ 0 60000 65536"/>
              <a:gd name="T7" fmla="*/ 0 60000 65536"/>
              <a:gd name="T8" fmla="*/ 0 60000 65536"/>
              <a:gd name="T9" fmla="*/ 0 w 21600"/>
              <a:gd name="T10" fmla="*/ 0 h 17464"/>
              <a:gd name="T11" fmla="*/ 21600 w 21600"/>
              <a:gd name="T12" fmla="*/ 17464 h 1746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17464" fill="none" extrusionOk="0">
                <a:moveTo>
                  <a:pt x="19702" y="0"/>
                </a:moveTo>
                <a:cubicBezTo>
                  <a:pt x="20953" y="2783"/>
                  <a:pt x="21600" y="5800"/>
                  <a:pt x="21600" y="8852"/>
                </a:cubicBezTo>
                <a:cubicBezTo>
                  <a:pt x="21600" y="11815"/>
                  <a:pt x="20990" y="14746"/>
                  <a:pt x="19808" y="17463"/>
                </a:cubicBezTo>
              </a:path>
              <a:path w="21600" h="17464" stroke="0" extrusionOk="0">
                <a:moveTo>
                  <a:pt x="19702" y="0"/>
                </a:moveTo>
                <a:cubicBezTo>
                  <a:pt x="20953" y="2783"/>
                  <a:pt x="21600" y="5800"/>
                  <a:pt x="21600" y="8852"/>
                </a:cubicBezTo>
                <a:cubicBezTo>
                  <a:pt x="21600" y="11815"/>
                  <a:pt x="20990" y="14746"/>
                  <a:pt x="19808" y="17463"/>
                </a:cubicBezTo>
                <a:lnTo>
                  <a:pt x="0" y="8852"/>
                </a:lnTo>
                <a:close/>
              </a:path>
            </a:pathLst>
          </a:custGeom>
          <a:solidFill>
            <a:srgbClr val="000000"/>
          </a:solidFill>
          <a:ln w="127000" cap="rnd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4795" name="Line 42"/>
          <p:cNvSpPr>
            <a:spLocks noChangeShapeType="1"/>
          </p:cNvSpPr>
          <p:nvPr/>
        </p:nvSpPr>
        <p:spPr bwMode="auto">
          <a:xfrm>
            <a:off x="4948238" y="2441575"/>
            <a:ext cx="541337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4796" name="Arc 43"/>
          <p:cNvSpPr>
            <a:spLocks/>
          </p:cNvSpPr>
          <p:nvPr/>
        </p:nvSpPr>
        <p:spPr bwMode="auto">
          <a:xfrm>
            <a:off x="5380038" y="3468688"/>
            <a:ext cx="122237" cy="71437"/>
          </a:xfrm>
          <a:custGeom>
            <a:avLst/>
            <a:gdLst>
              <a:gd name="T0" fmla="*/ 55918 w 21600"/>
              <a:gd name="T1" fmla="*/ 295755 h 17255"/>
              <a:gd name="T2" fmla="*/ 59245 w 21600"/>
              <a:gd name="T3" fmla="*/ 0 h 17255"/>
              <a:gd name="T4" fmla="*/ 691754 w 21600"/>
              <a:gd name="T5" fmla="*/ 149908 h 17255"/>
              <a:gd name="T6" fmla="*/ 0 60000 65536"/>
              <a:gd name="T7" fmla="*/ 0 60000 65536"/>
              <a:gd name="T8" fmla="*/ 0 60000 65536"/>
              <a:gd name="T9" fmla="*/ 0 w 21600"/>
              <a:gd name="T10" fmla="*/ 0 h 17255"/>
              <a:gd name="T11" fmla="*/ 21600 w 21600"/>
              <a:gd name="T12" fmla="*/ 17255 h 17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17255" fill="none" extrusionOk="0">
                <a:moveTo>
                  <a:pt x="1746" y="17254"/>
                </a:moveTo>
                <a:cubicBezTo>
                  <a:pt x="594" y="14566"/>
                  <a:pt x="0" y="11671"/>
                  <a:pt x="0" y="8746"/>
                </a:cubicBezTo>
                <a:cubicBezTo>
                  <a:pt x="-1" y="5733"/>
                  <a:pt x="630" y="2754"/>
                  <a:pt x="1849" y="-1"/>
                </a:cubicBezTo>
              </a:path>
              <a:path w="21600" h="17255" stroke="0" extrusionOk="0">
                <a:moveTo>
                  <a:pt x="1746" y="17254"/>
                </a:moveTo>
                <a:cubicBezTo>
                  <a:pt x="594" y="14566"/>
                  <a:pt x="0" y="11671"/>
                  <a:pt x="0" y="8746"/>
                </a:cubicBezTo>
                <a:cubicBezTo>
                  <a:pt x="-1" y="5733"/>
                  <a:pt x="630" y="2754"/>
                  <a:pt x="1849" y="-1"/>
                </a:cubicBezTo>
                <a:lnTo>
                  <a:pt x="21600" y="8746"/>
                </a:lnTo>
                <a:close/>
              </a:path>
            </a:pathLst>
          </a:custGeom>
          <a:solidFill>
            <a:srgbClr val="000000"/>
          </a:solidFill>
          <a:ln w="12700" cap="rnd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4797" name="Line 44"/>
          <p:cNvSpPr>
            <a:spLocks noChangeShapeType="1"/>
          </p:cNvSpPr>
          <p:nvPr/>
        </p:nvSpPr>
        <p:spPr bwMode="auto">
          <a:xfrm>
            <a:off x="4845050" y="3508375"/>
            <a:ext cx="53975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4798" name="Rectangle 45"/>
          <p:cNvSpPr>
            <a:spLocks noChangeArrowheads="1"/>
          </p:cNvSpPr>
          <p:nvPr/>
        </p:nvSpPr>
        <p:spPr bwMode="auto">
          <a:xfrm>
            <a:off x="3813175" y="2235200"/>
            <a:ext cx="1019175" cy="350838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4799" name="Rectangle 46"/>
          <p:cNvSpPr>
            <a:spLocks noChangeArrowheads="1"/>
          </p:cNvSpPr>
          <p:nvPr/>
        </p:nvSpPr>
        <p:spPr bwMode="auto">
          <a:xfrm>
            <a:off x="3813175" y="3300413"/>
            <a:ext cx="1019175" cy="350837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4800" name="Line 47"/>
          <p:cNvSpPr>
            <a:spLocks noChangeShapeType="1"/>
          </p:cNvSpPr>
          <p:nvPr/>
        </p:nvSpPr>
        <p:spPr bwMode="auto">
          <a:xfrm flipV="1">
            <a:off x="7486650" y="2592388"/>
            <a:ext cx="0" cy="296862"/>
          </a:xfrm>
          <a:prstGeom prst="line">
            <a:avLst/>
          </a:prstGeom>
          <a:noFill/>
          <a:ln w="38100" cmpd="dbl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4801" name="Arc 48"/>
          <p:cNvSpPr>
            <a:spLocks/>
          </p:cNvSpPr>
          <p:nvPr/>
        </p:nvSpPr>
        <p:spPr bwMode="auto">
          <a:xfrm>
            <a:off x="5883275" y="3836988"/>
            <a:ext cx="122238" cy="68262"/>
          </a:xfrm>
          <a:custGeom>
            <a:avLst/>
            <a:gdLst>
              <a:gd name="T0" fmla="*/ 55918 w 21600"/>
              <a:gd name="T1" fmla="*/ 270049 h 17255"/>
              <a:gd name="T2" fmla="*/ 59246 w 21600"/>
              <a:gd name="T3" fmla="*/ 0 h 17255"/>
              <a:gd name="T4" fmla="*/ 691765 w 21600"/>
              <a:gd name="T5" fmla="*/ 136880 h 17255"/>
              <a:gd name="T6" fmla="*/ 0 60000 65536"/>
              <a:gd name="T7" fmla="*/ 0 60000 65536"/>
              <a:gd name="T8" fmla="*/ 0 60000 65536"/>
              <a:gd name="T9" fmla="*/ 0 w 21600"/>
              <a:gd name="T10" fmla="*/ 0 h 17255"/>
              <a:gd name="T11" fmla="*/ 21600 w 21600"/>
              <a:gd name="T12" fmla="*/ 17255 h 17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17255" fill="none" extrusionOk="0">
                <a:moveTo>
                  <a:pt x="1746" y="17254"/>
                </a:moveTo>
                <a:cubicBezTo>
                  <a:pt x="594" y="14566"/>
                  <a:pt x="0" y="11671"/>
                  <a:pt x="0" y="8746"/>
                </a:cubicBezTo>
                <a:cubicBezTo>
                  <a:pt x="-1" y="5733"/>
                  <a:pt x="630" y="2754"/>
                  <a:pt x="1849" y="-1"/>
                </a:cubicBezTo>
              </a:path>
              <a:path w="21600" h="17255" stroke="0" extrusionOk="0">
                <a:moveTo>
                  <a:pt x="1746" y="17254"/>
                </a:moveTo>
                <a:cubicBezTo>
                  <a:pt x="594" y="14566"/>
                  <a:pt x="0" y="11671"/>
                  <a:pt x="0" y="8746"/>
                </a:cubicBezTo>
                <a:cubicBezTo>
                  <a:pt x="-1" y="5733"/>
                  <a:pt x="630" y="2754"/>
                  <a:pt x="1849" y="-1"/>
                </a:cubicBezTo>
                <a:lnTo>
                  <a:pt x="21600" y="8746"/>
                </a:lnTo>
                <a:close/>
              </a:path>
            </a:pathLst>
          </a:custGeom>
          <a:solidFill>
            <a:srgbClr val="000000"/>
          </a:solidFill>
          <a:ln w="12700" cap="rnd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4802" name="Line 49"/>
          <p:cNvSpPr>
            <a:spLocks noChangeShapeType="1"/>
          </p:cNvSpPr>
          <p:nvPr/>
        </p:nvSpPr>
        <p:spPr bwMode="auto">
          <a:xfrm>
            <a:off x="5553075" y="3878263"/>
            <a:ext cx="33496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4803" name="Arc 50"/>
          <p:cNvSpPr>
            <a:spLocks/>
          </p:cNvSpPr>
          <p:nvPr/>
        </p:nvSpPr>
        <p:spPr bwMode="auto">
          <a:xfrm>
            <a:off x="5883275" y="4025900"/>
            <a:ext cx="122238" cy="68263"/>
          </a:xfrm>
          <a:custGeom>
            <a:avLst/>
            <a:gdLst>
              <a:gd name="T0" fmla="*/ 55918 w 21600"/>
              <a:gd name="T1" fmla="*/ 270057 h 17255"/>
              <a:gd name="T2" fmla="*/ 59246 w 21600"/>
              <a:gd name="T3" fmla="*/ 0 h 17255"/>
              <a:gd name="T4" fmla="*/ 691765 w 21600"/>
              <a:gd name="T5" fmla="*/ 136882 h 17255"/>
              <a:gd name="T6" fmla="*/ 0 60000 65536"/>
              <a:gd name="T7" fmla="*/ 0 60000 65536"/>
              <a:gd name="T8" fmla="*/ 0 60000 65536"/>
              <a:gd name="T9" fmla="*/ 0 w 21600"/>
              <a:gd name="T10" fmla="*/ 0 h 17255"/>
              <a:gd name="T11" fmla="*/ 21600 w 21600"/>
              <a:gd name="T12" fmla="*/ 17255 h 17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17255" fill="none" extrusionOk="0">
                <a:moveTo>
                  <a:pt x="1746" y="17254"/>
                </a:moveTo>
                <a:cubicBezTo>
                  <a:pt x="594" y="14566"/>
                  <a:pt x="0" y="11671"/>
                  <a:pt x="0" y="8746"/>
                </a:cubicBezTo>
                <a:cubicBezTo>
                  <a:pt x="-1" y="5733"/>
                  <a:pt x="630" y="2754"/>
                  <a:pt x="1849" y="-1"/>
                </a:cubicBezTo>
              </a:path>
              <a:path w="21600" h="17255" stroke="0" extrusionOk="0">
                <a:moveTo>
                  <a:pt x="1746" y="17254"/>
                </a:moveTo>
                <a:cubicBezTo>
                  <a:pt x="594" y="14566"/>
                  <a:pt x="0" y="11671"/>
                  <a:pt x="0" y="8746"/>
                </a:cubicBezTo>
                <a:cubicBezTo>
                  <a:pt x="-1" y="5733"/>
                  <a:pt x="630" y="2754"/>
                  <a:pt x="1849" y="-1"/>
                </a:cubicBezTo>
                <a:lnTo>
                  <a:pt x="21600" y="8746"/>
                </a:lnTo>
                <a:close/>
              </a:path>
            </a:pathLst>
          </a:custGeom>
          <a:solidFill>
            <a:srgbClr val="000000"/>
          </a:solidFill>
          <a:ln w="127000" cap="rnd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4804" name="Line 51"/>
          <p:cNvSpPr>
            <a:spLocks noChangeShapeType="1"/>
          </p:cNvSpPr>
          <p:nvPr/>
        </p:nvSpPr>
        <p:spPr bwMode="auto">
          <a:xfrm flipH="1">
            <a:off x="5521325" y="4062413"/>
            <a:ext cx="373063" cy="0"/>
          </a:xfrm>
          <a:prstGeom prst="line">
            <a:avLst/>
          </a:prstGeom>
          <a:noFill/>
          <a:ln w="38100" cmpd="dbl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4805" name="Rectangle 52"/>
          <p:cNvSpPr>
            <a:spLocks noChangeArrowheads="1"/>
          </p:cNvSpPr>
          <p:nvPr/>
        </p:nvSpPr>
        <p:spPr bwMode="auto">
          <a:xfrm>
            <a:off x="5967413" y="3727450"/>
            <a:ext cx="2586037" cy="280988"/>
          </a:xfrm>
          <a:prstGeom prst="rect">
            <a:avLst/>
          </a:prstGeom>
          <a:noFill/>
          <a:ln w="38100" cmpd="dbl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defTabSz="762000">
              <a:lnSpc>
                <a:spcPct val="90000"/>
              </a:lnSpc>
            </a:pPr>
            <a:r>
              <a:rPr kumimoji="1" lang="en-US" altLang="ko-KR" sz="1400" b="1">
                <a:latin typeface="Arial" charset="0"/>
              </a:rPr>
              <a:t>Serial Communications Path</a:t>
            </a:r>
          </a:p>
        </p:txBody>
      </p:sp>
      <p:sp>
        <p:nvSpPr>
          <p:cNvPr id="74806" name="Rectangle 53"/>
          <p:cNvSpPr>
            <a:spLocks noChangeArrowheads="1"/>
          </p:cNvSpPr>
          <p:nvPr/>
        </p:nvSpPr>
        <p:spPr bwMode="auto">
          <a:xfrm>
            <a:off x="5969000" y="3935413"/>
            <a:ext cx="2733675" cy="280987"/>
          </a:xfrm>
          <a:prstGeom prst="rect">
            <a:avLst/>
          </a:prstGeom>
          <a:noFill/>
          <a:ln w="38100" cmpd="dbl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defTabSz="762000">
              <a:lnSpc>
                <a:spcPct val="90000"/>
              </a:lnSpc>
            </a:pPr>
            <a:r>
              <a:rPr kumimoji="1" lang="en-US" altLang="ko-KR" sz="1400" b="1">
                <a:latin typeface="Arial" charset="0"/>
              </a:rPr>
              <a:t>Parallel Communications Path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F085AF8-DF54-4AF9-B5A4-EEB473DEC6C1}" type="slidenum">
              <a:rPr lang="en-US"/>
              <a:pPr>
                <a:defRPr/>
              </a:pPr>
              <a:t>29</a:t>
            </a:fld>
            <a:endParaRPr lang="en-US"/>
          </a:p>
        </p:txBody>
      </p:sp>
      <p:sp>
        <p:nvSpPr>
          <p:cNvPr id="98306" name="Rectangle 2"/>
          <p:cNvSpPr>
            <a:spLocks noGrp="1" noChangeArrowheads="1"/>
          </p:cNvSpPr>
          <p:nvPr>
            <p:ph type="title"/>
          </p:nvPr>
        </p:nvSpPr>
        <p:spPr>
          <a:xfrm>
            <a:off x="579438" y="417513"/>
            <a:ext cx="8153400" cy="474662"/>
          </a:xfrm>
        </p:spPr>
        <p:txBody>
          <a:bodyPr wrap="none" lIns="63500" tIns="25400" rIns="63500" bIns="25400" anchor="t">
            <a:spAutoFit/>
          </a:bodyPr>
          <a:lstStyle/>
          <a:p>
            <a:pPr eaLnBrk="1" hangingPunct="1">
              <a:lnSpc>
                <a:spcPct val="87000"/>
              </a:lnSpc>
              <a:defRPr/>
            </a:pPr>
            <a:r>
              <a:rPr lang="en-US" altLang="ko-KR" sz="3200" smtClean="0">
                <a:ea typeface="Gulim" pitchFamily="34" charset="-127"/>
              </a:rPr>
              <a:t>PROGRAM  CONTROLLED  DATA  TRANSFER</a:t>
            </a:r>
          </a:p>
        </p:txBody>
      </p:sp>
      <p:sp>
        <p:nvSpPr>
          <p:cNvPr id="75780" name="Rectangle 3"/>
          <p:cNvSpPr>
            <a:spLocks noChangeArrowheads="1"/>
          </p:cNvSpPr>
          <p:nvPr/>
        </p:nvSpPr>
        <p:spPr bwMode="auto">
          <a:xfrm>
            <a:off x="4740275" y="1185863"/>
            <a:ext cx="2951163" cy="13081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63500" tIns="25400" rIns="63500" bIns="25400">
            <a:spAutoFit/>
          </a:bodyPr>
          <a:lstStyle/>
          <a:p>
            <a:pPr defTabSz="762000">
              <a:lnSpc>
                <a:spcPct val="106000"/>
              </a:lnSpc>
            </a:pPr>
            <a:r>
              <a:rPr kumimoji="1" lang="en-US" altLang="ko-KR" sz="1400" b="1">
                <a:latin typeface="Arial" charset="0"/>
              </a:rPr>
              <a:t>loop: If FGI = 1 goto loop</a:t>
            </a:r>
          </a:p>
          <a:p>
            <a:pPr defTabSz="762000">
              <a:lnSpc>
                <a:spcPct val="106000"/>
              </a:lnSpc>
            </a:pPr>
            <a:r>
              <a:rPr kumimoji="1" lang="en-US" altLang="ko-KR" sz="1400" b="1">
                <a:latin typeface="Arial" charset="0"/>
              </a:rPr>
              <a:t>         INPR </a:t>
            </a:r>
            <a:r>
              <a:rPr kumimoji="1" lang="en-US" altLang="ko-KR" b="1">
                <a:solidFill>
                  <a:srgbClr val="000000"/>
                </a:solidFill>
                <a:latin typeface="Arial" charset="0"/>
                <a:sym typeface="Symbol" pitchFamily="18" charset="2"/>
              </a:rPr>
              <a:t> </a:t>
            </a:r>
            <a:r>
              <a:rPr kumimoji="1" lang="en-US" altLang="ko-KR" sz="1400" b="1">
                <a:latin typeface="Symbol" pitchFamily="18" charset="2"/>
              </a:rPr>
              <a:t></a:t>
            </a:r>
            <a:r>
              <a:rPr kumimoji="1" lang="en-US" altLang="ko-KR" sz="1400" b="1">
                <a:latin typeface="Arial" charset="0"/>
              </a:rPr>
              <a:t>new data, FGI </a:t>
            </a:r>
            <a:r>
              <a:rPr kumimoji="1" lang="en-US" altLang="ko-KR" b="1">
                <a:solidFill>
                  <a:srgbClr val="000000"/>
                </a:solidFill>
                <a:latin typeface="Arial" charset="0"/>
                <a:sym typeface="Symbol" pitchFamily="18" charset="2"/>
              </a:rPr>
              <a:t></a:t>
            </a:r>
            <a:r>
              <a:rPr kumimoji="1" lang="en-US" altLang="ko-KR" sz="1400" b="1">
                <a:latin typeface="Arial" charset="0"/>
              </a:rPr>
              <a:t> 1</a:t>
            </a:r>
          </a:p>
          <a:p>
            <a:pPr defTabSz="762000">
              <a:lnSpc>
                <a:spcPct val="106000"/>
              </a:lnSpc>
            </a:pPr>
            <a:endParaRPr kumimoji="1" lang="en-US" altLang="ko-KR" sz="1400" b="1">
              <a:latin typeface="Arial" charset="0"/>
            </a:endParaRPr>
          </a:p>
          <a:p>
            <a:pPr defTabSz="762000">
              <a:lnSpc>
                <a:spcPct val="106000"/>
              </a:lnSpc>
            </a:pPr>
            <a:r>
              <a:rPr kumimoji="1" lang="en-US" altLang="ko-KR" sz="1400" b="1">
                <a:latin typeface="Arial" charset="0"/>
              </a:rPr>
              <a:t>loop: If FGO = 1 goto loop</a:t>
            </a:r>
          </a:p>
          <a:p>
            <a:pPr defTabSz="762000">
              <a:lnSpc>
                <a:spcPct val="106000"/>
              </a:lnSpc>
            </a:pPr>
            <a:r>
              <a:rPr kumimoji="1" lang="en-US" altLang="ko-KR" sz="1400" b="1">
                <a:latin typeface="Arial" charset="0"/>
              </a:rPr>
              <a:t>         consume OUTR, FGO </a:t>
            </a:r>
            <a:r>
              <a:rPr kumimoji="1" lang="en-US" altLang="ko-KR" b="1">
                <a:solidFill>
                  <a:srgbClr val="000000"/>
                </a:solidFill>
                <a:latin typeface="Arial" charset="0"/>
                <a:sym typeface="Symbol" pitchFamily="18" charset="2"/>
              </a:rPr>
              <a:t></a:t>
            </a:r>
            <a:r>
              <a:rPr kumimoji="1" lang="en-US" altLang="ko-KR" sz="1400" b="1">
                <a:latin typeface="Arial" charset="0"/>
              </a:rPr>
              <a:t> 1</a:t>
            </a:r>
          </a:p>
        </p:txBody>
      </p:sp>
      <p:sp>
        <p:nvSpPr>
          <p:cNvPr id="75781" name="Rectangle 4"/>
          <p:cNvSpPr>
            <a:spLocks noChangeArrowheads="1"/>
          </p:cNvSpPr>
          <p:nvPr/>
        </p:nvSpPr>
        <p:spPr bwMode="auto">
          <a:xfrm>
            <a:off x="1868488" y="858838"/>
            <a:ext cx="4438650" cy="2651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63500" tIns="25400" rIns="63500" bIns="25400">
            <a:spAutoFit/>
          </a:bodyPr>
          <a:lstStyle/>
          <a:p>
            <a:pPr defTabSz="762000">
              <a:lnSpc>
                <a:spcPct val="101000"/>
              </a:lnSpc>
            </a:pPr>
            <a:r>
              <a:rPr kumimoji="1" lang="en-US" altLang="ko-KR" sz="1400" b="1">
                <a:latin typeface="Arial" charset="0"/>
              </a:rPr>
              <a:t>-- CPU --                                                 -- I/O Device --</a:t>
            </a:r>
          </a:p>
        </p:txBody>
      </p:sp>
      <p:sp>
        <p:nvSpPr>
          <p:cNvPr id="75782" name="Line 5"/>
          <p:cNvSpPr>
            <a:spLocks noChangeShapeType="1"/>
          </p:cNvSpPr>
          <p:nvPr/>
        </p:nvSpPr>
        <p:spPr bwMode="auto">
          <a:xfrm>
            <a:off x="4486275" y="874713"/>
            <a:ext cx="0" cy="5527675"/>
          </a:xfrm>
          <a:prstGeom prst="line">
            <a:avLst/>
          </a:prstGeom>
          <a:noFill/>
          <a:ln w="50800">
            <a:pattFill prst="narHorz">
              <a:fgClr>
                <a:schemeClr val="tx1"/>
              </a:fgClr>
              <a:bgClr>
                <a:schemeClr val="bg1"/>
              </a:bgClr>
            </a:patt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5783" name="Rectangle 6"/>
          <p:cNvSpPr>
            <a:spLocks noChangeArrowheads="1"/>
          </p:cNvSpPr>
          <p:nvPr/>
        </p:nvSpPr>
        <p:spPr bwMode="auto">
          <a:xfrm>
            <a:off x="1028700" y="1185863"/>
            <a:ext cx="3165475" cy="16986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63500" tIns="25400" rIns="63500" bIns="25400">
            <a:spAutoFit/>
          </a:bodyPr>
          <a:lstStyle/>
          <a:p>
            <a:pPr defTabSz="762000">
              <a:lnSpc>
                <a:spcPct val="90000"/>
              </a:lnSpc>
            </a:pPr>
            <a:r>
              <a:rPr kumimoji="1" lang="en-US" altLang="ko-KR" sz="1400" b="1">
                <a:latin typeface="Arial" charset="0"/>
              </a:rPr>
              <a:t>/* Input */         /* Initially FGI = 0 */</a:t>
            </a:r>
          </a:p>
          <a:p>
            <a:pPr defTabSz="762000">
              <a:lnSpc>
                <a:spcPct val="90000"/>
              </a:lnSpc>
            </a:pPr>
            <a:r>
              <a:rPr kumimoji="1" lang="en-US" altLang="ko-KR" sz="1400" b="1">
                <a:latin typeface="Arial" charset="0"/>
              </a:rPr>
              <a:t>   loop:  If FGI = 0 goto loop</a:t>
            </a:r>
          </a:p>
          <a:p>
            <a:pPr defTabSz="762000">
              <a:lnSpc>
                <a:spcPct val="90000"/>
              </a:lnSpc>
            </a:pPr>
            <a:r>
              <a:rPr kumimoji="1" lang="en-US" altLang="ko-KR" sz="1400" b="1">
                <a:latin typeface="Arial" charset="0"/>
              </a:rPr>
              <a:t>               AC </a:t>
            </a:r>
            <a:r>
              <a:rPr kumimoji="1" lang="en-US" altLang="ko-KR" b="1">
                <a:solidFill>
                  <a:srgbClr val="000000"/>
                </a:solidFill>
                <a:latin typeface="Arial" charset="0"/>
                <a:sym typeface="Symbol" pitchFamily="18" charset="2"/>
              </a:rPr>
              <a:t> </a:t>
            </a:r>
            <a:r>
              <a:rPr kumimoji="1" lang="en-US" altLang="ko-KR" sz="1400" b="1">
                <a:latin typeface="Symbol" pitchFamily="18" charset="2"/>
              </a:rPr>
              <a:t></a:t>
            </a:r>
            <a:r>
              <a:rPr kumimoji="1" lang="en-US" altLang="ko-KR" sz="1400" b="1">
                <a:latin typeface="Arial" charset="0"/>
              </a:rPr>
              <a:t>INPR,  FGI </a:t>
            </a:r>
            <a:r>
              <a:rPr kumimoji="1" lang="en-US" altLang="ko-KR" b="1">
                <a:solidFill>
                  <a:srgbClr val="000000"/>
                </a:solidFill>
                <a:latin typeface="Arial" charset="0"/>
                <a:sym typeface="Symbol" pitchFamily="18" charset="2"/>
              </a:rPr>
              <a:t></a:t>
            </a:r>
            <a:r>
              <a:rPr kumimoji="1" lang="en-US" altLang="ko-KR" sz="1400" b="1">
                <a:latin typeface="Arial" charset="0"/>
              </a:rPr>
              <a:t> 0</a:t>
            </a:r>
          </a:p>
          <a:p>
            <a:pPr defTabSz="762000">
              <a:lnSpc>
                <a:spcPct val="90000"/>
              </a:lnSpc>
            </a:pPr>
            <a:endParaRPr kumimoji="1" lang="en-US" altLang="ko-KR" sz="1400" b="1">
              <a:latin typeface="Arial" charset="0"/>
            </a:endParaRPr>
          </a:p>
          <a:p>
            <a:pPr defTabSz="762000">
              <a:lnSpc>
                <a:spcPct val="90000"/>
              </a:lnSpc>
            </a:pPr>
            <a:r>
              <a:rPr kumimoji="1" lang="en-US" altLang="ko-KR" sz="1400" b="1">
                <a:latin typeface="Arial" charset="0"/>
              </a:rPr>
              <a:t>/* Output */         /* Initially FGO = 1 */</a:t>
            </a:r>
          </a:p>
          <a:p>
            <a:pPr defTabSz="762000">
              <a:lnSpc>
                <a:spcPct val="90000"/>
              </a:lnSpc>
            </a:pPr>
            <a:r>
              <a:rPr kumimoji="1" lang="en-US" altLang="ko-KR" sz="1400" b="1">
                <a:latin typeface="Arial" charset="0"/>
              </a:rPr>
              <a:t>   loop:  If FGO = 0 goto loop</a:t>
            </a:r>
          </a:p>
          <a:p>
            <a:pPr defTabSz="762000">
              <a:lnSpc>
                <a:spcPct val="90000"/>
              </a:lnSpc>
            </a:pPr>
            <a:r>
              <a:rPr kumimoji="1" lang="en-US" altLang="ko-KR" sz="1400" b="1">
                <a:latin typeface="Arial" charset="0"/>
              </a:rPr>
              <a:t>               OUTR </a:t>
            </a:r>
            <a:r>
              <a:rPr kumimoji="1" lang="en-US" altLang="ko-KR" b="1">
                <a:solidFill>
                  <a:srgbClr val="000000"/>
                </a:solidFill>
                <a:latin typeface="Arial" charset="0"/>
                <a:sym typeface="Symbol" pitchFamily="18" charset="2"/>
              </a:rPr>
              <a:t> </a:t>
            </a:r>
            <a:r>
              <a:rPr kumimoji="1" lang="en-US" altLang="ko-KR" sz="1400" b="1">
                <a:latin typeface="Symbol" pitchFamily="18" charset="2"/>
              </a:rPr>
              <a:t></a:t>
            </a:r>
            <a:r>
              <a:rPr kumimoji="1" lang="en-US" altLang="ko-KR" sz="1400" b="1">
                <a:latin typeface="Arial" charset="0"/>
              </a:rPr>
              <a:t>AC,  FGO </a:t>
            </a:r>
            <a:r>
              <a:rPr kumimoji="1" lang="en-US" altLang="ko-KR" b="1">
                <a:solidFill>
                  <a:srgbClr val="000000"/>
                </a:solidFill>
                <a:latin typeface="Arial" charset="0"/>
                <a:sym typeface="Symbol" pitchFamily="18" charset="2"/>
              </a:rPr>
              <a:t></a:t>
            </a:r>
            <a:r>
              <a:rPr kumimoji="1" lang="en-US" altLang="ko-KR" sz="1400" b="1">
                <a:latin typeface="Arial" charset="0"/>
              </a:rPr>
              <a:t> 0</a:t>
            </a:r>
          </a:p>
          <a:p>
            <a:pPr defTabSz="762000" eaLnBrk="1">
              <a:lnSpc>
                <a:spcPct val="90000"/>
              </a:lnSpc>
            </a:pPr>
            <a:endParaRPr kumimoji="1" lang="en-US" altLang="ko-KR" sz="1400" b="1">
              <a:latin typeface="Arial" charset="0"/>
            </a:endParaRPr>
          </a:p>
        </p:txBody>
      </p:sp>
      <p:sp>
        <p:nvSpPr>
          <p:cNvPr id="75784" name="Rectangle 7"/>
          <p:cNvSpPr>
            <a:spLocks noChangeArrowheads="1"/>
          </p:cNvSpPr>
          <p:nvPr/>
        </p:nvSpPr>
        <p:spPr bwMode="auto">
          <a:xfrm>
            <a:off x="7450138" y="0"/>
            <a:ext cx="1558925" cy="2809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algn="r" defTabSz="762000">
              <a:lnSpc>
                <a:spcPct val="90000"/>
              </a:lnSpc>
            </a:pPr>
            <a:r>
              <a:rPr kumimoji="1" lang="en-US" altLang="ko-KR" sz="1400" b="1" i="1">
                <a:latin typeface="Arial" charset="0"/>
              </a:rPr>
              <a:t>I/O and Interrupt</a:t>
            </a:r>
          </a:p>
        </p:txBody>
      </p:sp>
      <p:sp>
        <p:nvSpPr>
          <p:cNvPr id="75785" name="AutoShape 8"/>
          <p:cNvSpPr>
            <a:spLocks noChangeArrowheads="1"/>
          </p:cNvSpPr>
          <p:nvPr/>
        </p:nvSpPr>
        <p:spPr bwMode="auto">
          <a:xfrm>
            <a:off x="2644775" y="3068638"/>
            <a:ext cx="1198563" cy="265112"/>
          </a:xfrm>
          <a:prstGeom prst="roundRect">
            <a:avLst>
              <a:gd name="adj" fmla="val 12495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5786" name="Rectangle 9"/>
          <p:cNvSpPr>
            <a:spLocks noChangeArrowheads="1"/>
          </p:cNvSpPr>
          <p:nvPr/>
        </p:nvSpPr>
        <p:spPr bwMode="auto">
          <a:xfrm>
            <a:off x="2686050" y="3079750"/>
            <a:ext cx="1066800" cy="280988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defTabSz="762000">
              <a:lnSpc>
                <a:spcPct val="90000"/>
              </a:lnSpc>
            </a:pPr>
            <a:r>
              <a:rPr kumimoji="1" lang="en-US" altLang="ko-KR" sz="1400" b="1">
                <a:latin typeface="Arial" charset="0"/>
              </a:rPr>
              <a:t>Start Input</a:t>
            </a:r>
          </a:p>
        </p:txBody>
      </p:sp>
      <p:sp>
        <p:nvSpPr>
          <p:cNvPr id="75787" name="Rectangle 10"/>
          <p:cNvSpPr>
            <a:spLocks noChangeArrowheads="1"/>
          </p:cNvSpPr>
          <p:nvPr/>
        </p:nvSpPr>
        <p:spPr bwMode="auto">
          <a:xfrm>
            <a:off x="2855913" y="3516313"/>
            <a:ext cx="776287" cy="207962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5788" name="Rectangle 11"/>
          <p:cNvSpPr>
            <a:spLocks noChangeArrowheads="1"/>
          </p:cNvSpPr>
          <p:nvPr/>
        </p:nvSpPr>
        <p:spPr bwMode="auto">
          <a:xfrm>
            <a:off x="2830513" y="3476625"/>
            <a:ext cx="849312" cy="280988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defTabSz="762000">
              <a:lnSpc>
                <a:spcPct val="90000"/>
              </a:lnSpc>
            </a:pPr>
            <a:r>
              <a:rPr kumimoji="1" lang="en-US" altLang="ko-KR" sz="1400" b="1">
                <a:latin typeface="Arial" charset="0"/>
              </a:rPr>
              <a:t>FGI </a:t>
            </a:r>
            <a:r>
              <a:rPr kumimoji="1" lang="en-US" altLang="ko-KR" sz="1400" b="1">
                <a:solidFill>
                  <a:srgbClr val="000000"/>
                </a:solidFill>
                <a:latin typeface="Arial" charset="0"/>
                <a:sym typeface="Symbol" pitchFamily="18" charset="2"/>
              </a:rPr>
              <a:t></a:t>
            </a:r>
            <a:r>
              <a:rPr kumimoji="1" lang="en-US" altLang="ko-KR" sz="1400" b="1">
                <a:latin typeface="Arial" charset="0"/>
              </a:rPr>
              <a:t> 0</a:t>
            </a:r>
          </a:p>
        </p:txBody>
      </p:sp>
      <p:sp>
        <p:nvSpPr>
          <p:cNvPr id="75789" name="AutoShape 12"/>
          <p:cNvSpPr>
            <a:spLocks noChangeArrowheads="1"/>
          </p:cNvSpPr>
          <p:nvPr/>
        </p:nvSpPr>
        <p:spPr bwMode="auto">
          <a:xfrm>
            <a:off x="2733675" y="3948113"/>
            <a:ext cx="989013" cy="427037"/>
          </a:xfrm>
          <a:prstGeom prst="diamond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5790" name="Rectangle 13"/>
          <p:cNvSpPr>
            <a:spLocks noChangeArrowheads="1"/>
          </p:cNvSpPr>
          <p:nvPr/>
        </p:nvSpPr>
        <p:spPr bwMode="auto">
          <a:xfrm>
            <a:off x="2897188" y="4033838"/>
            <a:ext cx="677862" cy="28098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defTabSz="762000">
              <a:lnSpc>
                <a:spcPct val="90000"/>
              </a:lnSpc>
            </a:pPr>
            <a:r>
              <a:rPr kumimoji="1" lang="en-US" altLang="ko-KR" sz="1400" b="1">
                <a:latin typeface="Arial" charset="0"/>
              </a:rPr>
              <a:t>FGI=0</a:t>
            </a:r>
          </a:p>
        </p:txBody>
      </p:sp>
      <p:sp>
        <p:nvSpPr>
          <p:cNvPr id="75791" name="Rectangle 14"/>
          <p:cNvSpPr>
            <a:spLocks noChangeArrowheads="1"/>
          </p:cNvSpPr>
          <p:nvPr/>
        </p:nvSpPr>
        <p:spPr bwMode="auto">
          <a:xfrm>
            <a:off x="2741613" y="4651375"/>
            <a:ext cx="1138237" cy="280988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algn="ctr" defTabSz="762000">
              <a:lnSpc>
                <a:spcPct val="90000"/>
              </a:lnSpc>
            </a:pPr>
            <a:r>
              <a:rPr kumimoji="1" lang="en-US" altLang="ko-KR" sz="1400" b="1">
                <a:latin typeface="Arial" charset="0"/>
              </a:rPr>
              <a:t>AC </a:t>
            </a:r>
            <a:r>
              <a:rPr kumimoji="1" lang="en-US" altLang="ko-KR" sz="1400" b="1">
                <a:solidFill>
                  <a:srgbClr val="000000"/>
                </a:solidFill>
                <a:latin typeface="Arial" charset="0"/>
                <a:sym typeface="Symbol" pitchFamily="18" charset="2"/>
              </a:rPr>
              <a:t></a:t>
            </a:r>
            <a:r>
              <a:rPr kumimoji="1" lang="en-US" altLang="ko-KR" sz="1400" b="1">
                <a:latin typeface="Arial" charset="0"/>
              </a:rPr>
              <a:t> INPR</a:t>
            </a:r>
          </a:p>
        </p:txBody>
      </p:sp>
      <p:sp>
        <p:nvSpPr>
          <p:cNvPr id="75792" name="Rectangle 15"/>
          <p:cNvSpPr>
            <a:spLocks noChangeArrowheads="1"/>
          </p:cNvSpPr>
          <p:nvPr/>
        </p:nvSpPr>
        <p:spPr bwMode="auto">
          <a:xfrm>
            <a:off x="2597150" y="4670425"/>
            <a:ext cx="1392238" cy="2286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5793" name="Rectangle 16"/>
          <p:cNvSpPr>
            <a:spLocks noChangeArrowheads="1"/>
          </p:cNvSpPr>
          <p:nvPr/>
        </p:nvSpPr>
        <p:spPr bwMode="auto">
          <a:xfrm>
            <a:off x="2754313" y="5214938"/>
            <a:ext cx="1009650" cy="4730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algn="ctr" defTabSz="762000">
              <a:lnSpc>
                <a:spcPct val="90000"/>
              </a:lnSpc>
            </a:pPr>
            <a:r>
              <a:rPr kumimoji="1" lang="en-US" altLang="ko-KR" sz="1400" b="1">
                <a:latin typeface="Arial" charset="0"/>
              </a:rPr>
              <a:t>More</a:t>
            </a:r>
          </a:p>
          <a:p>
            <a:pPr algn="ctr" defTabSz="762000">
              <a:lnSpc>
                <a:spcPct val="90000"/>
              </a:lnSpc>
            </a:pPr>
            <a:r>
              <a:rPr kumimoji="1" lang="en-US" altLang="ko-KR" sz="1400" b="1">
                <a:latin typeface="Arial" charset="0"/>
              </a:rPr>
              <a:t>Character</a:t>
            </a:r>
          </a:p>
        </p:txBody>
      </p:sp>
      <p:sp>
        <p:nvSpPr>
          <p:cNvPr id="75794" name="AutoShape 17"/>
          <p:cNvSpPr>
            <a:spLocks noChangeArrowheads="1"/>
          </p:cNvSpPr>
          <p:nvPr/>
        </p:nvSpPr>
        <p:spPr bwMode="auto">
          <a:xfrm>
            <a:off x="2597150" y="5178425"/>
            <a:ext cx="1293813" cy="592138"/>
          </a:xfrm>
          <a:prstGeom prst="diamond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5795" name="Line 18"/>
          <p:cNvSpPr>
            <a:spLocks noChangeShapeType="1"/>
          </p:cNvSpPr>
          <p:nvPr/>
        </p:nvSpPr>
        <p:spPr bwMode="auto">
          <a:xfrm>
            <a:off x="3227388" y="3338513"/>
            <a:ext cx="0" cy="166687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5796" name="Line 19"/>
          <p:cNvSpPr>
            <a:spLocks noChangeShapeType="1"/>
          </p:cNvSpPr>
          <p:nvPr/>
        </p:nvSpPr>
        <p:spPr bwMode="auto">
          <a:xfrm>
            <a:off x="3243263" y="3729038"/>
            <a:ext cx="0" cy="223837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5797" name="Line 20"/>
          <p:cNvSpPr>
            <a:spLocks noChangeShapeType="1"/>
          </p:cNvSpPr>
          <p:nvPr/>
        </p:nvSpPr>
        <p:spPr bwMode="auto">
          <a:xfrm>
            <a:off x="3227388" y="4379913"/>
            <a:ext cx="0" cy="28257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5798" name="Line 21"/>
          <p:cNvSpPr>
            <a:spLocks noChangeShapeType="1"/>
          </p:cNvSpPr>
          <p:nvPr/>
        </p:nvSpPr>
        <p:spPr bwMode="auto">
          <a:xfrm flipH="1">
            <a:off x="3260725" y="4899025"/>
            <a:ext cx="0" cy="279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5799" name="Line 22"/>
          <p:cNvSpPr>
            <a:spLocks noChangeShapeType="1"/>
          </p:cNvSpPr>
          <p:nvPr/>
        </p:nvSpPr>
        <p:spPr bwMode="auto">
          <a:xfrm flipH="1">
            <a:off x="1993900" y="4168775"/>
            <a:ext cx="765175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5800" name="Line 23"/>
          <p:cNvSpPr>
            <a:spLocks noChangeShapeType="1"/>
          </p:cNvSpPr>
          <p:nvPr/>
        </p:nvSpPr>
        <p:spPr bwMode="auto">
          <a:xfrm flipV="1">
            <a:off x="1981200" y="3833813"/>
            <a:ext cx="0" cy="344487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5801" name="Line 24"/>
          <p:cNvSpPr>
            <a:spLocks noChangeShapeType="1"/>
          </p:cNvSpPr>
          <p:nvPr/>
        </p:nvSpPr>
        <p:spPr bwMode="auto">
          <a:xfrm>
            <a:off x="1997075" y="3833813"/>
            <a:ext cx="1214438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5802" name="Line 25"/>
          <p:cNvSpPr>
            <a:spLocks noChangeShapeType="1"/>
          </p:cNvSpPr>
          <p:nvPr/>
        </p:nvSpPr>
        <p:spPr bwMode="auto">
          <a:xfrm>
            <a:off x="3260725" y="5775325"/>
            <a:ext cx="0" cy="20478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5803" name="Line 26"/>
          <p:cNvSpPr>
            <a:spLocks noChangeShapeType="1"/>
          </p:cNvSpPr>
          <p:nvPr/>
        </p:nvSpPr>
        <p:spPr bwMode="auto">
          <a:xfrm flipH="1">
            <a:off x="1611313" y="5480050"/>
            <a:ext cx="1017587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5804" name="Line 27"/>
          <p:cNvSpPr>
            <a:spLocks noChangeShapeType="1"/>
          </p:cNvSpPr>
          <p:nvPr/>
        </p:nvSpPr>
        <p:spPr bwMode="auto">
          <a:xfrm flipV="1">
            <a:off x="1608138" y="3433763"/>
            <a:ext cx="0" cy="205581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5805" name="Line 28"/>
          <p:cNvSpPr>
            <a:spLocks noChangeShapeType="1"/>
          </p:cNvSpPr>
          <p:nvPr/>
        </p:nvSpPr>
        <p:spPr bwMode="auto">
          <a:xfrm>
            <a:off x="1625600" y="3433763"/>
            <a:ext cx="1585913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5806" name="AutoShape 29"/>
          <p:cNvSpPr>
            <a:spLocks noChangeArrowheads="1"/>
          </p:cNvSpPr>
          <p:nvPr/>
        </p:nvSpPr>
        <p:spPr bwMode="auto">
          <a:xfrm>
            <a:off x="2822575" y="5980113"/>
            <a:ext cx="893763" cy="247650"/>
          </a:xfrm>
          <a:prstGeom prst="roundRect">
            <a:avLst>
              <a:gd name="adj" fmla="val 12495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5807" name="Rectangle 30"/>
          <p:cNvSpPr>
            <a:spLocks noChangeArrowheads="1"/>
          </p:cNvSpPr>
          <p:nvPr/>
        </p:nvSpPr>
        <p:spPr bwMode="auto">
          <a:xfrm>
            <a:off x="2979738" y="5972175"/>
            <a:ext cx="557212" cy="280988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algn="ctr" defTabSz="762000">
              <a:lnSpc>
                <a:spcPct val="90000"/>
              </a:lnSpc>
            </a:pPr>
            <a:r>
              <a:rPr kumimoji="1" lang="en-US" altLang="ko-KR" sz="1400" b="1">
                <a:latin typeface="Arial" charset="0"/>
              </a:rPr>
              <a:t>END</a:t>
            </a:r>
          </a:p>
        </p:txBody>
      </p:sp>
      <p:sp>
        <p:nvSpPr>
          <p:cNvPr id="75808" name="AutoShape 31"/>
          <p:cNvSpPr>
            <a:spLocks noChangeArrowheads="1"/>
          </p:cNvSpPr>
          <p:nvPr/>
        </p:nvSpPr>
        <p:spPr bwMode="auto">
          <a:xfrm>
            <a:off x="6029325" y="3097213"/>
            <a:ext cx="1376363" cy="263525"/>
          </a:xfrm>
          <a:prstGeom prst="roundRect">
            <a:avLst>
              <a:gd name="adj" fmla="val 12495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5809" name="Rectangle 32"/>
          <p:cNvSpPr>
            <a:spLocks noChangeArrowheads="1"/>
          </p:cNvSpPr>
          <p:nvPr/>
        </p:nvSpPr>
        <p:spPr bwMode="auto">
          <a:xfrm>
            <a:off x="6061075" y="3105150"/>
            <a:ext cx="1214438" cy="280988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defTabSz="762000">
              <a:lnSpc>
                <a:spcPct val="90000"/>
              </a:lnSpc>
            </a:pPr>
            <a:r>
              <a:rPr kumimoji="1" lang="en-US" altLang="ko-KR" sz="1400" b="1">
                <a:latin typeface="Arial" charset="0"/>
              </a:rPr>
              <a:t>Start Output</a:t>
            </a:r>
          </a:p>
        </p:txBody>
      </p:sp>
      <p:sp>
        <p:nvSpPr>
          <p:cNvPr id="75810" name="Rectangle 33"/>
          <p:cNvSpPr>
            <a:spLocks noChangeArrowheads="1"/>
          </p:cNvSpPr>
          <p:nvPr/>
        </p:nvSpPr>
        <p:spPr bwMode="auto">
          <a:xfrm>
            <a:off x="6094413" y="4779963"/>
            <a:ext cx="1263650" cy="198437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5811" name="Rectangle 34"/>
          <p:cNvSpPr>
            <a:spLocks noChangeArrowheads="1"/>
          </p:cNvSpPr>
          <p:nvPr/>
        </p:nvSpPr>
        <p:spPr bwMode="auto">
          <a:xfrm>
            <a:off x="6337300" y="5141913"/>
            <a:ext cx="938213" cy="28098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defTabSz="762000">
              <a:lnSpc>
                <a:spcPct val="90000"/>
              </a:lnSpc>
            </a:pPr>
            <a:r>
              <a:rPr kumimoji="1" lang="en-US" altLang="ko-KR" sz="1400" b="1">
                <a:latin typeface="Arial" charset="0"/>
              </a:rPr>
              <a:t>FGO </a:t>
            </a:r>
            <a:r>
              <a:rPr kumimoji="1" lang="en-US" altLang="ko-KR" sz="1400" b="1">
                <a:solidFill>
                  <a:srgbClr val="000000"/>
                </a:solidFill>
                <a:latin typeface="Arial" charset="0"/>
                <a:sym typeface="Symbol" pitchFamily="18" charset="2"/>
              </a:rPr>
              <a:t></a:t>
            </a:r>
            <a:r>
              <a:rPr kumimoji="1" lang="en-US" altLang="ko-KR" sz="1400" b="1">
                <a:latin typeface="Arial" charset="0"/>
              </a:rPr>
              <a:t> 0</a:t>
            </a:r>
          </a:p>
        </p:txBody>
      </p:sp>
      <p:sp>
        <p:nvSpPr>
          <p:cNvPr id="75812" name="AutoShape 35"/>
          <p:cNvSpPr>
            <a:spLocks noChangeArrowheads="1"/>
          </p:cNvSpPr>
          <p:nvPr/>
        </p:nvSpPr>
        <p:spPr bwMode="auto">
          <a:xfrm>
            <a:off x="6199188" y="4029075"/>
            <a:ext cx="1004887" cy="446088"/>
          </a:xfrm>
          <a:prstGeom prst="diamond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5813" name="Rectangle 36"/>
          <p:cNvSpPr>
            <a:spLocks noChangeArrowheads="1"/>
          </p:cNvSpPr>
          <p:nvPr/>
        </p:nvSpPr>
        <p:spPr bwMode="auto">
          <a:xfrm>
            <a:off x="6324600" y="4124325"/>
            <a:ext cx="766763" cy="280988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defTabSz="762000">
              <a:lnSpc>
                <a:spcPct val="90000"/>
              </a:lnSpc>
            </a:pPr>
            <a:r>
              <a:rPr kumimoji="1" lang="en-US" altLang="ko-KR" sz="1400" b="1">
                <a:latin typeface="Arial" charset="0"/>
              </a:rPr>
              <a:t>FGO=0</a:t>
            </a:r>
          </a:p>
        </p:txBody>
      </p:sp>
      <p:sp>
        <p:nvSpPr>
          <p:cNvPr id="75814" name="Rectangle 37"/>
          <p:cNvSpPr>
            <a:spLocks noChangeArrowheads="1"/>
          </p:cNvSpPr>
          <p:nvPr/>
        </p:nvSpPr>
        <p:spPr bwMode="auto">
          <a:xfrm>
            <a:off x="6210300" y="5551488"/>
            <a:ext cx="1009650" cy="4730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algn="ctr" defTabSz="762000">
              <a:lnSpc>
                <a:spcPct val="90000"/>
              </a:lnSpc>
            </a:pPr>
            <a:r>
              <a:rPr kumimoji="1" lang="en-US" altLang="ko-KR" sz="1400" b="1">
                <a:latin typeface="Arial" charset="0"/>
              </a:rPr>
              <a:t>More</a:t>
            </a:r>
          </a:p>
          <a:p>
            <a:pPr algn="ctr" defTabSz="762000">
              <a:lnSpc>
                <a:spcPct val="90000"/>
              </a:lnSpc>
            </a:pPr>
            <a:r>
              <a:rPr kumimoji="1" lang="en-US" altLang="ko-KR" sz="1400" b="1">
                <a:latin typeface="Arial" charset="0"/>
              </a:rPr>
              <a:t>Character</a:t>
            </a:r>
          </a:p>
        </p:txBody>
      </p:sp>
      <p:sp>
        <p:nvSpPr>
          <p:cNvPr id="75815" name="AutoShape 38"/>
          <p:cNvSpPr>
            <a:spLocks noChangeArrowheads="1"/>
          </p:cNvSpPr>
          <p:nvPr/>
        </p:nvSpPr>
        <p:spPr bwMode="auto">
          <a:xfrm>
            <a:off x="6062663" y="5514975"/>
            <a:ext cx="1295400" cy="592138"/>
          </a:xfrm>
          <a:prstGeom prst="diamond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5816" name="Line 39"/>
          <p:cNvSpPr>
            <a:spLocks noChangeShapeType="1"/>
          </p:cNvSpPr>
          <p:nvPr/>
        </p:nvSpPr>
        <p:spPr bwMode="auto">
          <a:xfrm flipH="1">
            <a:off x="6726238" y="3360738"/>
            <a:ext cx="0" cy="30797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5817" name="Line 40"/>
          <p:cNvSpPr>
            <a:spLocks noChangeShapeType="1"/>
          </p:cNvSpPr>
          <p:nvPr/>
        </p:nvSpPr>
        <p:spPr bwMode="auto">
          <a:xfrm>
            <a:off x="6726238" y="4475163"/>
            <a:ext cx="0" cy="29527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5818" name="Line 41"/>
          <p:cNvSpPr>
            <a:spLocks noChangeShapeType="1"/>
          </p:cNvSpPr>
          <p:nvPr/>
        </p:nvSpPr>
        <p:spPr bwMode="auto">
          <a:xfrm flipH="1">
            <a:off x="6726238" y="5370513"/>
            <a:ext cx="0" cy="14446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5819" name="Line 42"/>
          <p:cNvSpPr>
            <a:spLocks noChangeShapeType="1"/>
          </p:cNvSpPr>
          <p:nvPr/>
        </p:nvSpPr>
        <p:spPr bwMode="auto">
          <a:xfrm flipH="1">
            <a:off x="5481638" y="4251325"/>
            <a:ext cx="7747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5820" name="Line 43"/>
          <p:cNvSpPr>
            <a:spLocks noChangeShapeType="1"/>
          </p:cNvSpPr>
          <p:nvPr/>
        </p:nvSpPr>
        <p:spPr bwMode="auto">
          <a:xfrm flipV="1">
            <a:off x="5486400" y="3978275"/>
            <a:ext cx="0" cy="27305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5821" name="Line 44"/>
          <p:cNvSpPr>
            <a:spLocks noChangeShapeType="1"/>
          </p:cNvSpPr>
          <p:nvPr/>
        </p:nvSpPr>
        <p:spPr bwMode="auto">
          <a:xfrm>
            <a:off x="5495925" y="3987800"/>
            <a:ext cx="1214438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5822" name="Line 45"/>
          <p:cNvSpPr>
            <a:spLocks noChangeShapeType="1"/>
          </p:cNvSpPr>
          <p:nvPr/>
        </p:nvSpPr>
        <p:spPr bwMode="auto">
          <a:xfrm>
            <a:off x="6726238" y="6107113"/>
            <a:ext cx="0" cy="20955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5823" name="Line 46"/>
          <p:cNvSpPr>
            <a:spLocks noChangeShapeType="1"/>
          </p:cNvSpPr>
          <p:nvPr/>
        </p:nvSpPr>
        <p:spPr bwMode="auto">
          <a:xfrm flipH="1">
            <a:off x="5041900" y="5824538"/>
            <a:ext cx="1068388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5824" name="Line 47"/>
          <p:cNvSpPr>
            <a:spLocks noChangeShapeType="1"/>
          </p:cNvSpPr>
          <p:nvPr/>
        </p:nvSpPr>
        <p:spPr bwMode="auto">
          <a:xfrm flipV="1">
            <a:off x="5057775" y="3524250"/>
            <a:ext cx="0" cy="230981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5825" name="Line 48"/>
          <p:cNvSpPr>
            <a:spLocks noChangeShapeType="1"/>
          </p:cNvSpPr>
          <p:nvPr/>
        </p:nvSpPr>
        <p:spPr bwMode="auto">
          <a:xfrm>
            <a:off x="5073650" y="3533775"/>
            <a:ext cx="1603375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5826" name="AutoShape 49"/>
          <p:cNvSpPr>
            <a:spLocks noChangeArrowheads="1"/>
          </p:cNvSpPr>
          <p:nvPr/>
        </p:nvSpPr>
        <p:spPr bwMode="auto">
          <a:xfrm>
            <a:off x="6289675" y="6316663"/>
            <a:ext cx="873125" cy="228600"/>
          </a:xfrm>
          <a:prstGeom prst="roundRect">
            <a:avLst>
              <a:gd name="adj" fmla="val 12495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5827" name="Rectangle 50"/>
          <p:cNvSpPr>
            <a:spLocks noChangeArrowheads="1"/>
          </p:cNvSpPr>
          <p:nvPr/>
        </p:nvSpPr>
        <p:spPr bwMode="auto">
          <a:xfrm>
            <a:off x="6446838" y="6308725"/>
            <a:ext cx="557212" cy="280988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algn="ctr" defTabSz="762000">
              <a:lnSpc>
                <a:spcPct val="90000"/>
              </a:lnSpc>
            </a:pPr>
            <a:r>
              <a:rPr kumimoji="1" lang="en-US" altLang="ko-KR" sz="1400" b="1">
                <a:latin typeface="Arial" charset="0"/>
              </a:rPr>
              <a:t>END</a:t>
            </a:r>
          </a:p>
        </p:txBody>
      </p:sp>
      <p:sp>
        <p:nvSpPr>
          <p:cNvPr id="75828" name="Rectangle 51"/>
          <p:cNvSpPr>
            <a:spLocks noChangeArrowheads="1"/>
          </p:cNvSpPr>
          <p:nvPr/>
        </p:nvSpPr>
        <p:spPr bwMode="auto">
          <a:xfrm>
            <a:off x="6145213" y="4760913"/>
            <a:ext cx="1216025" cy="28098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algn="ctr" defTabSz="762000">
              <a:lnSpc>
                <a:spcPct val="90000"/>
              </a:lnSpc>
            </a:pPr>
            <a:r>
              <a:rPr kumimoji="1" lang="en-US" altLang="ko-KR" sz="1400" b="1">
                <a:latin typeface="Arial" charset="0"/>
              </a:rPr>
              <a:t>OUTR </a:t>
            </a:r>
            <a:r>
              <a:rPr kumimoji="1" lang="en-US" altLang="ko-KR" sz="1400" b="1">
                <a:solidFill>
                  <a:srgbClr val="000000"/>
                </a:solidFill>
                <a:latin typeface="Arial" charset="0"/>
                <a:sym typeface="Symbol" pitchFamily="18" charset="2"/>
              </a:rPr>
              <a:t></a:t>
            </a:r>
            <a:r>
              <a:rPr kumimoji="1" lang="en-US" altLang="ko-KR" sz="1400" b="1">
                <a:latin typeface="Arial" charset="0"/>
              </a:rPr>
              <a:t> AC</a:t>
            </a:r>
          </a:p>
        </p:txBody>
      </p:sp>
      <p:sp>
        <p:nvSpPr>
          <p:cNvPr id="75829" name="Rectangle 52"/>
          <p:cNvSpPr>
            <a:spLocks noChangeArrowheads="1"/>
          </p:cNvSpPr>
          <p:nvPr/>
        </p:nvSpPr>
        <p:spPr bwMode="auto">
          <a:xfrm>
            <a:off x="6210300" y="3641725"/>
            <a:ext cx="1096963" cy="280988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algn="ctr" defTabSz="762000">
              <a:lnSpc>
                <a:spcPct val="90000"/>
              </a:lnSpc>
            </a:pPr>
            <a:r>
              <a:rPr kumimoji="1" lang="en-US" altLang="ko-KR" sz="1400" b="1">
                <a:latin typeface="Arial" charset="0"/>
              </a:rPr>
              <a:t>AC </a:t>
            </a:r>
            <a:r>
              <a:rPr kumimoji="1" lang="en-US" altLang="ko-KR" sz="1400" b="1">
                <a:solidFill>
                  <a:srgbClr val="000000"/>
                </a:solidFill>
                <a:latin typeface="Arial" charset="0"/>
                <a:sym typeface="Symbol" pitchFamily="18" charset="2"/>
              </a:rPr>
              <a:t></a:t>
            </a:r>
            <a:r>
              <a:rPr kumimoji="1" lang="en-US" altLang="ko-KR" sz="1400" b="1">
                <a:latin typeface="Arial" charset="0"/>
              </a:rPr>
              <a:t> Data</a:t>
            </a:r>
          </a:p>
        </p:txBody>
      </p:sp>
      <p:sp>
        <p:nvSpPr>
          <p:cNvPr id="75830" name="Rectangle 53"/>
          <p:cNvSpPr>
            <a:spLocks noChangeArrowheads="1"/>
          </p:cNvSpPr>
          <p:nvPr/>
        </p:nvSpPr>
        <p:spPr bwMode="auto">
          <a:xfrm>
            <a:off x="6110288" y="5149850"/>
            <a:ext cx="1295400" cy="211138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5831" name="Line 54"/>
          <p:cNvSpPr>
            <a:spLocks noChangeShapeType="1"/>
          </p:cNvSpPr>
          <p:nvPr/>
        </p:nvSpPr>
        <p:spPr bwMode="auto">
          <a:xfrm>
            <a:off x="6726238" y="4987925"/>
            <a:ext cx="0" cy="177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5832" name="Rectangle 55"/>
          <p:cNvSpPr>
            <a:spLocks noChangeArrowheads="1"/>
          </p:cNvSpPr>
          <p:nvPr/>
        </p:nvSpPr>
        <p:spPr bwMode="auto">
          <a:xfrm>
            <a:off x="2297113" y="3930650"/>
            <a:ext cx="476250" cy="280988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defTabSz="762000">
              <a:lnSpc>
                <a:spcPct val="90000"/>
              </a:lnSpc>
            </a:pPr>
            <a:r>
              <a:rPr kumimoji="1" lang="en-US" altLang="ko-KR" sz="1400" b="1">
                <a:latin typeface="Arial" charset="0"/>
              </a:rPr>
              <a:t>yes</a:t>
            </a:r>
          </a:p>
        </p:txBody>
      </p:sp>
      <p:sp>
        <p:nvSpPr>
          <p:cNvPr id="75833" name="Rectangle 56"/>
          <p:cNvSpPr>
            <a:spLocks noChangeArrowheads="1"/>
          </p:cNvSpPr>
          <p:nvPr/>
        </p:nvSpPr>
        <p:spPr bwMode="auto">
          <a:xfrm>
            <a:off x="3243263" y="4316413"/>
            <a:ext cx="396875" cy="28098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defTabSz="762000">
              <a:lnSpc>
                <a:spcPct val="90000"/>
              </a:lnSpc>
            </a:pPr>
            <a:r>
              <a:rPr kumimoji="1" lang="en-US" altLang="ko-KR" sz="1400" b="1">
                <a:latin typeface="Arial" charset="0"/>
              </a:rPr>
              <a:t>no</a:t>
            </a:r>
          </a:p>
        </p:txBody>
      </p:sp>
      <p:sp>
        <p:nvSpPr>
          <p:cNvPr id="75834" name="Rectangle 57"/>
          <p:cNvSpPr>
            <a:spLocks noChangeArrowheads="1"/>
          </p:cNvSpPr>
          <p:nvPr/>
        </p:nvSpPr>
        <p:spPr bwMode="auto">
          <a:xfrm>
            <a:off x="5737225" y="4000500"/>
            <a:ext cx="476250" cy="280988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defTabSz="762000">
              <a:lnSpc>
                <a:spcPct val="90000"/>
              </a:lnSpc>
            </a:pPr>
            <a:r>
              <a:rPr kumimoji="1" lang="en-US" altLang="ko-KR" sz="1400" b="1">
                <a:latin typeface="Arial" charset="0"/>
              </a:rPr>
              <a:t>yes</a:t>
            </a:r>
          </a:p>
        </p:txBody>
      </p:sp>
      <p:sp>
        <p:nvSpPr>
          <p:cNvPr id="75835" name="Rectangle 58"/>
          <p:cNvSpPr>
            <a:spLocks noChangeArrowheads="1"/>
          </p:cNvSpPr>
          <p:nvPr/>
        </p:nvSpPr>
        <p:spPr bwMode="auto">
          <a:xfrm>
            <a:off x="6738938" y="4430713"/>
            <a:ext cx="396875" cy="28098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defTabSz="762000">
              <a:lnSpc>
                <a:spcPct val="90000"/>
              </a:lnSpc>
            </a:pPr>
            <a:r>
              <a:rPr kumimoji="1" lang="en-US" altLang="ko-KR" sz="1400" b="1">
                <a:latin typeface="Arial" charset="0"/>
              </a:rPr>
              <a:t>no</a:t>
            </a:r>
          </a:p>
        </p:txBody>
      </p:sp>
      <p:sp>
        <p:nvSpPr>
          <p:cNvPr id="75836" name="AutoShape 59" descr="10%"/>
          <p:cNvSpPr>
            <a:spLocks noChangeArrowheads="1"/>
          </p:cNvSpPr>
          <p:nvPr/>
        </p:nvSpPr>
        <p:spPr bwMode="auto">
          <a:xfrm>
            <a:off x="2838450" y="2813050"/>
            <a:ext cx="917575" cy="201613"/>
          </a:xfrm>
          <a:prstGeom prst="roundRect">
            <a:avLst>
              <a:gd name="adj" fmla="val 12495"/>
            </a:avLst>
          </a:prstGeom>
          <a:pattFill prst="pct10">
            <a:fgClr>
              <a:schemeClr val="tx1"/>
            </a:fgClr>
            <a:bgClr>
              <a:schemeClr val="bg1"/>
            </a:bgClr>
          </a:patt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5837" name="AutoShape 60" descr="10%"/>
          <p:cNvSpPr>
            <a:spLocks noChangeArrowheads="1"/>
          </p:cNvSpPr>
          <p:nvPr/>
        </p:nvSpPr>
        <p:spPr bwMode="auto">
          <a:xfrm>
            <a:off x="6223000" y="2822575"/>
            <a:ext cx="989013" cy="209550"/>
          </a:xfrm>
          <a:prstGeom prst="roundRect">
            <a:avLst>
              <a:gd name="adj" fmla="val 12495"/>
            </a:avLst>
          </a:prstGeom>
          <a:pattFill prst="pct10">
            <a:fgClr>
              <a:schemeClr val="tx1"/>
            </a:fgClr>
            <a:bgClr>
              <a:schemeClr val="bg1"/>
            </a:bgClr>
          </a:patt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5838" name="Rectangle 61"/>
          <p:cNvSpPr>
            <a:spLocks noChangeArrowheads="1"/>
          </p:cNvSpPr>
          <p:nvPr/>
        </p:nvSpPr>
        <p:spPr bwMode="auto">
          <a:xfrm>
            <a:off x="2873375" y="2786063"/>
            <a:ext cx="946150" cy="28098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algn="ctr" defTabSz="762000">
              <a:lnSpc>
                <a:spcPct val="90000"/>
              </a:lnSpc>
            </a:pPr>
            <a:r>
              <a:rPr kumimoji="1" lang="en-US" altLang="ko-KR" sz="1400" b="1">
                <a:latin typeface="Arial" charset="0"/>
              </a:rPr>
              <a:t>FGI=0</a:t>
            </a:r>
          </a:p>
        </p:txBody>
      </p:sp>
      <p:sp>
        <p:nvSpPr>
          <p:cNvPr id="75839" name="Rectangle 62"/>
          <p:cNvSpPr>
            <a:spLocks noChangeArrowheads="1"/>
          </p:cNvSpPr>
          <p:nvPr/>
        </p:nvSpPr>
        <p:spPr bwMode="auto">
          <a:xfrm>
            <a:off x="6342063" y="2786063"/>
            <a:ext cx="766762" cy="28098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algn="ctr" defTabSz="762000">
              <a:lnSpc>
                <a:spcPct val="90000"/>
              </a:lnSpc>
            </a:pPr>
            <a:r>
              <a:rPr kumimoji="1" lang="en-US" altLang="ko-KR" sz="1400" b="1">
                <a:latin typeface="Arial" charset="0"/>
              </a:rPr>
              <a:t>FGO=1</a:t>
            </a:r>
          </a:p>
        </p:txBody>
      </p:sp>
      <p:sp>
        <p:nvSpPr>
          <p:cNvPr id="75840" name="Rectangle 63"/>
          <p:cNvSpPr>
            <a:spLocks noChangeArrowheads="1"/>
          </p:cNvSpPr>
          <p:nvPr/>
        </p:nvSpPr>
        <p:spPr bwMode="auto">
          <a:xfrm>
            <a:off x="6110288" y="3668713"/>
            <a:ext cx="1198562" cy="219075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5841" name="Line 64"/>
          <p:cNvSpPr>
            <a:spLocks noChangeShapeType="1"/>
          </p:cNvSpPr>
          <p:nvPr/>
        </p:nvSpPr>
        <p:spPr bwMode="auto">
          <a:xfrm>
            <a:off x="6726238" y="3895725"/>
            <a:ext cx="0" cy="13652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5842" name="Rectangle 65"/>
          <p:cNvSpPr>
            <a:spLocks noChangeArrowheads="1"/>
          </p:cNvSpPr>
          <p:nvPr/>
        </p:nvSpPr>
        <p:spPr bwMode="auto">
          <a:xfrm>
            <a:off x="2163763" y="5199063"/>
            <a:ext cx="476250" cy="28098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defTabSz="762000">
              <a:lnSpc>
                <a:spcPct val="90000"/>
              </a:lnSpc>
            </a:pPr>
            <a:r>
              <a:rPr kumimoji="1" lang="en-US" altLang="ko-KR" sz="1400" b="1">
                <a:latin typeface="Arial" charset="0"/>
              </a:rPr>
              <a:t>yes</a:t>
            </a:r>
          </a:p>
        </p:txBody>
      </p:sp>
      <p:sp>
        <p:nvSpPr>
          <p:cNvPr id="75843" name="Rectangle 66"/>
          <p:cNvSpPr>
            <a:spLocks noChangeArrowheads="1"/>
          </p:cNvSpPr>
          <p:nvPr/>
        </p:nvSpPr>
        <p:spPr bwMode="auto">
          <a:xfrm>
            <a:off x="5549900" y="5567363"/>
            <a:ext cx="476250" cy="28098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defTabSz="762000">
              <a:lnSpc>
                <a:spcPct val="90000"/>
              </a:lnSpc>
            </a:pPr>
            <a:r>
              <a:rPr kumimoji="1" lang="en-US" altLang="ko-KR" sz="1400" b="1">
                <a:latin typeface="Arial" charset="0"/>
              </a:rPr>
              <a:t>yes</a:t>
            </a:r>
          </a:p>
        </p:txBody>
      </p:sp>
      <p:sp>
        <p:nvSpPr>
          <p:cNvPr id="75844" name="Rectangle 67"/>
          <p:cNvSpPr>
            <a:spLocks noChangeArrowheads="1"/>
          </p:cNvSpPr>
          <p:nvPr/>
        </p:nvSpPr>
        <p:spPr bwMode="auto">
          <a:xfrm>
            <a:off x="3290888" y="5699125"/>
            <a:ext cx="396875" cy="280988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defTabSz="762000">
              <a:lnSpc>
                <a:spcPct val="90000"/>
              </a:lnSpc>
            </a:pPr>
            <a:r>
              <a:rPr kumimoji="1" lang="en-US" altLang="ko-KR" sz="1400" b="1">
                <a:latin typeface="Arial" charset="0"/>
              </a:rPr>
              <a:t>no</a:t>
            </a:r>
          </a:p>
        </p:txBody>
      </p:sp>
      <p:sp>
        <p:nvSpPr>
          <p:cNvPr id="75845" name="Rectangle 68"/>
          <p:cNvSpPr>
            <a:spLocks noChangeArrowheads="1"/>
          </p:cNvSpPr>
          <p:nvPr/>
        </p:nvSpPr>
        <p:spPr bwMode="auto">
          <a:xfrm>
            <a:off x="6723063" y="6049963"/>
            <a:ext cx="396875" cy="28098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defTabSz="762000">
              <a:lnSpc>
                <a:spcPct val="90000"/>
              </a:lnSpc>
            </a:pPr>
            <a:r>
              <a:rPr kumimoji="1" lang="en-US" altLang="ko-KR" sz="1400" b="1">
                <a:latin typeface="Arial" charset="0"/>
              </a:rPr>
              <a:t>no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3024022-5E13-46B9-ACA5-E898CB28071D}" type="slidenum">
              <a:rPr lang="en-US"/>
              <a:pPr>
                <a:defRPr/>
              </a:pPr>
              <a:t>3</a:t>
            </a:fld>
            <a:endParaRPr lang="en-US"/>
          </a:p>
        </p:txBody>
      </p:sp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19100"/>
            <a:ext cx="8229600" cy="828675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ko-KR" sz="3200" smtClean="0">
                <a:ea typeface="Gulim" pitchFamily="34" charset="-127"/>
              </a:rPr>
              <a:t>THE BASIC COMPUTER</a:t>
            </a:r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76225" y="1533525"/>
            <a:ext cx="8229600" cy="1987550"/>
          </a:xfrm>
        </p:spPr>
        <p:txBody>
          <a:bodyPr>
            <a:normAutofit fontScale="92500" lnSpcReduction="20000"/>
          </a:bodyPr>
          <a:lstStyle/>
          <a:p>
            <a:pPr eaLnBrk="1" hangingPunct="1">
              <a:defRPr/>
            </a:pPr>
            <a:r>
              <a:rPr lang="en-US" altLang="ko-KR" sz="2800" smtClean="0">
                <a:ea typeface="Gulim" pitchFamily="34" charset="-127"/>
              </a:rPr>
              <a:t>The Basic Computer has two components, a processor and memory</a:t>
            </a:r>
          </a:p>
          <a:p>
            <a:pPr eaLnBrk="1" hangingPunct="1">
              <a:defRPr/>
            </a:pPr>
            <a:r>
              <a:rPr lang="en-US" altLang="ko-KR" sz="2800" smtClean="0">
                <a:ea typeface="Gulim" pitchFamily="34" charset="-127"/>
              </a:rPr>
              <a:t>The memory has 4096 words in it</a:t>
            </a:r>
          </a:p>
          <a:p>
            <a:pPr lvl="1" eaLnBrk="1" hangingPunct="1">
              <a:defRPr/>
            </a:pPr>
            <a:r>
              <a:rPr lang="en-US" altLang="ko-KR" sz="2400" smtClean="0">
                <a:ea typeface="Gulim" pitchFamily="34" charset="-127"/>
              </a:rPr>
              <a:t>4096 = 2</a:t>
            </a:r>
            <a:r>
              <a:rPr lang="en-US" altLang="ko-KR" sz="2400" baseline="30000" smtClean="0">
                <a:ea typeface="Gulim" pitchFamily="34" charset="-127"/>
              </a:rPr>
              <a:t>12</a:t>
            </a:r>
            <a:r>
              <a:rPr lang="en-US" altLang="ko-KR" sz="2400" smtClean="0">
                <a:ea typeface="Gulim" pitchFamily="34" charset="-127"/>
              </a:rPr>
              <a:t>, so it takes 12 bits to select a word in memory</a:t>
            </a:r>
          </a:p>
          <a:p>
            <a:pPr eaLnBrk="1" hangingPunct="1">
              <a:defRPr/>
            </a:pPr>
            <a:r>
              <a:rPr lang="en-US" altLang="ko-KR" sz="2800" smtClean="0">
                <a:ea typeface="Gulim" pitchFamily="34" charset="-127"/>
              </a:rPr>
              <a:t>Each word is 16 bits long</a:t>
            </a:r>
          </a:p>
        </p:txBody>
      </p:sp>
      <p:sp>
        <p:nvSpPr>
          <p:cNvPr id="49157" name="Rectangle 4"/>
          <p:cNvSpPr>
            <a:spLocks noChangeArrowheads="1"/>
          </p:cNvSpPr>
          <p:nvPr/>
        </p:nvSpPr>
        <p:spPr bwMode="auto">
          <a:xfrm>
            <a:off x="5219700" y="3789363"/>
            <a:ext cx="638175" cy="5143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58" name="Rectangle 5"/>
          <p:cNvSpPr>
            <a:spLocks noChangeArrowheads="1"/>
          </p:cNvSpPr>
          <p:nvPr/>
        </p:nvSpPr>
        <p:spPr bwMode="auto">
          <a:xfrm>
            <a:off x="6443663" y="3789363"/>
            <a:ext cx="792162" cy="23749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59" name="Text Box 6"/>
          <p:cNvSpPr txBox="1">
            <a:spLocks noChangeArrowheads="1"/>
          </p:cNvSpPr>
          <p:nvPr/>
        </p:nvSpPr>
        <p:spPr bwMode="auto">
          <a:xfrm>
            <a:off x="5233988" y="3422650"/>
            <a:ext cx="611187" cy="312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90000"/>
              </a:lnSpc>
            </a:pPr>
            <a:r>
              <a:rPr kumimoji="1" lang="en-US" altLang="ko-KR" sz="1600" b="1">
                <a:latin typeface="Arial" charset="0"/>
              </a:rPr>
              <a:t>CPU</a:t>
            </a:r>
          </a:p>
        </p:txBody>
      </p:sp>
      <p:sp>
        <p:nvSpPr>
          <p:cNvPr id="49160" name="Text Box 7"/>
          <p:cNvSpPr txBox="1">
            <a:spLocks noChangeArrowheads="1"/>
          </p:cNvSpPr>
          <p:nvPr/>
        </p:nvSpPr>
        <p:spPr bwMode="auto">
          <a:xfrm>
            <a:off x="6567488" y="3419475"/>
            <a:ext cx="646112" cy="312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90000"/>
              </a:lnSpc>
            </a:pPr>
            <a:r>
              <a:rPr kumimoji="1" lang="en-US" altLang="ko-KR" sz="1600" b="1">
                <a:latin typeface="Arial" charset="0"/>
              </a:rPr>
              <a:t>RAM</a:t>
            </a:r>
          </a:p>
        </p:txBody>
      </p:sp>
      <p:sp>
        <p:nvSpPr>
          <p:cNvPr id="49161" name="Text Box 8"/>
          <p:cNvSpPr txBox="1">
            <a:spLocks noChangeArrowheads="1"/>
          </p:cNvSpPr>
          <p:nvPr/>
        </p:nvSpPr>
        <p:spPr bwMode="auto">
          <a:xfrm>
            <a:off x="7216775" y="3679825"/>
            <a:ext cx="268288" cy="257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90000"/>
              </a:lnSpc>
            </a:pPr>
            <a:r>
              <a:rPr kumimoji="1" lang="en-US" altLang="ko-KR" sz="1200" b="1">
                <a:latin typeface="Arial" charset="0"/>
              </a:rPr>
              <a:t>0</a:t>
            </a:r>
          </a:p>
        </p:txBody>
      </p:sp>
      <p:sp>
        <p:nvSpPr>
          <p:cNvPr id="49162" name="Text Box 9"/>
          <p:cNvSpPr txBox="1">
            <a:spLocks noChangeArrowheads="1"/>
          </p:cNvSpPr>
          <p:nvPr/>
        </p:nvSpPr>
        <p:spPr bwMode="auto">
          <a:xfrm>
            <a:off x="7216775" y="5949950"/>
            <a:ext cx="520700" cy="257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90000"/>
              </a:lnSpc>
            </a:pPr>
            <a:r>
              <a:rPr kumimoji="1" lang="en-US" altLang="ko-KR" sz="1200" b="1">
                <a:latin typeface="Arial" charset="0"/>
              </a:rPr>
              <a:t>4095</a:t>
            </a:r>
          </a:p>
        </p:txBody>
      </p:sp>
      <p:sp>
        <p:nvSpPr>
          <p:cNvPr id="49163" name="Line 10"/>
          <p:cNvSpPr>
            <a:spLocks noChangeShapeType="1"/>
          </p:cNvSpPr>
          <p:nvPr/>
        </p:nvSpPr>
        <p:spPr bwMode="auto">
          <a:xfrm>
            <a:off x="6443663" y="5281613"/>
            <a:ext cx="7921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49164" name="Line 11"/>
          <p:cNvSpPr>
            <a:spLocks noChangeShapeType="1"/>
          </p:cNvSpPr>
          <p:nvPr/>
        </p:nvSpPr>
        <p:spPr bwMode="auto">
          <a:xfrm>
            <a:off x="6443663" y="5445125"/>
            <a:ext cx="7921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49165" name="Text Box 12"/>
          <p:cNvSpPr txBox="1">
            <a:spLocks noChangeArrowheads="1"/>
          </p:cNvSpPr>
          <p:nvPr/>
        </p:nvSpPr>
        <p:spPr bwMode="auto">
          <a:xfrm>
            <a:off x="7019925" y="5229225"/>
            <a:ext cx="268288" cy="257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90000"/>
              </a:lnSpc>
            </a:pPr>
            <a:r>
              <a:rPr kumimoji="1" lang="en-US" altLang="ko-KR" sz="1200" b="1">
                <a:latin typeface="Arial" charset="0"/>
              </a:rPr>
              <a:t>0</a:t>
            </a:r>
          </a:p>
        </p:txBody>
      </p:sp>
      <p:sp>
        <p:nvSpPr>
          <p:cNvPr id="49166" name="Text Box 13"/>
          <p:cNvSpPr txBox="1">
            <a:spLocks noChangeArrowheads="1"/>
          </p:cNvSpPr>
          <p:nvPr/>
        </p:nvSpPr>
        <p:spPr bwMode="auto">
          <a:xfrm>
            <a:off x="6372225" y="5229225"/>
            <a:ext cx="352425" cy="257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90000"/>
              </a:lnSpc>
            </a:pPr>
            <a:r>
              <a:rPr kumimoji="1" lang="en-US" altLang="ko-KR" sz="1200" b="1">
                <a:latin typeface="Arial" charset="0"/>
              </a:rPr>
              <a:t>15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755718-9497-43FF-8250-2EE8235E6651}" type="slidenum">
              <a:rPr lang="en-US"/>
              <a:pPr>
                <a:defRPr/>
              </a:pPr>
              <a:t>30</a:t>
            </a:fld>
            <a:endParaRPr lang="en-US"/>
          </a:p>
        </p:txBody>
      </p:sp>
      <p:sp>
        <p:nvSpPr>
          <p:cNvPr id="99330" name="Rectangle 2"/>
          <p:cNvSpPr>
            <a:spLocks noGrp="1" noChangeArrowheads="1"/>
          </p:cNvSpPr>
          <p:nvPr>
            <p:ph type="title"/>
          </p:nvPr>
        </p:nvSpPr>
        <p:spPr>
          <a:xfrm>
            <a:off x="1082675" y="407988"/>
            <a:ext cx="7204075" cy="792162"/>
          </a:xfrm>
        </p:spPr>
        <p:txBody>
          <a:bodyPr lIns="63500" tIns="25400" rIns="63500" bIns="25400"/>
          <a:lstStyle/>
          <a:p>
            <a:pPr eaLnBrk="1" hangingPunct="1">
              <a:defRPr/>
            </a:pPr>
            <a:r>
              <a:rPr lang="en-US" altLang="ko-KR" sz="3200" smtClean="0">
                <a:ea typeface="Gulim" pitchFamily="34" charset="-127"/>
              </a:rPr>
              <a:t>INPUT-OUTPUT  INSTRUCTIONS</a:t>
            </a:r>
          </a:p>
        </p:txBody>
      </p:sp>
      <p:sp>
        <p:nvSpPr>
          <p:cNvPr id="76804" name="Rectangle 3"/>
          <p:cNvSpPr>
            <a:spLocks noChangeArrowheads="1"/>
          </p:cNvSpPr>
          <p:nvPr/>
        </p:nvSpPr>
        <p:spPr bwMode="auto">
          <a:xfrm>
            <a:off x="1123950" y="1522413"/>
            <a:ext cx="2413000" cy="8509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63500" tIns="25400" rIns="63500" bIns="25400">
            <a:spAutoFit/>
          </a:bodyPr>
          <a:lstStyle/>
          <a:p>
            <a:pPr defTabSz="762000">
              <a:lnSpc>
                <a:spcPct val="97000"/>
              </a:lnSpc>
            </a:pPr>
            <a:endParaRPr kumimoji="1" lang="en-US" altLang="ko-KR" b="1">
              <a:latin typeface="Arial" charset="0"/>
            </a:endParaRPr>
          </a:p>
          <a:p>
            <a:pPr defTabSz="762000">
              <a:lnSpc>
                <a:spcPct val="97000"/>
              </a:lnSpc>
            </a:pPr>
            <a:r>
              <a:rPr kumimoji="1" lang="en-US" altLang="ko-KR" b="1">
                <a:latin typeface="Arial" charset="0"/>
              </a:rPr>
              <a:t>D</a:t>
            </a:r>
            <a:r>
              <a:rPr kumimoji="1" lang="en-US" altLang="ko-KR" b="1" baseline="-25000">
                <a:latin typeface="Arial" charset="0"/>
              </a:rPr>
              <a:t>7</a:t>
            </a:r>
            <a:r>
              <a:rPr kumimoji="1" lang="en-US" altLang="ko-KR" b="1">
                <a:latin typeface="Arial" charset="0"/>
              </a:rPr>
              <a:t>IT</a:t>
            </a:r>
            <a:r>
              <a:rPr kumimoji="1" lang="en-US" altLang="ko-KR" b="1" baseline="-25000">
                <a:latin typeface="Arial" charset="0"/>
              </a:rPr>
              <a:t>3</a:t>
            </a:r>
            <a:r>
              <a:rPr kumimoji="1" lang="en-US" altLang="ko-KR" b="1">
                <a:latin typeface="Arial" charset="0"/>
              </a:rPr>
              <a:t> = p	</a:t>
            </a:r>
            <a:r>
              <a:rPr kumimoji="1" lang="en-US" altLang="ko-KR" b="1">
                <a:solidFill>
                  <a:srgbClr val="000000"/>
                </a:solidFill>
                <a:latin typeface="Arial" charset="0"/>
                <a:sym typeface="Symbol" pitchFamily="18" charset="2"/>
              </a:rPr>
              <a:t>	</a:t>
            </a:r>
          </a:p>
          <a:p>
            <a:pPr defTabSz="762000">
              <a:lnSpc>
                <a:spcPct val="97000"/>
              </a:lnSpc>
            </a:pPr>
            <a:r>
              <a:rPr kumimoji="1" lang="en-US" altLang="ko-KR" b="1">
                <a:solidFill>
                  <a:srgbClr val="000000"/>
                </a:solidFill>
                <a:latin typeface="Arial" charset="0"/>
                <a:sym typeface="Symbol" pitchFamily="18" charset="2"/>
              </a:rPr>
              <a:t>IR(i) = </a:t>
            </a:r>
            <a:r>
              <a:rPr kumimoji="1" lang="en-US" altLang="ko-KR" b="1">
                <a:latin typeface="Arial" charset="0"/>
              </a:rPr>
              <a:t>B</a:t>
            </a:r>
            <a:r>
              <a:rPr kumimoji="1" lang="en-US" altLang="ko-KR" b="1" baseline="-25000">
                <a:latin typeface="Arial" charset="0"/>
              </a:rPr>
              <a:t>i</a:t>
            </a:r>
            <a:r>
              <a:rPr kumimoji="1" lang="en-US" altLang="ko-KR" b="1">
                <a:latin typeface="Arial" charset="0"/>
              </a:rPr>
              <a:t>, i = 6, …, 11</a:t>
            </a:r>
            <a:endParaRPr kumimoji="1" lang="en-US" altLang="ko-KR" b="1">
              <a:solidFill>
                <a:srgbClr val="000000"/>
              </a:solidFill>
              <a:latin typeface="Arial" charset="0"/>
              <a:sym typeface="Symbol" pitchFamily="18" charset="2"/>
            </a:endParaRPr>
          </a:p>
        </p:txBody>
      </p:sp>
      <p:sp>
        <p:nvSpPr>
          <p:cNvPr id="76805" name="Rectangle 4"/>
          <p:cNvSpPr>
            <a:spLocks noChangeArrowheads="1"/>
          </p:cNvSpPr>
          <p:nvPr/>
        </p:nvSpPr>
        <p:spPr bwMode="auto">
          <a:xfrm>
            <a:off x="1028700" y="2619375"/>
            <a:ext cx="7848600" cy="19177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63500" tIns="25400" rIns="63500" bIns="25400">
            <a:spAutoFit/>
          </a:bodyPr>
          <a:lstStyle/>
          <a:p>
            <a:pPr defTabSz="762000">
              <a:lnSpc>
                <a:spcPct val="97000"/>
              </a:lnSpc>
            </a:pPr>
            <a:r>
              <a:rPr kumimoji="1" lang="en-US" altLang="ko-KR" b="1">
                <a:latin typeface="Arial" charset="0"/>
              </a:rPr>
              <a:t>	p:	SC </a:t>
            </a:r>
            <a:r>
              <a:rPr kumimoji="1" lang="en-US" altLang="ko-KR" b="1">
                <a:solidFill>
                  <a:srgbClr val="000000"/>
                </a:solidFill>
                <a:latin typeface="Arial" charset="0"/>
                <a:sym typeface="Symbol" pitchFamily="18" charset="2"/>
              </a:rPr>
              <a:t> 0				Clear SC</a:t>
            </a:r>
            <a:endParaRPr kumimoji="1" lang="en-US" altLang="ko-KR" sz="2800" b="1">
              <a:latin typeface="Arial" charset="0"/>
            </a:endParaRPr>
          </a:p>
          <a:p>
            <a:pPr defTabSz="762000">
              <a:lnSpc>
                <a:spcPct val="97000"/>
              </a:lnSpc>
            </a:pPr>
            <a:r>
              <a:rPr kumimoji="1" lang="en-US" altLang="ko-KR" b="1">
                <a:latin typeface="Arial" charset="0"/>
              </a:rPr>
              <a:t>INP	pB</a:t>
            </a:r>
            <a:r>
              <a:rPr kumimoji="1" lang="en-US" altLang="ko-KR" b="1" baseline="-25000">
                <a:latin typeface="Arial" charset="0"/>
              </a:rPr>
              <a:t>11</a:t>
            </a:r>
            <a:r>
              <a:rPr kumimoji="1" lang="en-US" altLang="ko-KR" b="1">
                <a:latin typeface="Arial" charset="0"/>
              </a:rPr>
              <a:t>:	AC(0-7) </a:t>
            </a:r>
            <a:r>
              <a:rPr kumimoji="1" lang="en-US" altLang="ko-KR" b="1">
                <a:solidFill>
                  <a:srgbClr val="000000"/>
                </a:solidFill>
                <a:latin typeface="Arial" charset="0"/>
                <a:sym typeface="Symbol" pitchFamily="18" charset="2"/>
              </a:rPr>
              <a:t> INPR, FGI  0		Input char. to AC</a:t>
            </a:r>
            <a:r>
              <a:rPr kumimoji="1" lang="en-US" altLang="ko-KR" b="1">
                <a:latin typeface="Arial" charset="0"/>
              </a:rPr>
              <a:t> </a:t>
            </a:r>
          </a:p>
          <a:p>
            <a:pPr defTabSz="762000">
              <a:lnSpc>
                <a:spcPct val="97000"/>
              </a:lnSpc>
            </a:pPr>
            <a:r>
              <a:rPr kumimoji="1" lang="en-US" altLang="ko-KR" b="1">
                <a:latin typeface="Arial" charset="0"/>
              </a:rPr>
              <a:t>OUT	pB</a:t>
            </a:r>
            <a:r>
              <a:rPr kumimoji="1" lang="en-US" altLang="ko-KR" b="1" baseline="-25000">
                <a:latin typeface="Arial" charset="0"/>
              </a:rPr>
              <a:t>10</a:t>
            </a:r>
            <a:r>
              <a:rPr kumimoji="1" lang="en-US" altLang="ko-KR" b="1">
                <a:latin typeface="Arial" charset="0"/>
              </a:rPr>
              <a:t>:	OUTR </a:t>
            </a:r>
            <a:r>
              <a:rPr kumimoji="1" lang="en-US" altLang="ko-KR" b="1">
                <a:solidFill>
                  <a:srgbClr val="000000"/>
                </a:solidFill>
                <a:latin typeface="Arial" charset="0"/>
                <a:sym typeface="Symbol" pitchFamily="18" charset="2"/>
              </a:rPr>
              <a:t> AC(0-7), FGO  0		Output char. from AC</a:t>
            </a:r>
            <a:r>
              <a:rPr kumimoji="1" lang="en-US" altLang="ko-KR" b="1">
                <a:latin typeface="Arial" charset="0"/>
              </a:rPr>
              <a:t> </a:t>
            </a:r>
          </a:p>
          <a:p>
            <a:pPr defTabSz="762000">
              <a:lnSpc>
                <a:spcPct val="97000"/>
              </a:lnSpc>
            </a:pPr>
            <a:r>
              <a:rPr kumimoji="1" lang="en-US" altLang="ko-KR" b="1">
                <a:latin typeface="Arial" charset="0"/>
              </a:rPr>
              <a:t>SKI	pB</a:t>
            </a:r>
            <a:r>
              <a:rPr kumimoji="1" lang="en-US" altLang="ko-KR" b="1" baseline="-25000">
                <a:latin typeface="Arial" charset="0"/>
              </a:rPr>
              <a:t>9</a:t>
            </a:r>
            <a:r>
              <a:rPr kumimoji="1" lang="en-US" altLang="ko-KR" b="1">
                <a:latin typeface="Arial" charset="0"/>
              </a:rPr>
              <a:t>:	if(FGI = 1) then (PC </a:t>
            </a:r>
            <a:r>
              <a:rPr kumimoji="1" lang="en-US" altLang="ko-KR" b="1">
                <a:solidFill>
                  <a:srgbClr val="000000"/>
                </a:solidFill>
                <a:latin typeface="Arial" charset="0"/>
                <a:sym typeface="Symbol" pitchFamily="18" charset="2"/>
              </a:rPr>
              <a:t> PC + 1)	Skip on input flag</a:t>
            </a:r>
            <a:r>
              <a:rPr kumimoji="1" lang="en-US" altLang="ko-KR" b="1">
                <a:latin typeface="Arial" charset="0"/>
              </a:rPr>
              <a:t> </a:t>
            </a:r>
          </a:p>
          <a:p>
            <a:pPr defTabSz="762000">
              <a:lnSpc>
                <a:spcPct val="97000"/>
              </a:lnSpc>
            </a:pPr>
            <a:r>
              <a:rPr kumimoji="1" lang="en-US" altLang="ko-KR" b="1">
                <a:latin typeface="Arial" charset="0"/>
              </a:rPr>
              <a:t>SKO	pB</a:t>
            </a:r>
            <a:r>
              <a:rPr kumimoji="1" lang="en-US" altLang="ko-KR" b="1" baseline="-25000">
                <a:latin typeface="Arial" charset="0"/>
              </a:rPr>
              <a:t>8</a:t>
            </a:r>
            <a:r>
              <a:rPr kumimoji="1" lang="en-US" altLang="ko-KR" b="1">
                <a:latin typeface="Arial" charset="0"/>
              </a:rPr>
              <a:t>:	if(FGO = 1) then (PC </a:t>
            </a:r>
            <a:r>
              <a:rPr kumimoji="1" lang="en-US" altLang="ko-KR" b="1">
                <a:solidFill>
                  <a:srgbClr val="000000"/>
                </a:solidFill>
                <a:latin typeface="Arial" charset="0"/>
                <a:sym typeface="Symbol" pitchFamily="18" charset="2"/>
              </a:rPr>
              <a:t> PC + 1)</a:t>
            </a:r>
            <a:r>
              <a:rPr kumimoji="1" lang="en-US" altLang="ko-KR" b="1">
                <a:latin typeface="Arial" charset="0"/>
              </a:rPr>
              <a:t> </a:t>
            </a:r>
            <a:r>
              <a:rPr kumimoji="1" lang="en-US" altLang="ko-KR" b="1">
                <a:solidFill>
                  <a:srgbClr val="000000"/>
                </a:solidFill>
                <a:latin typeface="Arial" charset="0"/>
                <a:sym typeface="Symbol" pitchFamily="18" charset="2"/>
              </a:rPr>
              <a:t>	Skip on output flag</a:t>
            </a:r>
          </a:p>
          <a:p>
            <a:pPr defTabSz="762000">
              <a:lnSpc>
                <a:spcPct val="97000"/>
              </a:lnSpc>
            </a:pPr>
            <a:r>
              <a:rPr kumimoji="1" lang="en-US" altLang="ko-KR" b="1">
                <a:solidFill>
                  <a:srgbClr val="000000"/>
                </a:solidFill>
                <a:latin typeface="Arial" charset="0"/>
                <a:sym typeface="Symbol" pitchFamily="18" charset="2"/>
              </a:rPr>
              <a:t>ION	</a:t>
            </a:r>
            <a:r>
              <a:rPr kumimoji="1" lang="en-US" altLang="ko-KR" b="1">
                <a:latin typeface="Arial" charset="0"/>
              </a:rPr>
              <a:t>pB</a:t>
            </a:r>
            <a:r>
              <a:rPr kumimoji="1" lang="en-US" altLang="ko-KR" b="1" baseline="-25000">
                <a:latin typeface="Arial" charset="0"/>
              </a:rPr>
              <a:t>7</a:t>
            </a:r>
            <a:r>
              <a:rPr kumimoji="1" lang="en-US" altLang="ko-KR" b="1">
                <a:latin typeface="Arial" charset="0"/>
              </a:rPr>
              <a:t>:	IEN </a:t>
            </a:r>
            <a:r>
              <a:rPr kumimoji="1" lang="en-US" altLang="ko-KR" b="1">
                <a:solidFill>
                  <a:srgbClr val="000000"/>
                </a:solidFill>
                <a:latin typeface="Arial" charset="0"/>
                <a:sym typeface="Symbol" pitchFamily="18" charset="2"/>
              </a:rPr>
              <a:t> 1				Interrupt enable on</a:t>
            </a:r>
          </a:p>
          <a:p>
            <a:pPr defTabSz="762000">
              <a:lnSpc>
                <a:spcPct val="97000"/>
              </a:lnSpc>
            </a:pPr>
            <a:r>
              <a:rPr kumimoji="1" lang="en-US" altLang="ko-KR" b="1">
                <a:solidFill>
                  <a:srgbClr val="000000"/>
                </a:solidFill>
                <a:latin typeface="Arial" charset="0"/>
                <a:sym typeface="Symbol" pitchFamily="18" charset="2"/>
              </a:rPr>
              <a:t>IOF	</a:t>
            </a:r>
            <a:r>
              <a:rPr kumimoji="1" lang="en-US" altLang="ko-KR" b="1">
                <a:latin typeface="Arial" charset="0"/>
              </a:rPr>
              <a:t>pB</a:t>
            </a:r>
            <a:r>
              <a:rPr kumimoji="1" lang="en-US" altLang="ko-KR" b="1" baseline="-25000">
                <a:latin typeface="Arial" charset="0"/>
              </a:rPr>
              <a:t>6</a:t>
            </a:r>
            <a:r>
              <a:rPr kumimoji="1" lang="en-US" altLang="ko-KR" b="1">
                <a:latin typeface="Arial" charset="0"/>
              </a:rPr>
              <a:t>:	IEN </a:t>
            </a:r>
            <a:r>
              <a:rPr kumimoji="1" lang="en-US" altLang="ko-KR" b="1">
                <a:solidFill>
                  <a:srgbClr val="000000"/>
                </a:solidFill>
                <a:latin typeface="Arial" charset="0"/>
                <a:sym typeface="Symbol" pitchFamily="18" charset="2"/>
              </a:rPr>
              <a:t> 0				Interrupt enable off</a:t>
            </a:r>
            <a:r>
              <a:rPr kumimoji="1" lang="en-US" altLang="ko-KR" b="1">
                <a:latin typeface="Arial" charset="0"/>
              </a:rPr>
              <a:t> </a:t>
            </a:r>
          </a:p>
        </p:txBody>
      </p:sp>
      <p:sp>
        <p:nvSpPr>
          <p:cNvPr id="76806" name="Rectangle 5"/>
          <p:cNvSpPr>
            <a:spLocks noChangeArrowheads="1"/>
          </p:cNvSpPr>
          <p:nvPr/>
        </p:nvSpPr>
        <p:spPr bwMode="auto">
          <a:xfrm>
            <a:off x="1000125" y="2590800"/>
            <a:ext cx="7991475" cy="2038350"/>
          </a:xfrm>
          <a:prstGeom prst="rect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6807" name="Line 6"/>
          <p:cNvSpPr>
            <a:spLocks noChangeShapeType="1"/>
          </p:cNvSpPr>
          <p:nvPr/>
        </p:nvSpPr>
        <p:spPr bwMode="auto">
          <a:xfrm>
            <a:off x="1685925" y="2590800"/>
            <a:ext cx="0" cy="20193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6808" name="Line 7"/>
          <p:cNvSpPr>
            <a:spLocks noChangeShapeType="1"/>
          </p:cNvSpPr>
          <p:nvPr/>
        </p:nvSpPr>
        <p:spPr bwMode="auto">
          <a:xfrm>
            <a:off x="6191250" y="2600325"/>
            <a:ext cx="0" cy="20193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A7BFFD7-F32B-4FD7-9C27-97408C61D68F}" type="slidenum">
              <a:rPr lang="en-US"/>
              <a:pPr>
                <a:defRPr/>
              </a:pPr>
              <a:t>31</a:t>
            </a:fld>
            <a:endParaRPr lang="en-US"/>
          </a:p>
        </p:txBody>
      </p:sp>
      <p:sp>
        <p:nvSpPr>
          <p:cNvPr id="101378" name="Rectangle 2"/>
          <p:cNvSpPr>
            <a:spLocks noGrp="1" noChangeArrowheads="1"/>
          </p:cNvSpPr>
          <p:nvPr>
            <p:ph type="title"/>
          </p:nvPr>
        </p:nvSpPr>
        <p:spPr>
          <a:xfrm>
            <a:off x="558800" y="188913"/>
            <a:ext cx="8004175" cy="603250"/>
          </a:xfrm>
        </p:spPr>
        <p:txBody>
          <a:bodyPr lIns="63500" tIns="25400" rIns="63500" bIns="25400"/>
          <a:lstStyle/>
          <a:p>
            <a:pPr eaLnBrk="1" hangingPunct="1">
              <a:defRPr/>
            </a:pPr>
            <a:r>
              <a:rPr lang="en-US" altLang="ko-KR" sz="3200" smtClean="0">
                <a:ea typeface="Gulim" pitchFamily="34" charset="-127"/>
              </a:rPr>
              <a:t>INTERRUPT  INITIATED  INPUT/OUTPUT</a:t>
            </a:r>
          </a:p>
        </p:txBody>
      </p:sp>
      <p:sp>
        <p:nvSpPr>
          <p:cNvPr id="78852" name="Rectangle 3"/>
          <p:cNvSpPr>
            <a:spLocks noChangeArrowheads="1"/>
          </p:cNvSpPr>
          <p:nvPr/>
        </p:nvSpPr>
        <p:spPr bwMode="auto">
          <a:xfrm>
            <a:off x="547688" y="884238"/>
            <a:ext cx="8312150" cy="3124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63500" tIns="25400" rIns="63500" bIns="25400">
            <a:spAutoFit/>
          </a:bodyPr>
          <a:lstStyle/>
          <a:p>
            <a:pPr defTabSz="762000">
              <a:lnSpc>
                <a:spcPct val="102000"/>
              </a:lnSpc>
            </a:pPr>
            <a:r>
              <a:rPr kumimoji="1" lang="en-US" altLang="ko-KR" b="1">
                <a:latin typeface="Arial" charset="0"/>
              </a:rPr>
              <a:t>- Open communication only when some data has to be passed --&gt; </a:t>
            </a:r>
            <a:r>
              <a:rPr kumimoji="1" lang="en-US" altLang="ko-KR" b="1" i="1">
                <a:latin typeface="Arial" charset="0"/>
              </a:rPr>
              <a:t>interrupt</a:t>
            </a:r>
            <a:r>
              <a:rPr kumimoji="1" lang="en-US" altLang="ko-KR" b="1">
                <a:latin typeface="Arial" charset="0"/>
              </a:rPr>
              <a:t>.</a:t>
            </a:r>
          </a:p>
          <a:p>
            <a:pPr defTabSz="762000">
              <a:lnSpc>
                <a:spcPct val="102000"/>
              </a:lnSpc>
            </a:pPr>
            <a:endParaRPr kumimoji="1" lang="en-US" altLang="ko-KR" b="1">
              <a:latin typeface="Arial" charset="0"/>
            </a:endParaRPr>
          </a:p>
          <a:p>
            <a:pPr defTabSz="762000">
              <a:lnSpc>
                <a:spcPct val="102000"/>
              </a:lnSpc>
            </a:pPr>
            <a:r>
              <a:rPr kumimoji="1" lang="en-US" altLang="ko-KR" b="1">
                <a:latin typeface="Arial" charset="0"/>
              </a:rPr>
              <a:t>- The I/O interface, instead of the CPU, monitors the I/O device. </a:t>
            </a:r>
          </a:p>
          <a:p>
            <a:pPr defTabSz="762000">
              <a:lnSpc>
                <a:spcPct val="102000"/>
              </a:lnSpc>
            </a:pPr>
            <a:endParaRPr kumimoji="1" lang="en-US" altLang="ko-KR" b="1">
              <a:latin typeface="Arial" charset="0"/>
            </a:endParaRPr>
          </a:p>
          <a:p>
            <a:pPr defTabSz="762000">
              <a:lnSpc>
                <a:spcPct val="102000"/>
              </a:lnSpc>
            </a:pPr>
            <a:r>
              <a:rPr kumimoji="1" lang="en-US" altLang="ko-KR" b="1">
                <a:latin typeface="Arial" charset="0"/>
              </a:rPr>
              <a:t>-  When the interface founds that the I/O device is ready for data transfer, </a:t>
            </a:r>
          </a:p>
          <a:p>
            <a:pPr defTabSz="762000">
              <a:lnSpc>
                <a:spcPct val="102000"/>
              </a:lnSpc>
            </a:pPr>
            <a:r>
              <a:rPr kumimoji="1" lang="en-US" altLang="ko-KR" b="1">
                <a:latin typeface="Arial" charset="0"/>
              </a:rPr>
              <a:t>	it generates an interrupt request to the CPU</a:t>
            </a:r>
          </a:p>
          <a:p>
            <a:pPr defTabSz="762000">
              <a:lnSpc>
                <a:spcPct val="102000"/>
              </a:lnSpc>
            </a:pPr>
            <a:endParaRPr kumimoji="1" lang="en-US" altLang="ko-KR" b="1">
              <a:latin typeface="Arial" charset="0"/>
            </a:endParaRPr>
          </a:p>
          <a:p>
            <a:pPr defTabSz="762000">
              <a:lnSpc>
                <a:spcPct val="102000"/>
              </a:lnSpc>
            </a:pPr>
            <a:r>
              <a:rPr kumimoji="1" lang="en-US" altLang="ko-KR" b="1">
                <a:latin typeface="Arial" charset="0"/>
              </a:rPr>
              <a:t>-  Upon detecting an interrupt, the CPU stops momentarily the task </a:t>
            </a:r>
          </a:p>
          <a:p>
            <a:pPr defTabSz="762000">
              <a:lnSpc>
                <a:spcPct val="102000"/>
              </a:lnSpc>
            </a:pPr>
            <a:r>
              <a:rPr kumimoji="1" lang="en-US" altLang="ko-KR" b="1">
                <a:latin typeface="Arial" charset="0"/>
              </a:rPr>
              <a:t>	it is doing, branches to the service routine to process the data </a:t>
            </a:r>
          </a:p>
          <a:p>
            <a:pPr defTabSz="762000">
              <a:lnSpc>
                <a:spcPct val="102000"/>
              </a:lnSpc>
            </a:pPr>
            <a:r>
              <a:rPr kumimoji="1" lang="en-US" altLang="ko-KR" b="1">
                <a:latin typeface="Arial" charset="0"/>
              </a:rPr>
              <a:t>	transfer, and then returns to the task it was performing.</a:t>
            </a:r>
          </a:p>
          <a:p>
            <a:pPr defTabSz="762000" latinLnBrk="1">
              <a:lnSpc>
                <a:spcPct val="102000"/>
              </a:lnSpc>
            </a:pPr>
            <a:endParaRPr kumimoji="1" lang="en-US" altLang="ko-KR" b="1">
              <a:latin typeface="Arial" charset="0"/>
            </a:endParaRPr>
          </a:p>
        </p:txBody>
      </p:sp>
      <p:sp>
        <p:nvSpPr>
          <p:cNvPr id="78853" name="Rectangle 4"/>
          <p:cNvSpPr>
            <a:spLocks noChangeArrowheads="1"/>
          </p:cNvSpPr>
          <p:nvPr/>
        </p:nvSpPr>
        <p:spPr bwMode="auto">
          <a:xfrm>
            <a:off x="333375" y="4271963"/>
            <a:ext cx="3517900" cy="330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63500" tIns="25400" rIns="63500" bIns="25400">
            <a:spAutoFit/>
          </a:bodyPr>
          <a:lstStyle/>
          <a:p>
            <a:pPr defTabSz="762000">
              <a:lnSpc>
                <a:spcPct val="102000"/>
              </a:lnSpc>
            </a:pPr>
            <a:r>
              <a:rPr kumimoji="1" lang="en-US" altLang="ko-KR" b="1">
                <a:latin typeface="Arial" charset="0"/>
              </a:rPr>
              <a:t>* IEN (Interrupt-enable flip-flop)</a:t>
            </a:r>
          </a:p>
        </p:txBody>
      </p:sp>
      <p:sp>
        <p:nvSpPr>
          <p:cNvPr id="78854" name="Rectangle 5"/>
          <p:cNvSpPr>
            <a:spLocks noChangeArrowheads="1"/>
          </p:cNvSpPr>
          <p:nvPr/>
        </p:nvSpPr>
        <p:spPr bwMode="auto">
          <a:xfrm>
            <a:off x="1139825" y="4725988"/>
            <a:ext cx="5702300" cy="889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63500" tIns="25400" rIns="63500" bIns="25400">
            <a:spAutoFit/>
          </a:bodyPr>
          <a:lstStyle/>
          <a:p>
            <a:pPr defTabSz="762000">
              <a:lnSpc>
                <a:spcPct val="105000"/>
              </a:lnSpc>
            </a:pPr>
            <a:r>
              <a:rPr kumimoji="1" lang="en-US" altLang="ko-KR" b="1">
                <a:latin typeface="Arial" charset="0"/>
              </a:rPr>
              <a:t>- can be set and cleared by instructions</a:t>
            </a:r>
          </a:p>
          <a:p>
            <a:pPr defTabSz="762000">
              <a:lnSpc>
                <a:spcPct val="105000"/>
              </a:lnSpc>
            </a:pPr>
            <a:r>
              <a:rPr kumimoji="1" lang="en-US" altLang="ko-KR" b="1">
                <a:latin typeface="Arial" charset="0"/>
              </a:rPr>
              <a:t>- when cleared, the computer cannot be interrupted</a:t>
            </a:r>
          </a:p>
          <a:p>
            <a:pPr defTabSz="762000" eaLnBrk="1">
              <a:lnSpc>
                <a:spcPct val="95000"/>
              </a:lnSpc>
            </a:pPr>
            <a:endParaRPr kumimoji="1" lang="en-US" altLang="ko-KR" b="1">
              <a:latin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6814CC-AC4D-4FCB-A1B8-B0AB658E2795}" type="slidenum">
              <a:rPr lang="en-US"/>
              <a:pPr>
                <a:defRPr/>
              </a:pPr>
              <a:t>32</a:t>
            </a:fld>
            <a:endParaRPr lang="en-US"/>
          </a:p>
        </p:txBody>
      </p:sp>
      <p:sp>
        <p:nvSpPr>
          <p:cNvPr id="10240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7242175" cy="474663"/>
          </a:xfrm>
        </p:spPr>
        <p:txBody>
          <a:bodyPr wrap="none" lIns="63500" tIns="25400" rIns="63500" bIns="25400" anchor="t">
            <a:spAutoFit/>
          </a:bodyPr>
          <a:lstStyle/>
          <a:p>
            <a:pPr eaLnBrk="1" hangingPunct="1">
              <a:lnSpc>
                <a:spcPct val="87000"/>
              </a:lnSpc>
              <a:defRPr/>
            </a:pPr>
            <a:r>
              <a:rPr lang="en-US" altLang="ko-KR" sz="3200" dirty="0" smtClean="0">
                <a:ea typeface="Gulim" pitchFamily="34" charset="-127"/>
              </a:rPr>
              <a:t>FLOWCHART  FOR  INTERRUPT  CYCLE</a:t>
            </a:r>
          </a:p>
        </p:txBody>
      </p:sp>
      <p:sp>
        <p:nvSpPr>
          <p:cNvPr id="79876" name="Rectangle 4"/>
          <p:cNvSpPr>
            <a:spLocks noChangeArrowheads="1"/>
          </p:cNvSpPr>
          <p:nvPr/>
        </p:nvSpPr>
        <p:spPr bwMode="auto">
          <a:xfrm>
            <a:off x="450850" y="4392613"/>
            <a:ext cx="8026400" cy="20034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63500" tIns="25400" rIns="63500" bIns="25400">
            <a:spAutoFit/>
          </a:bodyPr>
          <a:lstStyle/>
          <a:p>
            <a:pPr defTabSz="762000">
              <a:lnSpc>
                <a:spcPct val="90000"/>
              </a:lnSpc>
            </a:pPr>
            <a:r>
              <a:rPr kumimoji="1" lang="en-US" altLang="ko-KR" b="1">
                <a:latin typeface="Arial" charset="0"/>
              </a:rPr>
              <a:t>- The interrupt cycle is a HW implementation of a branch</a:t>
            </a:r>
          </a:p>
          <a:p>
            <a:pPr defTabSz="762000">
              <a:lnSpc>
                <a:spcPct val="90000"/>
              </a:lnSpc>
            </a:pPr>
            <a:r>
              <a:rPr kumimoji="1" lang="en-US" altLang="ko-KR" b="1">
                <a:latin typeface="Arial" charset="0"/>
              </a:rPr>
              <a:t>   	and save return address operation.</a:t>
            </a:r>
          </a:p>
          <a:p>
            <a:pPr defTabSz="762000">
              <a:lnSpc>
                <a:spcPct val="90000"/>
              </a:lnSpc>
            </a:pPr>
            <a:r>
              <a:rPr kumimoji="1" lang="en-US" altLang="ko-KR" b="1">
                <a:latin typeface="Arial" charset="0"/>
              </a:rPr>
              <a:t>- At the beginning of the next instruction cycle, the </a:t>
            </a:r>
          </a:p>
          <a:p>
            <a:pPr defTabSz="762000">
              <a:lnSpc>
                <a:spcPct val="90000"/>
              </a:lnSpc>
            </a:pPr>
            <a:r>
              <a:rPr kumimoji="1" lang="en-US" altLang="ko-KR" b="1">
                <a:latin typeface="Arial" charset="0"/>
              </a:rPr>
              <a:t>   	instruction that is read from memory is in address 1.</a:t>
            </a:r>
          </a:p>
          <a:p>
            <a:pPr defTabSz="762000">
              <a:lnSpc>
                <a:spcPct val="90000"/>
              </a:lnSpc>
            </a:pPr>
            <a:r>
              <a:rPr kumimoji="1" lang="en-US" altLang="ko-KR" b="1">
                <a:latin typeface="Arial" charset="0"/>
              </a:rPr>
              <a:t>- At memory address 1, the programmer must store a branch instruction </a:t>
            </a:r>
          </a:p>
          <a:p>
            <a:pPr defTabSz="762000">
              <a:lnSpc>
                <a:spcPct val="90000"/>
              </a:lnSpc>
            </a:pPr>
            <a:r>
              <a:rPr kumimoji="1" lang="en-US" altLang="ko-KR" b="1">
                <a:latin typeface="Arial" charset="0"/>
              </a:rPr>
              <a:t>	that sends the control to an interrupt service routine</a:t>
            </a:r>
          </a:p>
          <a:p>
            <a:pPr defTabSz="762000">
              <a:lnSpc>
                <a:spcPct val="85000"/>
              </a:lnSpc>
            </a:pPr>
            <a:r>
              <a:rPr kumimoji="1" lang="en-US" altLang="ko-KR" b="1">
                <a:latin typeface="Arial" charset="0"/>
              </a:rPr>
              <a:t>- The instruction that returns the control to the original </a:t>
            </a:r>
          </a:p>
          <a:p>
            <a:pPr defTabSz="762000">
              <a:lnSpc>
                <a:spcPct val="85000"/>
              </a:lnSpc>
            </a:pPr>
            <a:r>
              <a:rPr kumimoji="1" lang="en-US" altLang="ko-KR" b="1">
                <a:latin typeface="Arial" charset="0"/>
              </a:rPr>
              <a:t>	program is  "indirect BUN   0"</a:t>
            </a:r>
          </a:p>
        </p:txBody>
      </p:sp>
      <p:sp>
        <p:nvSpPr>
          <p:cNvPr id="79877" name="Rectangle 5"/>
          <p:cNvSpPr>
            <a:spLocks noChangeArrowheads="1"/>
          </p:cNvSpPr>
          <p:nvPr/>
        </p:nvSpPr>
        <p:spPr bwMode="auto">
          <a:xfrm>
            <a:off x="298450" y="6000750"/>
            <a:ext cx="127000" cy="5032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63500" tIns="25400" rIns="63500" bIns="25400">
            <a:spAutoFit/>
          </a:bodyPr>
          <a:lstStyle/>
          <a:p>
            <a:pPr defTabSz="762000">
              <a:lnSpc>
                <a:spcPct val="85000"/>
              </a:lnSpc>
            </a:pPr>
            <a:endParaRPr kumimoji="1" lang="en-US" altLang="ko-KR" b="1">
              <a:latin typeface="Arial" charset="0"/>
            </a:endParaRPr>
          </a:p>
          <a:p>
            <a:pPr defTabSz="762000" eaLnBrk="1">
              <a:lnSpc>
                <a:spcPct val="80000"/>
              </a:lnSpc>
            </a:pPr>
            <a:endParaRPr kumimoji="1" lang="en-US" altLang="ko-KR" b="1">
              <a:latin typeface="Arial" charset="0"/>
            </a:endParaRPr>
          </a:p>
        </p:txBody>
      </p:sp>
      <p:sp>
        <p:nvSpPr>
          <p:cNvPr id="79878" name="Rectangle 6"/>
          <p:cNvSpPr>
            <a:spLocks noChangeArrowheads="1"/>
          </p:cNvSpPr>
          <p:nvPr/>
        </p:nvSpPr>
        <p:spPr bwMode="auto">
          <a:xfrm>
            <a:off x="7459663" y="0"/>
            <a:ext cx="1558925" cy="2809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algn="r" defTabSz="762000">
              <a:lnSpc>
                <a:spcPct val="90000"/>
              </a:lnSpc>
            </a:pPr>
            <a:r>
              <a:rPr kumimoji="1" lang="en-US" altLang="ko-KR" sz="1400" b="1" i="1">
                <a:latin typeface="Arial" charset="0"/>
              </a:rPr>
              <a:t>I/O and Interrupt</a:t>
            </a:r>
          </a:p>
        </p:txBody>
      </p:sp>
      <p:sp>
        <p:nvSpPr>
          <p:cNvPr id="79879" name="Rectangle 3"/>
          <p:cNvSpPr>
            <a:spLocks noChangeArrowheads="1"/>
          </p:cNvSpPr>
          <p:nvPr/>
        </p:nvSpPr>
        <p:spPr bwMode="auto">
          <a:xfrm>
            <a:off x="4383088" y="668338"/>
            <a:ext cx="1401762" cy="2428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63500" tIns="25400" rIns="63500" bIns="25400">
            <a:spAutoFit/>
          </a:bodyPr>
          <a:lstStyle/>
          <a:p>
            <a:pPr defTabSz="762000">
              <a:lnSpc>
                <a:spcPct val="90000"/>
              </a:lnSpc>
            </a:pPr>
            <a:r>
              <a:rPr kumimoji="1" lang="en-US" altLang="ko-KR" sz="1400" b="1">
                <a:latin typeface="Arial" charset="0"/>
              </a:rPr>
              <a:t>R = Interrupt f/f</a:t>
            </a:r>
          </a:p>
        </p:txBody>
      </p:sp>
      <p:grpSp>
        <p:nvGrpSpPr>
          <p:cNvPr id="2" name="Group 95"/>
          <p:cNvGrpSpPr>
            <a:grpSpLocks/>
          </p:cNvGrpSpPr>
          <p:nvPr/>
        </p:nvGrpSpPr>
        <p:grpSpPr bwMode="auto">
          <a:xfrm>
            <a:off x="1447800" y="914400"/>
            <a:ext cx="4349750" cy="3135313"/>
            <a:chOff x="285750" y="733425"/>
            <a:chExt cx="4752975" cy="3417888"/>
          </a:xfrm>
        </p:grpSpPr>
        <p:sp>
          <p:nvSpPr>
            <p:cNvPr id="79881" name="Rectangle 7"/>
            <p:cNvSpPr>
              <a:spLocks noChangeArrowheads="1"/>
            </p:cNvSpPr>
            <p:nvPr/>
          </p:nvSpPr>
          <p:spPr bwMode="auto">
            <a:xfrm>
              <a:off x="3366510" y="1481034"/>
              <a:ext cx="1554162" cy="390525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 defTabSz="762000">
                <a:lnSpc>
                  <a:spcPct val="90000"/>
                </a:lnSpc>
              </a:pPr>
              <a:r>
                <a:rPr kumimoji="1" lang="en-US" altLang="ko-KR" sz="1100" b="1" dirty="0">
                  <a:solidFill>
                    <a:srgbClr val="000000"/>
                  </a:solidFill>
                  <a:latin typeface="Arial" charset="0"/>
                </a:rPr>
                <a:t>Store return address</a:t>
              </a:r>
            </a:p>
            <a:p>
              <a:pPr defTabSz="762000" eaLnBrk="1">
                <a:lnSpc>
                  <a:spcPct val="90000"/>
                </a:lnSpc>
              </a:pPr>
              <a:endParaRPr kumimoji="1" lang="en-US" altLang="ko-KR" sz="1100" b="1" dirty="0">
                <a:solidFill>
                  <a:srgbClr val="000000"/>
                </a:solidFill>
                <a:latin typeface="Arial" charset="0"/>
              </a:endParaRPr>
            </a:p>
          </p:txBody>
        </p:sp>
        <p:grpSp>
          <p:nvGrpSpPr>
            <p:cNvPr id="3" name="Group 8"/>
            <p:cNvGrpSpPr>
              <a:grpSpLocks/>
            </p:cNvGrpSpPr>
            <p:nvPr/>
          </p:nvGrpSpPr>
          <p:grpSpPr bwMode="auto">
            <a:xfrm>
              <a:off x="2552700" y="1033463"/>
              <a:ext cx="481013" cy="334962"/>
              <a:chOff x="2115" y="1631"/>
              <a:chExt cx="268" cy="236"/>
            </a:xfrm>
          </p:grpSpPr>
          <p:sp>
            <p:nvSpPr>
              <p:cNvPr id="79963" name="Line 9"/>
              <p:cNvSpPr>
                <a:spLocks noChangeShapeType="1"/>
              </p:cNvSpPr>
              <p:nvPr/>
            </p:nvSpPr>
            <p:spPr bwMode="auto">
              <a:xfrm flipH="1">
                <a:off x="2115" y="1631"/>
                <a:ext cx="145" cy="114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9964" name="Line 10"/>
              <p:cNvSpPr>
                <a:spLocks noChangeShapeType="1"/>
              </p:cNvSpPr>
              <p:nvPr/>
            </p:nvSpPr>
            <p:spPr bwMode="auto">
              <a:xfrm flipH="1">
                <a:off x="2237" y="1754"/>
                <a:ext cx="146" cy="113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9965" name="Line 11"/>
              <p:cNvSpPr>
                <a:spLocks noChangeShapeType="1"/>
              </p:cNvSpPr>
              <p:nvPr/>
            </p:nvSpPr>
            <p:spPr bwMode="auto">
              <a:xfrm>
                <a:off x="2253" y="1631"/>
                <a:ext cx="114" cy="114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9966" name="Line 12"/>
              <p:cNvSpPr>
                <a:spLocks noChangeShapeType="1"/>
              </p:cNvSpPr>
              <p:nvPr/>
            </p:nvSpPr>
            <p:spPr bwMode="auto">
              <a:xfrm>
                <a:off x="2131" y="1754"/>
                <a:ext cx="113" cy="113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79883" name="Rectangle 13"/>
            <p:cNvSpPr>
              <a:spLocks noChangeArrowheads="1"/>
            </p:cNvSpPr>
            <p:nvPr/>
          </p:nvSpPr>
          <p:spPr bwMode="auto">
            <a:xfrm>
              <a:off x="2652713" y="1084263"/>
              <a:ext cx="282575" cy="2397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 defTabSz="762000">
                <a:lnSpc>
                  <a:spcPct val="90000"/>
                </a:lnSpc>
              </a:pPr>
              <a:r>
                <a:rPr kumimoji="1" lang="en-US" altLang="ko-KR" sz="1100" b="1">
                  <a:solidFill>
                    <a:srgbClr val="000000"/>
                  </a:solidFill>
                  <a:latin typeface="Arial" charset="0"/>
                </a:rPr>
                <a:t>R</a:t>
              </a:r>
            </a:p>
          </p:txBody>
        </p:sp>
        <p:sp>
          <p:nvSpPr>
            <p:cNvPr id="79884" name="Rectangle 14"/>
            <p:cNvSpPr>
              <a:spLocks noChangeArrowheads="1"/>
            </p:cNvSpPr>
            <p:nvPr/>
          </p:nvSpPr>
          <p:spPr bwMode="auto">
            <a:xfrm>
              <a:off x="2901950" y="1012825"/>
              <a:ext cx="339725" cy="239713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 defTabSz="762000">
                <a:lnSpc>
                  <a:spcPct val="90000"/>
                </a:lnSpc>
              </a:pPr>
              <a:r>
                <a:rPr kumimoji="1" lang="en-US" altLang="ko-KR" sz="1100" b="1">
                  <a:solidFill>
                    <a:srgbClr val="000000"/>
                  </a:solidFill>
                  <a:latin typeface="Arial" charset="0"/>
                </a:rPr>
                <a:t>=1</a:t>
              </a:r>
            </a:p>
          </p:txBody>
        </p:sp>
        <p:sp>
          <p:nvSpPr>
            <p:cNvPr id="79885" name="Rectangle 15"/>
            <p:cNvSpPr>
              <a:spLocks noChangeArrowheads="1"/>
            </p:cNvSpPr>
            <p:nvPr/>
          </p:nvSpPr>
          <p:spPr bwMode="auto">
            <a:xfrm>
              <a:off x="2292350" y="1003300"/>
              <a:ext cx="339725" cy="239713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 defTabSz="762000">
                <a:lnSpc>
                  <a:spcPct val="90000"/>
                </a:lnSpc>
              </a:pPr>
              <a:r>
                <a:rPr kumimoji="1" lang="en-US" altLang="ko-KR" sz="1100" b="1">
                  <a:solidFill>
                    <a:srgbClr val="000000"/>
                  </a:solidFill>
                  <a:latin typeface="Arial" charset="0"/>
                </a:rPr>
                <a:t>=0</a:t>
              </a:r>
            </a:p>
          </p:txBody>
        </p:sp>
        <p:sp>
          <p:nvSpPr>
            <p:cNvPr id="79886" name="Line 16"/>
            <p:cNvSpPr>
              <a:spLocks noChangeShapeType="1"/>
            </p:cNvSpPr>
            <p:nvPr/>
          </p:nvSpPr>
          <p:spPr bwMode="auto">
            <a:xfrm flipV="1">
              <a:off x="2998788" y="1203325"/>
              <a:ext cx="1270000" cy="3175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9887" name="Line 17"/>
            <p:cNvSpPr>
              <a:spLocks noChangeShapeType="1"/>
            </p:cNvSpPr>
            <p:nvPr/>
          </p:nvSpPr>
          <p:spPr bwMode="auto">
            <a:xfrm flipH="1">
              <a:off x="1533525" y="1203325"/>
              <a:ext cx="1046163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9888" name="Rectangle 18"/>
            <p:cNvSpPr>
              <a:spLocks noChangeArrowheads="1"/>
            </p:cNvSpPr>
            <p:nvPr/>
          </p:nvSpPr>
          <p:spPr bwMode="auto">
            <a:xfrm>
              <a:off x="3675063" y="1625600"/>
              <a:ext cx="993775" cy="390525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 defTabSz="762000">
                <a:lnSpc>
                  <a:spcPct val="90000"/>
                </a:lnSpc>
              </a:pPr>
              <a:r>
                <a:rPr kumimoji="1" lang="en-US" altLang="ko-KR" sz="1100" b="1" dirty="0">
                  <a:solidFill>
                    <a:srgbClr val="000000"/>
                  </a:solidFill>
                  <a:latin typeface="Arial" charset="0"/>
                </a:rPr>
                <a:t>in location 0</a:t>
              </a:r>
            </a:p>
            <a:p>
              <a:pPr defTabSz="762000" eaLnBrk="1">
                <a:lnSpc>
                  <a:spcPct val="90000"/>
                </a:lnSpc>
              </a:pPr>
              <a:endParaRPr kumimoji="1" lang="en-US" altLang="ko-KR" sz="1100" b="1" dirty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79889" name="Rectangle 19"/>
            <p:cNvSpPr>
              <a:spLocks noChangeArrowheads="1"/>
            </p:cNvSpPr>
            <p:nvPr/>
          </p:nvSpPr>
          <p:spPr bwMode="auto">
            <a:xfrm>
              <a:off x="3713163" y="1766888"/>
              <a:ext cx="889000" cy="25400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 defTabSz="762000">
                <a:lnSpc>
                  <a:spcPct val="90000"/>
                </a:lnSpc>
              </a:pPr>
              <a:r>
                <a:rPr kumimoji="1" lang="en-US" altLang="ko-KR" sz="1100" b="1">
                  <a:solidFill>
                    <a:srgbClr val="000000"/>
                  </a:solidFill>
                  <a:latin typeface="Arial" charset="0"/>
                </a:rPr>
                <a:t>M[0] </a:t>
              </a:r>
              <a:r>
                <a:rPr kumimoji="1" lang="en-US" altLang="ko-KR" sz="1200" b="1">
                  <a:solidFill>
                    <a:srgbClr val="000000"/>
                  </a:solidFill>
                  <a:latin typeface="Arial" charset="0"/>
                  <a:sym typeface="Symbol" pitchFamily="18" charset="2"/>
                </a:rPr>
                <a:t></a:t>
              </a:r>
              <a:r>
                <a:rPr kumimoji="1" lang="en-US" altLang="ko-KR" sz="1100" b="1">
                  <a:solidFill>
                    <a:srgbClr val="000000"/>
                  </a:solidFill>
                  <a:latin typeface="Arial" charset="0"/>
                </a:rPr>
                <a:t> PC</a:t>
              </a:r>
            </a:p>
          </p:txBody>
        </p:sp>
        <p:sp>
          <p:nvSpPr>
            <p:cNvPr id="79890" name="Rectangle 20"/>
            <p:cNvSpPr>
              <a:spLocks noChangeArrowheads="1"/>
            </p:cNvSpPr>
            <p:nvPr/>
          </p:nvSpPr>
          <p:spPr bwMode="auto">
            <a:xfrm>
              <a:off x="3365500" y="2398713"/>
              <a:ext cx="1522413" cy="390525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 defTabSz="762000">
                <a:lnSpc>
                  <a:spcPct val="90000"/>
                </a:lnSpc>
              </a:pPr>
              <a:r>
                <a:rPr kumimoji="1" lang="en-US" altLang="ko-KR" sz="1100" b="1">
                  <a:solidFill>
                    <a:srgbClr val="000000"/>
                  </a:solidFill>
                  <a:latin typeface="Arial" charset="0"/>
                </a:rPr>
                <a:t>Branch to location 1</a:t>
              </a:r>
            </a:p>
            <a:p>
              <a:pPr defTabSz="762000" eaLnBrk="1">
                <a:lnSpc>
                  <a:spcPct val="90000"/>
                </a:lnSpc>
              </a:pPr>
              <a:endParaRPr kumimoji="1" lang="en-US" altLang="ko-KR" sz="1100" b="1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79891" name="Rectangle 21"/>
            <p:cNvSpPr>
              <a:spLocks noChangeArrowheads="1"/>
            </p:cNvSpPr>
            <p:nvPr/>
          </p:nvSpPr>
          <p:spPr bwMode="auto">
            <a:xfrm>
              <a:off x="3778250" y="2543175"/>
              <a:ext cx="681038" cy="25400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 defTabSz="762000">
                <a:lnSpc>
                  <a:spcPct val="90000"/>
                </a:lnSpc>
              </a:pPr>
              <a:r>
                <a:rPr kumimoji="1" lang="en-US" altLang="ko-KR" sz="1100" b="1">
                  <a:solidFill>
                    <a:srgbClr val="000000"/>
                  </a:solidFill>
                  <a:latin typeface="Arial" charset="0"/>
                </a:rPr>
                <a:t>PC </a:t>
              </a:r>
              <a:r>
                <a:rPr kumimoji="1" lang="en-US" altLang="ko-KR" sz="1200" b="1">
                  <a:solidFill>
                    <a:srgbClr val="000000"/>
                  </a:solidFill>
                  <a:latin typeface="Arial" charset="0"/>
                  <a:sym typeface="Symbol" pitchFamily="18" charset="2"/>
                </a:rPr>
                <a:t></a:t>
              </a:r>
              <a:r>
                <a:rPr kumimoji="1" lang="en-US" altLang="ko-KR" sz="1100" b="1">
                  <a:solidFill>
                    <a:srgbClr val="000000"/>
                  </a:solidFill>
                  <a:latin typeface="Arial" charset="0"/>
                </a:rPr>
                <a:t> 1</a:t>
              </a:r>
            </a:p>
          </p:txBody>
        </p:sp>
        <p:sp>
          <p:nvSpPr>
            <p:cNvPr id="79892" name="Rectangle 22"/>
            <p:cNvSpPr>
              <a:spLocks noChangeArrowheads="1"/>
            </p:cNvSpPr>
            <p:nvPr/>
          </p:nvSpPr>
          <p:spPr bwMode="auto">
            <a:xfrm>
              <a:off x="3738563" y="3103563"/>
              <a:ext cx="719137" cy="5699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 defTabSz="762000">
                <a:lnSpc>
                  <a:spcPct val="90000"/>
                </a:lnSpc>
              </a:pPr>
              <a:r>
                <a:rPr kumimoji="1" lang="en-US" altLang="ko-KR" sz="1100" b="1" dirty="0">
                  <a:solidFill>
                    <a:srgbClr val="000000"/>
                  </a:solidFill>
                  <a:latin typeface="Arial" charset="0"/>
                </a:rPr>
                <a:t>IEN </a:t>
              </a:r>
              <a:r>
                <a:rPr kumimoji="1" lang="en-US" altLang="ko-KR" sz="1200" b="1" dirty="0">
                  <a:solidFill>
                    <a:srgbClr val="000000"/>
                  </a:solidFill>
                  <a:latin typeface="Arial" charset="0"/>
                  <a:sym typeface="Symbol" pitchFamily="18" charset="2"/>
                </a:rPr>
                <a:t></a:t>
              </a:r>
              <a:r>
                <a:rPr kumimoji="1" lang="en-US" altLang="ko-KR" sz="1100" b="1" dirty="0">
                  <a:solidFill>
                    <a:srgbClr val="000000"/>
                  </a:solidFill>
                  <a:latin typeface="Arial" charset="0"/>
                </a:rPr>
                <a:t> 0</a:t>
              </a:r>
            </a:p>
            <a:p>
              <a:pPr defTabSz="762000">
                <a:lnSpc>
                  <a:spcPct val="90000"/>
                </a:lnSpc>
              </a:pPr>
              <a:r>
                <a:rPr kumimoji="1" lang="en-US" altLang="ko-KR" sz="1100" b="1" dirty="0">
                  <a:solidFill>
                    <a:srgbClr val="000000"/>
                  </a:solidFill>
                  <a:latin typeface="Arial" charset="0"/>
                </a:rPr>
                <a:t>   R </a:t>
              </a:r>
              <a:r>
                <a:rPr kumimoji="1" lang="en-US" altLang="ko-KR" sz="1200" b="1" dirty="0">
                  <a:solidFill>
                    <a:srgbClr val="000000"/>
                  </a:solidFill>
                  <a:latin typeface="Arial" charset="0"/>
                  <a:sym typeface="Symbol" pitchFamily="18" charset="2"/>
                </a:rPr>
                <a:t></a:t>
              </a:r>
              <a:r>
                <a:rPr kumimoji="1" lang="en-US" altLang="ko-KR" sz="1100" b="1" dirty="0">
                  <a:solidFill>
                    <a:srgbClr val="000000"/>
                  </a:solidFill>
                  <a:latin typeface="Arial" charset="0"/>
                </a:rPr>
                <a:t> 0</a:t>
              </a:r>
            </a:p>
            <a:p>
              <a:pPr defTabSz="762000" eaLnBrk="1">
                <a:lnSpc>
                  <a:spcPct val="90000"/>
                </a:lnSpc>
              </a:pPr>
              <a:endParaRPr kumimoji="1" lang="en-US" altLang="ko-KR" sz="1100" b="1" dirty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79893" name="Rectangle 23"/>
            <p:cNvSpPr>
              <a:spLocks noChangeArrowheads="1"/>
            </p:cNvSpPr>
            <p:nvPr/>
          </p:nvSpPr>
          <p:spPr bwMode="auto">
            <a:xfrm>
              <a:off x="3581609" y="982628"/>
              <a:ext cx="1141413" cy="239713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 defTabSz="762000">
                <a:lnSpc>
                  <a:spcPct val="90000"/>
                </a:lnSpc>
              </a:pPr>
              <a:r>
                <a:rPr kumimoji="1" lang="en-US" altLang="ko-KR" sz="1100" b="1" dirty="0">
                  <a:solidFill>
                    <a:srgbClr val="000000"/>
                  </a:solidFill>
                  <a:latin typeface="Arial" charset="0"/>
                </a:rPr>
                <a:t>Interrupt cycle</a:t>
              </a:r>
            </a:p>
          </p:txBody>
        </p:sp>
        <p:sp>
          <p:nvSpPr>
            <p:cNvPr id="79894" name="Rectangle 24"/>
            <p:cNvSpPr>
              <a:spLocks noChangeArrowheads="1"/>
            </p:cNvSpPr>
            <p:nvPr/>
          </p:nvSpPr>
          <p:spPr bwMode="auto">
            <a:xfrm>
              <a:off x="930275" y="1012825"/>
              <a:ext cx="1289050" cy="239713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 defTabSz="762000">
                <a:lnSpc>
                  <a:spcPct val="90000"/>
                </a:lnSpc>
              </a:pPr>
              <a:r>
                <a:rPr kumimoji="1" lang="en-US" altLang="ko-KR" sz="1100" b="1">
                  <a:solidFill>
                    <a:srgbClr val="000000"/>
                  </a:solidFill>
                  <a:latin typeface="Arial" charset="0"/>
                </a:rPr>
                <a:t>Instruction cycle</a:t>
              </a:r>
            </a:p>
          </p:txBody>
        </p:sp>
        <p:sp>
          <p:nvSpPr>
            <p:cNvPr id="79895" name="Rectangle 25"/>
            <p:cNvSpPr>
              <a:spLocks noChangeArrowheads="1"/>
            </p:cNvSpPr>
            <p:nvPr/>
          </p:nvSpPr>
          <p:spPr bwMode="auto">
            <a:xfrm>
              <a:off x="814388" y="1533525"/>
              <a:ext cx="1370012" cy="390525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 defTabSz="762000">
                <a:lnSpc>
                  <a:spcPct val="90000"/>
                </a:lnSpc>
              </a:pPr>
              <a:r>
                <a:rPr kumimoji="1" lang="en-US" altLang="ko-KR" sz="1100" b="1">
                  <a:solidFill>
                    <a:srgbClr val="000000"/>
                  </a:solidFill>
                  <a:latin typeface="Arial" charset="0"/>
                </a:rPr>
                <a:t>Fetch and decode</a:t>
              </a:r>
            </a:p>
            <a:p>
              <a:pPr defTabSz="762000" eaLnBrk="1">
                <a:lnSpc>
                  <a:spcPct val="90000"/>
                </a:lnSpc>
              </a:pPr>
              <a:endParaRPr kumimoji="1" lang="en-US" altLang="ko-KR" sz="1100" b="1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79896" name="Rectangle 26"/>
            <p:cNvSpPr>
              <a:spLocks noChangeArrowheads="1"/>
            </p:cNvSpPr>
            <p:nvPr/>
          </p:nvSpPr>
          <p:spPr bwMode="auto">
            <a:xfrm>
              <a:off x="1046163" y="1674813"/>
              <a:ext cx="979487" cy="2397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 defTabSz="762000">
                <a:lnSpc>
                  <a:spcPct val="90000"/>
                </a:lnSpc>
              </a:pPr>
              <a:r>
                <a:rPr kumimoji="1" lang="en-US" altLang="ko-KR" sz="1100" b="1">
                  <a:solidFill>
                    <a:srgbClr val="000000"/>
                  </a:solidFill>
                  <a:latin typeface="Arial" charset="0"/>
                </a:rPr>
                <a:t>instructions</a:t>
              </a:r>
            </a:p>
          </p:txBody>
        </p:sp>
        <p:sp>
          <p:nvSpPr>
            <p:cNvPr id="79897" name="Rectangle 27"/>
            <p:cNvSpPr>
              <a:spLocks noChangeArrowheads="1"/>
            </p:cNvSpPr>
            <p:nvPr/>
          </p:nvSpPr>
          <p:spPr bwMode="auto">
            <a:xfrm>
              <a:off x="674688" y="1501775"/>
              <a:ext cx="1722437" cy="438150"/>
            </a:xfrm>
            <a:prstGeom prst="rect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4" name="Group 28"/>
            <p:cNvGrpSpPr>
              <a:grpSpLocks/>
            </p:cNvGrpSpPr>
            <p:nvPr/>
          </p:nvGrpSpPr>
          <p:grpSpPr bwMode="auto">
            <a:xfrm>
              <a:off x="1817688" y="2135188"/>
              <a:ext cx="479425" cy="333375"/>
              <a:chOff x="1704" y="2409"/>
              <a:chExt cx="268" cy="236"/>
            </a:xfrm>
          </p:grpSpPr>
          <p:sp>
            <p:nvSpPr>
              <p:cNvPr id="79959" name="Line 29"/>
              <p:cNvSpPr>
                <a:spLocks noChangeShapeType="1"/>
              </p:cNvSpPr>
              <p:nvPr/>
            </p:nvSpPr>
            <p:spPr bwMode="auto">
              <a:xfrm flipH="1">
                <a:off x="1704" y="2409"/>
                <a:ext cx="146" cy="113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9960" name="Line 30"/>
              <p:cNvSpPr>
                <a:spLocks noChangeShapeType="1"/>
              </p:cNvSpPr>
              <p:nvPr/>
            </p:nvSpPr>
            <p:spPr bwMode="auto">
              <a:xfrm flipH="1">
                <a:off x="1827" y="2531"/>
                <a:ext cx="145" cy="114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9961" name="Line 31"/>
              <p:cNvSpPr>
                <a:spLocks noChangeShapeType="1"/>
              </p:cNvSpPr>
              <p:nvPr/>
            </p:nvSpPr>
            <p:spPr bwMode="auto">
              <a:xfrm>
                <a:off x="1843" y="2409"/>
                <a:ext cx="113" cy="113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9962" name="Line 32"/>
              <p:cNvSpPr>
                <a:spLocks noChangeShapeType="1"/>
              </p:cNvSpPr>
              <p:nvPr/>
            </p:nvSpPr>
            <p:spPr bwMode="auto">
              <a:xfrm>
                <a:off x="1720" y="2531"/>
                <a:ext cx="114" cy="114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79899" name="Line 33"/>
            <p:cNvSpPr>
              <a:spLocks noChangeShapeType="1"/>
            </p:cNvSpPr>
            <p:nvPr/>
          </p:nvSpPr>
          <p:spPr bwMode="auto">
            <a:xfrm>
              <a:off x="2058988" y="1943100"/>
              <a:ext cx="0" cy="198438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9900" name="Rectangle 34"/>
            <p:cNvSpPr>
              <a:spLocks noChangeArrowheads="1"/>
            </p:cNvSpPr>
            <p:nvPr/>
          </p:nvSpPr>
          <p:spPr bwMode="auto">
            <a:xfrm>
              <a:off x="1833563" y="2198688"/>
              <a:ext cx="414337" cy="2397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 defTabSz="762000">
                <a:lnSpc>
                  <a:spcPct val="90000"/>
                </a:lnSpc>
              </a:pPr>
              <a:r>
                <a:rPr kumimoji="1" lang="en-US" altLang="ko-KR" sz="1100" b="1">
                  <a:solidFill>
                    <a:srgbClr val="000000"/>
                  </a:solidFill>
                  <a:latin typeface="Arial" charset="0"/>
                </a:rPr>
                <a:t>IEN</a:t>
              </a:r>
            </a:p>
          </p:txBody>
        </p:sp>
        <p:grpSp>
          <p:nvGrpSpPr>
            <p:cNvPr id="5" name="Group 35"/>
            <p:cNvGrpSpPr>
              <a:grpSpLocks/>
            </p:cNvGrpSpPr>
            <p:nvPr/>
          </p:nvGrpSpPr>
          <p:grpSpPr bwMode="auto">
            <a:xfrm>
              <a:off x="1817688" y="2654300"/>
              <a:ext cx="479425" cy="333375"/>
              <a:chOff x="1704" y="2776"/>
              <a:chExt cx="268" cy="236"/>
            </a:xfrm>
          </p:grpSpPr>
          <p:sp>
            <p:nvSpPr>
              <p:cNvPr id="79955" name="Line 36"/>
              <p:cNvSpPr>
                <a:spLocks noChangeShapeType="1"/>
              </p:cNvSpPr>
              <p:nvPr/>
            </p:nvSpPr>
            <p:spPr bwMode="auto">
              <a:xfrm flipH="1">
                <a:off x="1704" y="2776"/>
                <a:ext cx="146" cy="113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9956" name="Line 37"/>
              <p:cNvSpPr>
                <a:spLocks noChangeShapeType="1"/>
              </p:cNvSpPr>
              <p:nvPr/>
            </p:nvSpPr>
            <p:spPr bwMode="auto">
              <a:xfrm flipH="1">
                <a:off x="1827" y="2898"/>
                <a:ext cx="145" cy="114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9957" name="Line 38"/>
              <p:cNvSpPr>
                <a:spLocks noChangeShapeType="1"/>
              </p:cNvSpPr>
              <p:nvPr/>
            </p:nvSpPr>
            <p:spPr bwMode="auto">
              <a:xfrm>
                <a:off x="1843" y="2776"/>
                <a:ext cx="113" cy="113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9958" name="Line 39"/>
              <p:cNvSpPr>
                <a:spLocks noChangeShapeType="1"/>
              </p:cNvSpPr>
              <p:nvPr/>
            </p:nvSpPr>
            <p:spPr bwMode="auto">
              <a:xfrm>
                <a:off x="1720" y="2898"/>
                <a:ext cx="114" cy="114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79902" name="Line 40"/>
            <p:cNvSpPr>
              <a:spLocks noChangeShapeType="1"/>
            </p:cNvSpPr>
            <p:nvPr/>
          </p:nvSpPr>
          <p:spPr bwMode="auto">
            <a:xfrm>
              <a:off x="2052638" y="2470150"/>
              <a:ext cx="0" cy="19050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9903" name="Rectangle 41"/>
            <p:cNvSpPr>
              <a:spLocks noChangeArrowheads="1"/>
            </p:cNvSpPr>
            <p:nvPr/>
          </p:nvSpPr>
          <p:spPr bwMode="auto">
            <a:xfrm>
              <a:off x="1852613" y="2711450"/>
              <a:ext cx="412750" cy="239713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 defTabSz="762000">
                <a:lnSpc>
                  <a:spcPct val="90000"/>
                </a:lnSpc>
              </a:pPr>
              <a:r>
                <a:rPr kumimoji="1" lang="en-US" altLang="ko-KR" sz="1100" b="1">
                  <a:solidFill>
                    <a:srgbClr val="000000"/>
                  </a:solidFill>
                  <a:latin typeface="Arial" charset="0"/>
                </a:rPr>
                <a:t>FGI</a:t>
              </a:r>
            </a:p>
          </p:txBody>
        </p:sp>
        <p:grpSp>
          <p:nvGrpSpPr>
            <p:cNvPr id="6" name="Group 42"/>
            <p:cNvGrpSpPr>
              <a:grpSpLocks/>
            </p:cNvGrpSpPr>
            <p:nvPr/>
          </p:nvGrpSpPr>
          <p:grpSpPr bwMode="auto">
            <a:xfrm>
              <a:off x="1817688" y="3175000"/>
              <a:ext cx="479425" cy="333375"/>
              <a:chOff x="1704" y="3143"/>
              <a:chExt cx="268" cy="236"/>
            </a:xfrm>
          </p:grpSpPr>
          <p:sp>
            <p:nvSpPr>
              <p:cNvPr id="79951" name="Line 43"/>
              <p:cNvSpPr>
                <a:spLocks noChangeShapeType="1"/>
              </p:cNvSpPr>
              <p:nvPr/>
            </p:nvSpPr>
            <p:spPr bwMode="auto">
              <a:xfrm flipH="1">
                <a:off x="1704" y="3143"/>
                <a:ext cx="146" cy="114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9952" name="Line 44"/>
              <p:cNvSpPr>
                <a:spLocks noChangeShapeType="1"/>
              </p:cNvSpPr>
              <p:nvPr/>
            </p:nvSpPr>
            <p:spPr bwMode="auto">
              <a:xfrm flipH="1">
                <a:off x="1827" y="3266"/>
                <a:ext cx="145" cy="113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9953" name="Line 45"/>
              <p:cNvSpPr>
                <a:spLocks noChangeShapeType="1"/>
              </p:cNvSpPr>
              <p:nvPr/>
            </p:nvSpPr>
            <p:spPr bwMode="auto">
              <a:xfrm>
                <a:off x="1843" y="3143"/>
                <a:ext cx="113" cy="114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9954" name="Line 46"/>
              <p:cNvSpPr>
                <a:spLocks noChangeShapeType="1"/>
              </p:cNvSpPr>
              <p:nvPr/>
            </p:nvSpPr>
            <p:spPr bwMode="auto">
              <a:xfrm>
                <a:off x="1720" y="3266"/>
                <a:ext cx="114" cy="113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79905" name="Line 47"/>
            <p:cNvSpPr>
              <a:spLocks noChangeShapeType="1"/>
            </p:cNvSpPr>
            <p:nvPr/>
          </p:nvSpPr>
          <p:spPr bwMode="auto">
            <a:xfrm>
              <a:off x="2052638" y="3000375"/>
              <a:ext cx="0" cy="176213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9906" name="Rectangle 48"/>
            <p:cNvSpPr>
              <a:spLocks noChangeArrowheads="1"/>
            </p:cNvSpPr>
            <p:nvPr/>
          </p:nvSpPr>
          <p:spPr bwMode="auto">
            <a:xfrm>
              <a:off x="1806575" y="3238500"/>
              <a:ext cx="482600" cy="239713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 defTabSz="762000">
                <a:lnSpc>
                  <a:spcPct val="90000"/>
                </a:lnSpc>
              </a:pPr>
              <a:r>
                <a:rPr kumimoji="1" lang="en-US" altLang="ko-KR" sz="1100" b="1">
                  <a:solidFill>
                    <a:srgbClr val="000000"/>
                  </a:solidFill>
                  <a:latin typeface="Arial" charset="0"/>
                </a:rPr>
                <a:t>FGO</a:t>
              </a:r>
            </a:p>
          </p:txBody>
        </p:sp>
        <p:sp>
          <p:nvSpPr>
            <p:cNvPr id="79907" name="Line 49"/>
            <p:cNvSpPr>
              <a:spLocks noChangeShapeType="1"/>
            </p:cNvSpPr>
            <p:nvPr/>
          </p:nvSpPr>
          <p:spPr bwMode="auto">
            <a:xfrm flipH="1">
              <a:off x="1676400" y="3341688"/>
              <a:ext cx="168275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9908" name="Arc 50"/>
            <p:cNvSpPr>
              <a:spLocks/>
            </p:cNvSpPr>
            <p:nvPr/>
          </p:nvSpPr>
          <p:spPr bwMode="auto">
            <a:xfrm>
              <a:off x="1630363" y="3522663"/>
              <a:ext cx="96837" cy="95250"/>
            </a:xfrm>
            <a:custGeom>
              <a:avLst/>
              <a:gdLst>
                <a:gd name="T0" fmla="*/ 0 w 17282"/>
                <a:gd name="T1" fmla="*/ 36208 h 21600"/>
                <a:gd name="T2" fmla="*/ 542611 w 17282"/>
                <a:gd name="T3" fmla="*/ 33950 h 21600"/>
                <a:gd name="T4" fmla="*/ 275449 w 17282"/>
                <a:gd name="T5" fmla="*/ 420026 h 21600"/>
                <a:gd name="T6" fmla="*/ 0 60000 65536"/>
                <a:gd name="T7" fmla="*/ 0 60000 65536"/>
                <a:gd name="T8" fmla="*/ 0 60000 65536"/>
                <a:gd name="T9" fmla="*/ 0 w 17282"/>
                <a:gd name="T10" fmla="*/ 0 h 21600"/>
                <a:gd name="T11" fmla="*/ 17282 w 17282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282" h="21600" fill="none" extrusionOk="0">
                  <a:moveTo>
                    <a:pt x="-1" y="1861"/>
                  </a:moveTo>
                  <a:cubicBezTo>
                    <a:pt x="2761" y="634"/>
                    <a:pt x="5750" y="-1"/>
                    <a:pt x="8773" y="0"/>
                  </a:cubicBezTo>
                  <a:cubicBezTo>
                    <a:pt x="11698" y="0"/>
                    <a:pt x="14593" y="594"/>
                    <a:pt x="17281" y="1746"/>
                  </a:cubicBezTo>
                </a:path>
                <a:path w="17282" h="21600" stroke="0" extrusionOk="0">
                  <a:moveTo>
                    <a:pt x="-1" y="1861"/>
                  </a:moveTo>
                  <a:cubicBezTo>
                    <a:pt x="2761" y="634"/>
                    <a:pt x="5750" y="-1"/>
                    <a:pt x="8773" y="0"/>
                  </a:cubicBezTo>
                  <a:cubicBezTo>
                    <a:pt x="11698" y="0"/>
                    <a:pt x="14593" y="594"/>
                    <a:pt x="17281" y="1746"/>
                  </a:cubicBezTo>
                  <a:lnTo>
                    <a:pt x="8773" y="21600"/>
                  </a:lnTo>
                  <a:close/>
                </a:path>
              </a:pathLst>
            </a:custGeom>
            <a:solidFill>
              <a:srgbClr val="000000"/>
            </a:solidFill>
            <a:ln w="25400" cap="rnd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9909" name="Line 51"/>
            <p:cNvSpPr>
              <a:spLocks noChangeShapeType="1"/>
            </p:cNvSpPr>
            <p:nvPr/>
          </p:nvSpPr>
          <p:spPr bwMode="auto">
            <a:xfrm>
              <a:off x="1684338" y="3348038"/>
              <a:ext cx="0" cy="180975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9910" name="Line 52"/>
            <p:cNvSpPr>
              <a:spLocks noChangeShapeType="1"/>
            </p:cNvSpPr>
            <p:nvPr/>
          </p:nvSpPr>
          <p:spPr bwMode="auto">
            <a:xfrm flipH="1">
              <a:off x="1457325" y="2822575"/>
              <a:ext cx="387350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9911" name="Arc 53"/>
            <p:cNvSpPr>
              <a:spLocks/>
            </p:cNvSpPr>
            <p:nvPr/>
          </p:nvSpPr>
          <p:spPr bwMode="auto">
            <a:xfrm>
              <a:off x="1428750" y="3522663"/>
              <a:ext cx="95250" cy="95250"/>
            </a:xfrm>
            <a:custGeom>
              <a:avLst/>
              <a:gdLst>
                <a:gd name="T0" fmla="*/ 0 w 17282"/>
                <a:gd name="T1" fmla="*/ 36208 h 21600"/>
                <a:gd name="T2" fmla="*/ 524972 w 17282"/>
                <a:gd name="T3" fmla="*/ 33950 h 21600"/>
                <a:gd name="T4" fmla="*/ 266498 w 17282"/>
                <a:gd name="T5" fmla="*/ 420026 h 21600"/>
                <a:gd name="T6" fmla="*/ 0 60000 65536"/>
                <a:gd name="T7" fmla="*/ 0 60000 65536"/>
                <a:gd name="T8" fmla="*/ 0 60000 65536"/>
                <a:gd name="T9" fmla="*/ 0 w 17282"/>
                <a:gd name="T10" fmla="*/ 0 h 21600"/>
                <a:gd name="T11" fmla="*/ 17282 w 17282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282" h="21600" fill="none" extrusionOk="0">
                  <a:moveTo>
                    <a:pt x="-1" y="1861"/>
                  </a:moveTo>
                  <a:cubicBezTo>
                    <a:pt x="2761" y="634"/>
                    <a:pt x="5750" y="-1"/>
                    <a:pt x="8773" y="0"/>
                  </a:cubicBezTo>
                  <a:cubicBezTo>
                    <a:pt x="11698" y="0"/>
                    <a:pt x="14593" y="594"/>
                    <a:pt x="17281" y="1746"/>
                  </a:cubicBezTo>
                </a:path>
                <a:path w="17282" h="21600" stroke="0" extrusionOk="0">
                  <a:moveTo>
                    <a:pt x="-1" y="1861"/>
                  </a:moveTo>
                  <a:cubicBezTo>
                    <a:pt x="2761" y="634"/>
                    <a:pt x="5750" y="-1"/>
                    <a:pt x="8773" y="0"/>
                  </a:cubicBezTo>
                  <a:cubicBezTo>
                    <a:pt x="11698" y="0"/>
                    <a:pt x="14593" y="594"/>
                    <a:pt x="17281" y="1746"/>
                  </a:cubicBezTo>
                  <a:lnTo>
                    <a:pt x="8773" y="21600"/>
                  </a:lnTo>
                  <a:close/>
                </a:path>
              </a:pathLst>
            </a:custGeom>
            <a:solidFill>
              <a:srgbClr val="000000"/>
            </a:solidFill>
            <a:ln w="25400" cap="rnd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9912" name="Line 54"/>
            <p:cNvSpPr>
              <a:spLocks noChangeShapeType="1"/>
            </p:cNvSpPr>
            <p:nvPr/>
          </p:nvSpPr>
          <p:spPr bwMode="auto">
            <a:xfrm>
              <a:off x="1471613" y="2827338"/>
              <a:ext cx="0" cy="701675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9913" name="Rectangle 55"/>
            <p:cNvSpPr>
              <a:spLocks noChangeArrowheads="1"/>
            </p:cNvSpPr>
            <p:nvPr/>
          </p:nvSpPr>
          <p:spPr bwMode="auto">
            <a:xfrm>
              <a:off x="750888" y="2176463"/>
              <a:ext cx="717550" cy="390525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 defTabSz="762000">
                <a:lnSpc>
                  <a:spcPct val="90000"/>
                </a:lnSpc>
              </a:pPr>
              <a:r>
                <a:rPr kumimoji="1" lang="en-US" altLang="ko-KR" sz="1100" b="1">
                  <a:solidFill>
                    <a:srgbClr val="000000"/>
                  </a:solidFill>
                  <a:latin typeface="Arial" charset="0"/>
                </a:rPr>
                <a:t>Execute</a:t>
              </a:r>
            </a:p>
            <a:p>
              <a:pPr defTabSz="762000" eaLnBrk="1">
                <a:lnSpc>
                  <a:spcPct val="90000"/>
                </a:lnSpc>
              </a:pPr>
              <a:endParaRPr kumimoji="1" lang="en-US" altLang="ko-KR" sz="1100" b="1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79914" name="Rectangle 56"/>
            <p:cNvSpPr>
              <a:spLocks noChangeArrowheads="1"/>
            </p:cNvSpPr>
            <p:nvPr/>
          </p:nvSpPr>
          <p:spPr bwMode="auto">
            <a:xfrm>
              <a:off x="642938" y="2319338"/>
              <a:ext cx="979487" cy="2397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 defTabSz="762000">
                <a:lnSpc>
                  <a:spcPct val="90000"/>
                </a:lnSpc>
              </a:pPr>
              <a:r>
                <a:rPr kumimoji="1" lang="en-US" altLang="ko-KR" sz="1100" b="1">
                  <a:solidFill>
                    <a:srgbClr val="000000"/>
                  </a:solidFill>
                  <a:latin typeface="Arial" charset="0"/>
                </a:rPr>
                <a:t>instructions</a:t>
              </a:r>
            </a:p>
          </p:txBody>
        </p:sp>
        <p:sp>
          <p:nvSpPr>
            <p:cNvPr id="79915" name="Rectangle 57"/>
            <p:cNvSpPr>
              <a:spLocks noChangeArrowheads="1"/>
            </p:cNvSpPr>
            <p:nvPr/>
          </p:nvSpPr>
          <p:spPr bwMode="auto">
            <a:xfrm>
              <a:off x="674688" y="2197100"/>
              <a:ext cx="922337" cy="371475"/>
            </a:xfrm>
            <a:prstGeom prst="rect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9916" name="Arc 58"/>
            <p:cNvSpPr>
              <a:spLocks/>
            </p:cNvSpPr>
            <p:nvPr/>
          </p:nvSpPr>
          <p:spPr bwMode="auto">
            <a:xfrm>
              <a:off x="1130300" y="2093913"/>
              <a:ext cx="96838" cy="96837"/>
            </a:xfrm>
            <a:custGeom>
              <a:avLst/>
              <a:gdLst>
                <a:gd name="T0" fmla="*/ 0 w 17282"/>
                <a:gd name="T1" fmla="*/ 37426 h 21600"/>
                <a:gd name="T2" fmla="*/ 542622 w 17282"/>
                <a:gd name="T3" fmla="*/ 35094 h 21600"/>
                <a:gd name="T4" fmla="*/ 275458 w 17282"/>
                <a:gd name="T5" fmla="*/ 434139 h 21600"/>
                <a:gd name="T6" fmla="*/ 0 60000 65536"/>
                <a:gd name="T7" fmla="*/ 0 60000 65536"/>
                <a:gd name="T8" fmla="*/ 0 60000 65536"/>
                <a:gd name="T9" fmla="*/ 0 w 17282"/>
                <a:gd name="T10" fmla="*/ 0 h 21600"/>
                <a:gd name="T11" fmla="*/ 17282 w 17282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282" h="21600" fill="none" extrusionOk="0">
                  <a:moveTo>
                    <a:pt x="-1" y="1861"/>
                  </a:moveTo>
                  <a:cubicBezTo>
                    <a:pt x="2761" y="634"/>
                    <a:pt x="5750" y="-1"/>
                    <a:pt x="8773" y="0"/>
                  </a:cubicBezTo>
                  <a:cubicBezTo>
                    <a:pt x="11698" y="0"/>
                    <a:pt x="14593" y="594"/>
                    <a:pt x="17281" y="1746"/>
                  </a:cubicBezTo>
                </a:path>
                <a:path w="17282" h="21600" stroke="0" extrusionOk="0">
                  <a:moveTo>
                    <a:pt x="-1" y="1861"/>
                  </a:moveTo>
                  <a:cubicBezTo>
                    <a:pt x="2761" y="634"/>
                    <a:pt x="5750" y="-1"/>
                    <a:pt x="8773" y="0"/>
                  </a:cubicBezTo>
                  <a:cubicBezTo>
                    <a:pt x="11698" y="0"/>
                    <a:pt x="14593" y="594"/>
                    <a:pt x="17281" y="1746"/>
                  </a:cubicBezTo>
                  <a:lnTo>
                    <a:pt x="8773" y="21600"/>
                  </a:lnTo>
                  <a:close/>
                </a:path>
              </a:pathLst>
            </a:custGeom>
            <a:solidFill>
              <a:srgbClr val="000000"/>
            </a:solidFill>
            <a:ln w="25400" cap="rnd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9917" name="Line 59"/>
            <p:cNvSpPr>
              <a:spLocks noChangeShapeType="1"/>
            </p:cNvSpPr>
            <p:nvPr/>
          </p:nvSpPr>
          <p:spPr bwMode="auto">
            <a:xfrm>
              <a:off x="1182688" y="1943100"/>
              <a:ext cx="0" cy="169863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9918" name="Arc 60"/>
            <p:cNvSpPr>
              <a:spLocks/>
            </p:cNvSpPr>
            <p:nvPr/>
          </p:nvSpPr>
          <p:spPr bwMode="auto">
            <a:xfrm>
              <a:off x="1066800" y="4035425"/>
              <a:ext cx="98425" cy="96838"/>
            </a:xfrm>
            <a:custGeom>
              <a:avLst/>
              <a:gdLst>
                <a:gd name="T0" fmla="*/ 0 w 17282"/>
                <a:gd name="T1" fmla="*/ 37426 h 21600"/>
                <a:gd name="T2" fmla="*/ 560553 w 17282"/>
                <a:gd name="T3" fmla="*/ 35095 h 21600"/>
                <a:gd name="T4" fmla="*/ 284557 w 17282"/>
                <a:gd name="T5" fmla="*/ 434148 h 21600"/>
                <a:gd name="T6" fmla="*/ 0 60000 65536"/>
                <a:gd name="T7" fmla="*/ 0 60000 65536"/>
                <a:gd name="T8" fmla="*/ 0 60000 65536"/>
                <a:gd name="T9" fmla="*/ 0 w 17282"/>
                <a:gd name="T10" fmla="*/ 0 h 21600"/>
                <a:gd name="T11" fmla="*/ 17282 w 17282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282" h="21600" fill="none" extrusionOk="0">
                  <a:moveTo>
                    <a:pt x="-1" y="1861"/>
                  </a:moveTo>
                  <a:cubicBezTo>
                    <a:pt x="2761" y="634"/>
                    <a:pt x="5750" y="-1"/>
                    <a:pt x="8773" y="0"/>
                  </a:cubicBezTo>
                  <a:cubicBezTo>
                    <a:pt x="11698" y="0"/>
                    <a:pt x="14593" y="594"/>
                    <a:pt x="17281" y="1746"/>
                  </a:cubicBezTo>
                </a:path>
                <a:path w="17282" h="21600" stroke="0" extrusionOk="0">
                  <a:moveTo>
                    <a:pt x="-1" y="1861"/>
                  </a:moveTo>
                  <a:cubicBezTo>
                    <a:pt x="2761" y="634"/>
                    <a:pt x="5750" y="-1"/>
                    <a:pt x="8773" y="0"/>
                  </a:cubicBezTo>
                  <a:cubicBezTo>
                    <a:pt x="11698" y="0"/>
                    <a:pt x="14593" y="594"/>
                    <a:pt x="17281" y="1746"/>
                  </a:cubicBezTo>
                  <a:lnTo>
                    <a:pt x="8773" y="21600"/>
                  </a:lnTo>
                  <a:close/>
                </a:path>
              </a:pathLst>
            </a:custGeom>
            <a:solidFill>
              <a:srgbClr val="000000"/>
            </a:solidFill>
            <a:ln w="25400" cap="rnd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9919" name="Rectangle 61"/>
            <p:cNvSpPr>
              <a:spLocks noChangeArrowheads="1"/>
            </p:cNvSpPr>
            <p:nvPr/>
          </p:nvSpPr>
          <p:spPr bwMode="auto">
            <a:xfrm>
              <a:off x="1214438" y="3622675"/>
              <a:ext cx="587375" cy="25400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 defTabSz="762000">
                <a:lnSpc>
                  <a:spcPct val="90000"/>
                </a:lnSpc>
              </a:pPr>
              <a:r>
                <a:rPr kumimoji="1" lang="en-US" altLang="ko-KR" sz="1100" b="1">
                  <a:solidFill>
                    <a:srgbClr val="000000"/>
                  </a:solidFill>
                  <a:latin typeface="Arial" charset="0"/>
                </a:rPr>
                <a:t>R </a:t>
              </a:r>
              <a:r>
                <a:rPr kumimoji="1" lang="en-US" altLang="ko-KR" sz="1200" b="1">
                  <a:solidFill>
                    <a:srgbClr val="000000"/>
                  </a:solidFill>
                  <a:latin typeface="Arial" charset="0"/>
                  <a:sym typeface="Symbol" pitchFamily="18" charset="2"/>
                </a:rPr>
                <a:t></a:t>
              </a:r>
              <a:r>
                <a:rPr kumimoji="1" lang="en-US" altLang="ko-KR" sz="1100" b="1">
                  <a:solidFill>
                    <a:srgbClr val="000000"/>
                  </a:solidFill>
                  <a:latin typeface="Arial" charset="0"/>
                </a:rPr>
                <a:t> 1</a:t>
              </a:r>
            </a:p>
          </p:txBody>
        </p:sp>
        <p:sp>
          <p:nvSpPr>
            <p:cNvPr id="79920" name="Rectangle 62"/>
            <p:cNvSpPr>
              <a:spLocks noChangeArrowheads="1"/>
            </p:cNvSpPr>
            <p:nvPr/>
          </p:nvSpPr>
          <p:spPr bwMode="auto">
            <a:xfrm>
              <a:off x="1266825" y="3632200"/>
              <a:ext cx="627063" cy="211138"/>
            </a:xfrm>
            <a:prstGeom prst="rect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9921" name="Rectangle 63"/>
            <p:cNvSpPr>
              <a:spLocks noChangeArrowheads="1"/>
            </p:cNvSpPr>
            <p:nvPr/>
          </p:nvSpPr>
          <p:spPr bwMode="auto">
            <a:xfrm>
              <a:off x="2024063" y="2398713"/>
              <a:ext cx="339725" cy="2397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 defTabSz="762000">
                <a:lnSpc>
                  <a:spcPct val="90000"/>
                </a:lnSpc>
              </a:pPr>
              <a:r>
                <a:rPr kumimoji="1" lang="en-US" altLang="ko-KR" sz="1100" b="1">
                  <a:solidFill>
                    <a:srgbClr val="000000"/>
                  </a:solidFill>
                  <a:latin typeface="Arial" charset="0"/>
                </a:rPr>
                <a:t>=1</a:t>
              </a:r>
            </a:p>
          </p:txBody>
        </p:sp>
        <p:sp>
          <p:nvSpPr>
            <p:cNvPr id="79922" name="Rectangle 64"/>
            <p:cNvSpPr>
              <a:spLocks noChangeArrowheads="1"/>
            </p:cNvSpPr>
            <p:nvPr/>
          </p:nvSpPr>
          <p:spPr bwMode="auto">
            <a:xfrm>
              <a:off x="1530350" y="2635250"/>
              <a:ext cx="339725" cy="239713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 defTabSz="762000">
                <a:lnSpc>
                  <a:spcPct val="90000"/>
                </a:lnSpc>
              </a:pPr>
              <a:r>
                <a:rPr kumimoji="1" lang="en-US" altLang="ko-KR" sz="1100" b="1">
                  <a:solidFill>
                    <a:srgbClr val="000000"/>
                  </a:solidFill>
                  <a:latin typeface="Arial" charset="0"/>
                </a:rPr>
                <a:t>=1</a:t>
              </a:r>
            </a:p>
          </p:txBody>
        </p:sp>
        <p:sp>
          <p:nvSpPr>
            <p:cNvPr id="79923" name="Rectangle 65"/>
            <p:cNvSpPr>
              <a:spLocks noChangeArrowheads="1"/>
            </p:cNvSpPr>
            <p:nvPr/>
          </p:nvSpPr>
          <p:spPr bwMode="auto">
            <a:xfrm>
              <a:off x="1587500" y="3154363"/>
              <a:ext cx="339725" cy="2397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 defTabSz="762000">
                <a:lnSpc>
                  <a:spcPct val="90000"/>
                </a:lnSpc>
              </a:pPr>
              <a:r>
                <a:rPr kumimoji="1" lang="en-US" altLang="ko-KR" sz="1100" b="1">
                  <a:solidFill>
                    <a:srgbClr val="000000"/>
                  </a:solidFill>
                  <a:latin typeface="Arial" charset="0"/>
                </a:rPr>
                <a:t>=1</a:t>
              </a:r>
            </a:p>
          </p:txBody>
        </p:sp>
        <p:sp>
          <p:nvSpPr>
            <p:cNvPr id="79924" name="Rectangle 66"/>
            <p:cNvSpPr>
              <a:spLocks noChangeArrowheads="1"/>
            </p:cNvSpPr>
            <p:nvPr/>
          </p:nvSpPr>
          <p:spPr bwMode="auto">
            <a:xfrm>
              <a:off x="2224088" y="2127250"/>
              <a:ext cx="339725" cy="239713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 defTabSz="762000">
                <a:lnSpc>
                  <a:spcPct val="90000"/>
                </a:lnSpc>
              </a:pPr>
              <a:r>
                <a:rPr kumimoji="1" lang="en-US" altLang="ko-KR" sz="1100" b="1">
                  <a:solidFill>
                    <a:srgbClr val="000000"/>
                  </a:solidFill>
                  <a:latin typeface="Arial" charset="0"/>
                </a:rPr>
                <a:t>=0</a:t>
              </a:r>
            </a:p>
          </p:txBody>
        </p:sp>
        <p:sp>
          <p:nvSpPr>
            <p:cNvPr id="79925" name="Rectangle 67"/>
            <p:cNvSpPr>
              <a:spLocks noChangeArrowheads="1"/>
            </p:cNvSpPr>
            <p:nvPr/>
          </p:nvSpPr>
          <p:spPr bwMode="auto">
            <a:xfrm>
              <a:off x="2024063" y="2919413"/>
              <a:ext cx="339725" cy="2397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 defTabSz="762000">
                <a:lnSpc>
                  <a:spcPct val="90000"/>
                </a:lnSpc>
              </a:pPr>
              <a:r>
                <a:rPr kumimoji="1" lang="en-US" altLang="ko-KR" sz="1100" b="1">
                  <a:solidFill>
                    <a:srgbClr val="000000"/>
                  </a:solidFill>
                  <a:latin typeface="Arial" charset="0"/>
                </a:rPr>
                <a:t>=0</a:t>
              </a:r>
            </a:p>
          </p:txBody>
        </p:sp>
        <p:sp>
          <p:nvSpPr>
            <p:cNvPr id="79926" name="Rectangle 68"/>
            <p:cNvSpPr>
              <a:spLocks noChangeArrowheads="1"/>
            </p:cNvSpPr>
            <p:nvPr/>
          </p:nvSpPr>
          <p:spPr bwMode="auto">
            <a:xfrm>
              <a:off x="2024063" y="3440113"/>
              <a:ext cx="339725" cy="2397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 defTabSz="762000">
                <a:lnSpc>
                  <a:spcPct val="90000"/>
                </a:lnSpc>
              </a:pPr>
              <a:r>
                <a:rPr kumimoji="1" lang="en-US" altLang="ko-KR" sz="1100" b="1">
                  <a:solidFill>
                    <a:srgbClr val="000000"/>
                  </a:solidFill>
                  <a:latin typeface="Arial" charset="0"/>
                </a:rPr>
                <a:t>=0</a:t>
              </a:r>
            </a:p>
          </p:txBody>
        </p:sp>
        <p:sp>
          <p:nvSpPr>
            <p:cNvPr id="79927" name="Arc 69"/>
            <p:cNvSpPr>
              <a:spLocks/>
            </p:cNvSpPr>
            <p:nvPr/>
          </p:nvSpPr>
          <p:spPr bwMode="auto">
            <a:xfrm>
              <a:off x="2006600" y="4041775"/>
              <a:ext cx="96838" cy="95250"/>
            </a:xfrm>
            <a:custGeom>
              <a:avLst/>
              <a:gdLst>
                <a:gd name="T0" fmla="*/ 0 w 17282"/>
                <a:gd name="T1" fmla="*/ 36208 h 21600"/>
                <a:gd name="T2" fmla="*/ 542622 w 17282"/>
                <a:gd name="T3" fmla="*/ 33950 h 21600"/>
                <a:gd name="T4" fmla="*/ 275458 w 17282"/>
                <a:gd name="T5" fmla="*/ 420026 h 21600"/>
                <a:gd name="T6" fmla="*/ 0 60000 65536"/>
                <a:gd name="T7" fmla="*/ 0 60000 65536"/>
                <a:gd name="T8" fmla="*/ 0 60000 65536"/>
                <a:gd name="T9" fmla="*/ 0 w 17282"/>
                <a:gd name="T10" fmla="*/ 0 h 21600"/>
                <a:gd name="T11" fmla="*/ 17282 w 17282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282" h="21600" fill="none" extrusionOk="0">
                  <a:moveTo>
                    <a:pt x="-1" y="1861"/>
                  </a:moveTo>
                  <a:cubicBezTo>
                    <a:pt x="2761" y="634"/>
                    <a:pt x="5750" y="-1"/>
                    <a:pt x="8773" y="0"/>
                  </a:cubicBezTo>
                  <a:cubicBezTo>
                    <a:pt x="11698" y="0"/>
                    <a:pt x="14593" y="594"/>
                    <a:pt x="17281" y="1746"/>
                  </a:cubicBezTo>
                </a:path>
                <a:path w="17282" h="21600" stroke="0" extrusionOk="0">
                  <a:moveTo>
                    <a:pt x="-1" y="1861"/>
                  </a:moveTo>
                  <a:cubicBezTo>
                    <a:pt x="2761" y="634"/>
                    <a:pt x="5750" y="-1"/>
                    <a:pt x="8773" y="0"/>
                  </a:cubicBezTo>
                  <a:cubicBezTo>
                    <a:pt x="11698" y="0"/>
                    <a:pt x="14593" y="594"/>
                    <a:pt x="17281" y="1746"/>
                  </a:cubicBezTo>
                  <a:lnTo>
                    <a:pt x="8773" y="21600"/>
                  </a:lnTo>
                  <a:close/>
                </a:path>
              </a:pathLst>
            </a:custGeom>
            <a:solidFill>
              <a:srgbClr val="000000"/>
            </a:solidFill>
            <a:ln w="25400" cap="rnd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9928" name="Line 70"/>
            <p:cNvSpPr>
              <a:spLocks noChangeShapeType="1"/>
            </p:cNvSpPr>
            <p:nvPr/>
          </p:nvSpPr>
          <p:spPr bwMode="auto">
            <a:xfrm>
              <a:off x="2052638" y="3516313"/>
              <a:ext cx="0" cy="525462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9929" name="Arc 71"/>
            <p:cNvSpPr>
              <a:spLocks/>
            </p:cNvSpPr>
            <p:nvPr/>
          </p:nvSpPr>
          <p:spPr bwMode="auto">
            <a:xfrm>
              <a:off x="1490663" y="4041775"/>
              <a:ext cx="98425" cy="95250"/>
            </a:xfrm>
            <a:custGeom>
              <a:avLst/>
              <a:gdLst>
                <a:gd name="T0" fmla="*/ 0 w 17282"/>
                <a:gd name="T1" fmla="*/ 36208 h 21600"/>
                <a:gd name="T2" fmla="*/ 560553 w 17282"/>
                <a:gd name="T3" fmla="*/ 33950 h 21600"/>
                <a:gd name="T4" fmla="*/ 284557 w 17282"/>
                <a:gd name="T5" fmla="*/ 420026 h 21600"/>
                <a:gd name="T6" fmla="*/ 0 60000 65536"/>
                <a:gd name="T7" fmla="*/ 0 60000 65536"/>
                <a:gd name="T8" fmla="*/ 0 60000 65536"/>
                <a:gd name="T9" fmla="*/ 0 w 17282"/>
                <a:gd name="T10" fmla="*/ 0 h 21600"/>
                <a:gd name="T11" fmla="*/ 17282 w 17282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282" h="21600" fill="none" extrusionOk="0">
                  <a:moveTo>
                    <a:pt x="-1" y="1861"/>
                  </a:moveTo>
                  <a:cubicBezTo>
                    <a:pt x="2761" y="634"/>
                    <a:pt x="5750" y="-1"/>
                    <a:pt x="8773" y="0"/>
                  </a:cubicBezTo>
                  <a:cubicBezTo>
                    <a:pt x="11698" y="0"/>
                    <a:pt x="14593" y="594"/>
                    <a:pt x="17281" y="1746"/>
                  </a:cubicBezTo>
                </a:path>
                <a:path w="17282" h="21600" stroke="0" extrusionOk="0">
                  <a:moveTo>
                    <a:pt x="-1" y="1861"/>
                  </a:moveTo>
                  <a:cubicBezTo>
                    <a:pt x="2761" y="634"/>
                    <a:pt x="5750" y="-1"/>
                    <a:pt x="8773" y="0"/>
                  </a:cubicBezTo>
                  <a:cubicBezTo>
                    <a:pt x="11698" y="0"/>
                    <a:pt x="14593" y="594"/>
                    <a:pt x="17281" y="1746"/>
                  </a:cubicBezTo>
                  <a:lnTo>
                    <a:pt x="8773" y="21600"/>
                  </a:lnTo>
                  <a:close/>
                </a:path>
              </a:pathLst>
            </a:custGeom>
            <a:solidFill>
              <a:srgbClr val="000000"/>
            </a:solidFill>
            <a:ln w="25400" cap="rnd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9930" name="Line 72"/>
            <p:cNvSpPr>
              <a:spLocks noChangeShapeType="1"/>
            </p:cNvSpPr>
            <p:nvPr/>
          </p:nvSpPr>
          <p:spPr bwMode="auto">
            <a:xfrm>
              <a:off x="1544638" y="3857625"/>
              <a:ext cx="0" cy="19050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9931" name="Arc 73"/>
            <p:cNvSpPr>
              <a:spLocks/>
            </p:cNvSpPr>
            <p:nvPr/>
          </p:nvSpPr>
          <p:spPr bwMode="auto">
            <a:xfrm>
              <a:off x="1490663" y="1390650"/>
              <a:ext cx="98425" cy="96838"/>
            </a:xfrm>
            <a:custGeom>
              <a:avLst/>
              <a:gdLst>
                <a:gd name="T0" fmla="*/ 0 w 17282"/>
                <a:gd name="T1" fmla="*/ 37426 h 21600"/>
                <a:gd name="T2" fmla="*/ 560553 w 17282"/>
                <a:gd name="T3" fmla="*/ 35095 h 21600"/>
                <a:gd name="T4" fmla="*/ 284557 w 17282"/>
                <a:gd name="T5" fmla="*/ 434148 h 21600"/>
                <a:gd name="T6" fmla="*/ 0 60000 65536"/>
                <a:gd name="T7" fmla="*/ 0 60000 65536"/>
                <a:gd name="T8" fmla="*/ 0 60000 65536"/>
                <a:gd name="T9" fmla="*/ 0 w 17282"/>
                <a:gd name="T10" fmla="*/ 0 h 21600"/>
                <a:gd name="T11" fmla="*/ 17282 w 17282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282" h="21600" fill="none" extrusionOk="0">
                  <a:moveTo>
                    <a:pt x="-1" y="1861"/>
                  </a:moveTo>
                  <a:cubicBezTo>
                    <a:pt x="2761" y="634"/>
                    <a:pt x="5750" y="-1"/>
                    <a:pt x="8773" y="0"/>
                  </a:cubicBezTo>
                  <a:cubicBezTo>
                    <a:pt x="11698" y="0"/>
                    <a:pt x="14593" y="594"/>
                    <a:pt x="17281" y="1746"/>
                  </a:cubicBezTo>
                </a:path>
                <a:path w="17282" h="21600" stroke="0" extrusionOk="0">
                  <a:moveTo>
                    <a:pt x="-1" y="1861"/>
                  </a:moveTo>
                  <a:cubicBezTo>
                    <a:pt x="2761" y="634"/>
                    <a:pt x="5750" y="-1"/>
                    <a:pt x="8773" y="0"/>
                  </a:cubicBezTo>
                  <a:cubicBezTo>
                    <a:pt x="11698" y="0"/>
                    <a:pt x="14593" y="594"/>
                    <a:pt x="17281" y="1746"/>
                  </a:cubicBezTo>
                  <a:lnTo>
                    <a:pt x="8773" y="21600"/>
                  </a:lnTo>
                  <a:close/>
                </a:path>
              </a:pathLst>
            </a:custGeom>
            <a:solidFill>
              <a:srgbClr val="000000"/>
            </a:solidFill>
            <a:ln w="25400" cap="rnd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9932" name="Line 74"/>
            <p:cNvSpPr>
              <a:spLocks noChangeShapeType="1"/>
            </p:cNvSpPr>
            <p:nvPr/>
          </p:nvSpPr>
          <p:spPr bwMode="auto">
            <a:xfrm>
              <a:off x="1544638" y="1206500"/>
              <a:ext cx="0" cy="19050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9933" name="Rectangle 75"/>
            <p:cNvSpPr>
              <a:spLocks noChangeArrowheads="1"/>
            </p:cNvSpPr>
            <p:nvPr/>
          </p:nvSpPr>
          <p:spPr bwMode="auto">
            <a:xfrm>
              <a:off x="3379788" y="1501775"/>
              <a:ext cx="1658937" cy="496888"/>
            </a:xfrm>
            <a:prstGeom prst="rect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9934" name="Arc 76"/>
            <p:cNvSpPr>
              <a:spLocks/>
            </p:cNvSpPr>
            <p:nvPr/>
          </p:nvSpPr>
          <p:spPr bwMode="auto">
            <a:xfrm>
              <a:off x="4206875" y="1390650"/>
              <a:ext cx="96838" cy="96838"/>
            </a:xfrm>
            <a:custGeom>
              <a:avLst/>
              <a:gdLst>
                <a:gd name="T0" fmla="*/ 0 w 17282"/>
                <a:gd name="T1" fmla="*/ 37426 h 21600"/>
                <a:gd name="T2" fmla="*/ 542622 w 17282"/>
                <a:gd name="T3" fmla="*/ 35095 h 21600"/>
                <a:gd name="T4" fmla="*/ 275458 w 17282"/>
                <a:gd name="T5" fmla="*/ 434148 h 21600"/>
                <a:gd name="T6" fmla="*/ 0 60000 65536"/>
                <a:gd name="T7" fmla="*/ 0 60000 65536"/>
                <a:gd name="T8" fmla="*/ 0 60000 65536"/>
                <a:gd name="T9" fmla="*/ 0 w 17282"/>
                <a:gd name="T10" fmla="*/ 0 h 21600"/>
                <a:gd name="T11" fmla="*/ 17282 w 17282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282" h="21600" fill="none" extrusionOk="0">
                  <a:moveTo>
                    <a:pt x="-1" y="1861"/>
                  </a:moveTo>
                  <a:cubicBezTo>
                    <a:pt x="2761" y="634"/>
                    <a:pt x="5750" y="-1"/>
                    <a:pt x="8773" y="0"/>
                  </a:cubicBezTo>
                  <a:cubicBezTo>
                    <a:pt x="11698" y="0"/>
                    <a:pt x="14593" y="594"/>
                    <a:pt x="17281" y="1746"/>
                  </a:cubicBezTo>
                </a:path>
                <a:path w="17282" h="21600" stroke="0" extrusionOk="0">
                  <a:moveTo>
                    <a:pt x="-1" y="1861"/>
                  </a:moveTo>
                  <a:cubicBezTo>
                    <a:pt x="2761" y="634"/>
                    <a:pt x="5750" y="-1"/>
                    <a:pt x="8773" y="0"/>
                  </a:cubicBezTo>
                  <a:cubicBezTo>
                    <a:pt x="11698" y="0"/>
                    <a:pt x="14593" y="594"/>
                    <a:pt x="17281" y="1746"/>
                  </a:cubicBezTo>
                  <a:lnTo>
                    <a:pt x="8773" y="21600"/>
                  </a:lnTo>
                  <a:close/>
                </a:path>
              </a:pathLst>
            </a:custGeom>
            <a:solidFill>
              <a:srgbClr val="000000"/>
            </a:solidFill>
            <a:ln w="25400" cap="rnd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9935" name="Line 77"/>
            <p:cNvSpPr>
              <a:spLocks noChangeShapeType="1"/>
            </p:cNvSpPr>
            <p:nvPr/>
          </p:nvSpPr>
          <p:spPr bwMode="auto">
            <a:xfrm>
              <a:off x="4249738" y="1206500"/>
              <a:ext cx="0" cy="19050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9936" name="Rectangle 78"/>
            <p:cNvSpPr>
              <a:spLocks noChangeArrowheads="1"/>
            </p:cNvSpPr>
            <p:nvPr/>
          </p:nvSpPr>
          <p:spPr bwMode="auto">
            <a:xfrm>
              <a:off x="3379788" y="2368550"/>
              <a:ext cx="1658937" cy="374650"/>
            </a:xfrm>
            <a:prstGeom prst="rect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9937" name="Rectangle 79"/>
            <p:cNvSpPr>
              <a:spLocks noChangeArrowheads="1"/>
            </p:cNvSpPr>
            <p:nvPr/>
          </p:nvSpPr>
          <p:spPr bwMode="auto">
            <a:xfrm>
              <a:off x="3598862" y="3113088"/>
              <a:ext cx="1183132" cy="444636"/>
            </a:xfrm>
            <a:prstGeom prst="rect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9938" name="Arc 80"/>
            <p:cNvSpPr>
              <a:spLocks/>
            </p:cNvSpPr>
            <p:nvPr/>
          </p:nvSpPr>
          <p:spPr bwMode="auto">
            <a:xfrm>
              <a:off x="4203700" y="2274888"/>
              <a:ext cx="96838" cy="95250"/>
            </a:xfrm>
            <a:custGeom>
              <a:avLst/>
              <a:gdLst>
                <a:gd name="T0" fmla="*/ 0 w 17282"/>
                <a:gd name="T1" fmla="*/ 36208 h 21600"/>
                <a:gd name="T2" fmla="*/ 542622 w 17282"/>
                <a:gd name="T3" fmla="*/ 33950 h 21600"/>
                <a:gd name="T4" fmla="*/ 275458 w 17282"/>
                <a:gd name="T5" fmla="*/ 420026 h 21600"/>
                <a:gd name="T6" fmla="*/ 0 60000 65536"/>
                <a:gd name="T7" fmla="*/ 0 60000 65536"/>
                <a:gd name="T8" fmla="*/ 0 60000 65536"/>
                <a:gd name="T9" fmla="*/ 0 w 17282"/>
                <a:gd name="T10" fmla="*/ 0 h 21600"/>
                <a:gd name="T11" fmla="*/ 17282 w 17282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282" h="21600" fill="none" extrusionOk="0">
                  <a:moveTo>
                    <a:pt x="-1" y="1861"/>
                  </a:moveTo>
                  <a:cubicBezTo>
                    <a:pt x="2761" y="634"/>
                    <a:pt x="5750" y="-1"/>
                    <a:pt x="8773" y="0"/>
                  </a:cubicBezTo>
                  <a:cubicBezTo>
                    <a:pt x="11698" y="0"/>
                    <a:pt x="14593" y="594"/>
                    <a:pt x="17281" y="1746"/>
                  </a:cubicBezTo>
                </a:path>
                <a:path w="17282" h="21600" stroke="0" extrusionOk="0">
                  <a:moveTo>
                    <a:pt x="-1" y="1861"/>
                  </a:moveTo>
                  <a:cubicBezTo>
                    <a:pt x="2761" y="634"/>
                    <a:pt x="5750" y="-1"/>
                    <a:pt x="8773" y="0"/>
                  </a:cubicBezTo>
                  <a:cubicBezTo>
                    <a:pt x="11698" y="0"/>
                    <a:pt x="14593" y="594"/>
                    <a:pt x="17281" y="1746"/>
                  </a:cubicBezTo>
                  <a:lnTo>
                    <a:pt x="8773" y="21600"/>
                  </a:lnTo>
                  <a:close/>
                </a:path>
              </a:pathLst>
            </a:custGeom>
            <a:solidFill>
              <a:srgbClr val="000000"/>
            </a:solidFill>
            <a:ln w="25400" cap="rnd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9939" name="Line 81"/>
            <p:cNvSpPr>
              <a:spLocks noChangeShapeType="1"/>
            </p:cNvSpPr>
            <p:nvPr/>
          </p:nvSpPr>
          <p:spPr bwMode="auto">
            <a:xfrm>
              <a:off x="4249738" y="1997075"/>
              <a:ext cx="0" cy="300038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9940" name="Arc 82"/>
            <p:cNvSpPr>
              <a:spLocks/>
            </p:cNvSpPr>
            <p:nvPr/>
          </p:nvSpPr>
          <p:spPr bwMode="auto">
            <a:xfrm>
              <a:off x="4203700" y="3013075"/>
              <a:ext cx="96838" cy="95250"/>
            </a:xfrm>
            <a:custGeom>
              <a:avLst/>
              <a:gdLst>
                <a:gd name="T0" fmla="*/ 0 w 17282"/>
                <a:gd name="T1" fmla="*/ 36208 h 21600"/>
                <a:gd name="T2" fmla="*/ 542622 w 17282"/>
                <a:gd name="T3" fmla="*/ 33950 h 21600"/>
                <a:gd name="T4" fmla="*/ 275458 w 17282"/>
                <a:gd name="T5" fmla="*/ 420026 h 21600"/>
                <a:gd name="T6" fmla="*/ 0 60000 65536"/>
                <a:gd name="T7" fmla="*/ 0 60000 65536"/>
                <a:gd name="T8" fmla="*/ 0 60000 65536"/>
                <a:gd name="T9" fmla="*/ 0 w 17282"/>
                <a:gd name="T10" fmla="*/ 0 h 21600"/>
                <a:gd name="T11" fmla="*/ 17282 w 17282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282" h="21600" fill="none" extrusionOk="0">
                  <a:moveTo>
                    <a:pt x="-1" y="1861"/>
                  </a:moveTo>
                  <a:cubicBezTo>
                    <a:pt x="2761" y="634"/>
                    <a:pt x="5750" y="-1"/>
                    <a:pt x="8773" y="0"/>
                  </a:cubicBezTo>
                  <a:cubicBezTo>
                    <a:pt x="11698" y="0"/>
                    <a:pt x="14593" y="594"/>
                    <a:pt x="17281" y="1746"/>
                  </a:cubicBezTo>
                </a:path>
                <a:path w="17282" h="21600" stroke="0" extrusionOk="0">
                  <a:moveTo>
                    <a:pt x="-1" y="1861"/>
                  </a:moveTo>
                  <a:cubicBezTo>
                    <a:pt x="2761" y="634"/>
                    <a:pt x="5750" y="-1"/>
                    <a:pt x="8773" y="0"/>
                  </a:cubicBezTo>
                  <a:cubicBezTo>
                    <a:pt x="11698" y="0"/>
                    <a:pt x="14593" y="594"/>
                    <a:pt x="17281" y="1746"/>
                  </a:cubicBezTo>
                  <a:lnTo>
                    <a:pt x="8773" y="21600"/>
                  </a:lnTo>
                  <a:close/>
                </a:path>
              </a:pathLst>
            </a:custGeom>
            <a:solidFill>
              <a:srgbClr val="000000"/>
            </a:solidFill>
            <a:ln w="25400" cap="rnd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9941" name="Line 83"/>
            <p:cNvSpPr>
              <a:spLocks noChangeShapeType="1"/>
            </p:cNvSpPr>
            <p:nvPr/>
          </p:nvSpPr>
          <p:spPr bwMode="auto">
            <a:xfrm>
              <a:off x="4249738" y="2741613"/>
              <a:ext cx="0" cy="287337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9942" name="Arc 84"/>
            <p:cNvSpPr>
              <a:spLocks/>
            </p:cNvSpPr>
            <p:nvPr/>
          </p:nvSpPr>
          <p:spPr bwMode="auto">
            <a:xfrm>
              <a:off x="4203700" y="4041775"/>
              <a:ext cx="96838" cy="95250"/>
            </a:xfrm>
            <a:custGeom>
              <a:avLst/>
              <a:gdLst>
                <a:gd name="T0" fmla="*/ 0 w 17282"/>
                <a:gd name="T1" fmla="*/ 36208 h 21600"/>
                <a:gd name="T2" fmla="*/ 542622 w 17282"/>
                <a:gd name="T3" fmla="*/ 33950 h 21600"/>
                <a:gd name="T4" fmla="*/ 275458 w 17282"/>
                <a:gd name="T5" fmla="*/ 420026 h 21600"/>
                <a:gd name="T6" fmla="*/ 0 60000 65536"/>
                <a:gd name="T7" fmla="*/ 0 60000 65536"/>
                <a:gd name="T8" fmla="*/ 0 60000 65536"/>
                <a:gd name="T9" fmla="*/ 0 w 17282"/>
                <a:gd name="T10" fmla="*/ 0 h 21600"/>
                <a:gd name="T11" fmla="*/ 17282 w 17282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282" h="21600" fill="none" extrusionOk="0">
                  <a:moveTo>
                    <a:pt x="-1" y="1861"/>
                  </a:moveTo>
                  <a:cubicBezTo>
                    <a:pt x="2761" y="634"/>
                    <a:pt x="5750" y="-1"/>
                    <a:pt x="8773" y="0"/>
                  </a:cubicBezTo>
                  <a:cubicBezTo>
                    <a:pt x="11698" y="0"/>
                    <a:pt x="14593" y="594"/>
                    <a:pt x="17281" y="1746"/>
                  </a:cubicBezTo>
                </a:path>
                <a:path w="17282" h="21600" stroke="0" extrusionOk="0">
                  <a:moveTo>
                    <a:pt x="-1" y="1861"/>
                  </a:moveTo>
                  <a:cubicBezTo>
                    <a:pt x="2761" y="634"/>
                    <a:pt x="5750" y="-1"/>
                    <a:pt x="8773" y="0"/>
                  </a:cubicBezTo>
                  <a:cubicBezTo>
                    <a:pt x="11698" y="0"/>
                    <a:pt x="14593" y="594"/>
                    <a:pt x="17281" y="1746"/>
                  </a:cubicBezTo>
                  <a:lnTo>
                    <a:pt x="8773" y="21600"/>
                  </a:lnTo>
                  <a:close/>
                </a:path>
              </a:pathLst>
            </a:custGeom>
            <a:solidFill>
              <a:srgbClr val="000000"/>
            </a:solidFill>
            <a:ln w="25400" cap="rnd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9943" name="Line 85"/>
            <p:cNvSpPr>
              <a:spLocks noChangeShapeType="1"/>
            </p:cNvSpPr>
            <p:nvPr/>
          </p:nvSpPr>
          <p:spPr bwMode="auto">
            <a:xfrm>
              <a:off x="4249738" y="3476625"/>
              <a:ext cx="0" cy="57150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9944" name="Freeform 86"/>
            <p:cNvSpPr>
              <a:spLocks/>
            </p:cNvSpPr>
            <p:nvPr/>
          </p:nvSpPr>
          <p:spPr bwMode="auto">
            <a:xfrm>
              <a:off x="300038" y="738188"/>
              <a:ext cx="3952875" cy="3413125"/>
            </a:xfrm>
            <a:custGeom>
              <a:avLst/>
              <a:gdLst>
                <a:gd name="T0" fmla="*/ 3951082 w 2204"/>
                <a:gd name="T1" fmla="*/ 3411706 h 2405"/>
                <a:gd name="T2" fmla="*/ 0 w 2204"/>
                <a:gd name="T3" fmla="*/ 3411706 h 2405"/>
                <a:gd name="T4" fmla="*/ 0 w 2204"/>
                <a:gd name="T5" fmla="*/ 0 h 2405"/>
                <a:gd name="T6" fmla="*/ 0 60000 65536"/>
                <a:gd name="T7" fmla="*/ 0 60000 65536"/>
                <a:gd name="T8" fmla="*/ 0 60000 65536"/>
                <a:gd name="T9" fmla="*/ 0 w 2204"/>
                <a:gd name="T10" fmla="*/ 0 h 2405"/>
                <a:gd name="T11" fmla="*/ 2204 w 2204"/>
                <a:gd name="T12" fmla="*/ 2405 h 240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204" h="2405">
                  <a:moveTo>
                    <a:pt x="2203" y="2404"/>
                  </a:moveTo>
                  <a:lnTo>
                    <a:pt x="0" y="2404"/>
                  </a:lnTo>
                  <a:lnTo>
                    <a:pt x="0" y="0"/>
                  </a:lnTo>
                </a:path>
              </a:pathLst>
            </a:custGeom>
            <a:noFill/>
            <a:ln w="25400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9945" name="Line 87"/>
            <p:cNvSpPr>
              <a:spLocks noChangeShapeType="1"/>
            </p:cNvSpPr>
            <p:nvPr/>
          </p:nvSpPr>
          <p:spPr bwMode="auto">
            <a:xfrm flipH="1">
              <a:off x="2792413" y="739775"/>
              <a:ext cx="0" cy="300038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9946" name="Line 88"/>
            <p:cNvSpPr>
              <a:spLocks noChangeShapeType="1"/>
            </p:cNvSpPr>
            <p:nvPr/>
          </p:nvSpPr>
          <p:spPr bwMode="auto">
            <a:xfrm flipH="1">
              <a:off x="285750" y="733425"/>
              <a:ext cx="2511425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9947" name="Line 89"/>
            <p:cNvSpPr>
              <a:spLocks noChangeShapeType="1"/>
            </p:cNvSpPr>
            <p:nvPr/>
          </p:nvSpPr>
          <p:spPr bwMode="auto">
            <a:xfrm>
              <a:off x="2284413" y="2301875"/>
              <a:ext cx="314325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9948" name="Arc 90"/>
            <p:cNvSpPr>
              <a:spLocks/>
            </p:cNvSpPr>
            <p:nvPr/>
          </p:nvSpPr>
          <p:spPr bwMode="auto">
            <a:xfrm>
              <a:off x="2522538" y="4041775"/>
              <a:ext cx="96837" cy="95250"/>
            </a:xfrm>
            <a:custGeom>
              <a:avLst/>
              <a:gdLst>
                <a:gd name="T0" fmla="*/ 0 w 17282"/>
                <a:gd name="T1" fmla="*/ 36208 h 21600"/>
                <a:gd name="T2" fmla="*/ 542611 w 17282"/>
                <a:gd name="T3" fmla="*/ 33950 h 21600"/>
                <a:gd name="T4" fmla="*/ 275449 w 17282"/>
                <a:gd name="T5" fmla="*/ 420026 h 21600"/>
                <a:gd name="T6" fmla="*/ 0 60000 65536"/>
                <a:gd name="T7" fmla="*/ 0 60000 65536"/>
                <a:gd name="T8" fmla="*/ 0 60000 65536"/>
                <a:gd name="T9" fmla="*/ 0 w 17282"/>
                <a:gd name="T10" fmla="*/ 0 h 21600"/>
                <a:gd name="T11" fmla="*/ 17282 w 17282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282" h="21600" fill="none" extrusionOk="0">
                  <a:moveTo>
                    <a:pt x="-1" y="1861"/>
                  </a:moveTo>
                  <a:cubicBezTo>
                    <a:pt x="2761" y="634"/>
                    <a:pt x="5750" y="-1"/>
                    <a:pt x="8773" y="0"/>
                  </a:cubicBezTo>
                  <a:cubicBezTo>
                    <a:pt x="11698" y="0"/>
                    <a:pt x="14593" y="594"/>
                    <a:pt x="17281" y="1746"/>
                  </a:cubicBezTo>
                </a:path>
                <a:path w="17282" h="21600" stroke="0" extrusionOk="0">
                  <a:moveTo>
                    <a:pt x="-1" y="1861"/>
                  </a:moveTo>
                  <a:cubicBezTo>
                    <a:pt x="2761" y="634"/>
                    <a:pt x="5750" y="-1"/>
                    <a:pt x="8773" y="0"/>
                  </a:cubicBezTo>
                  <a:cubicBezTo>
                    <a:pt x="11698" y="0"/>
                    <a:pt x="14593" y="594"/>
                    <a:pt x="17281" y="1746"/>
                  </a:cubicBezTo>
                  <a:lnTo>
                    <a:pt x="8773" y="21600"/>
                  </a:lnTo>
                  <a:close/>
                </a:path>
              </a:pathLst>
            </a:custGeom>
            <a:solidFill>
              <a:srgbClr val="000000"/>
            </a:solidFill>
            <a:ln w="25400" cap="rnd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9949" name="Line 91"/>
            <p:cNvSpPr>
              <a:spLocks noChangeShapeType="1"/>
            </p:cNvSpPr>
            <p:nvPr/>
          </p:nvSpPr>
          <p:spPr bwMode="auto">
            <a:xfrm>
              <a:off x="2574925" y="2306638"/>
              <a:ext cx="0" cy="1741487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9950" name="Line 92"/>
            <p:cNvSpPr>
              <a:spLocks noChangeShapeType="1"/>
            </p:cNvSpPr>
            <p:nvPr/>
          </p:nvSpPr>
          <p:spPr bwMode="auto">
            <a:xfrm>
              <a:off x="1117600" y="2554288"/>
              <a:ext cx="0" cy="1541462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218D27-56A0-4186-98D9-3D25FA50EF0D}" type="slidenum">
              <a:rPr lang="en-US"/>
              <a:pPr>
                <a:defRPr/>
              </a:pPr>
              <a:t>4</a:t>
            </a:fld>
            <a:endParaRPr lang="en-US"/>
          </a:p>
        </p:txBody>
      </p:sp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>
          <a:xfrm>
            <a:off x="3149600" y="174625"/>
            <a:ext cx="2955925" cy="474663"/>
          </a:xfrm>
        </p:spPr>
        <p:txBody>
          <a:bodyPr wrap="none" lIns="63500" tIns="25400" rIns="63500" bIns="25400" anchor="t">
            <a:spAutoFit/>
          </a:bodyPr>
          <a:lstStyle/>
          <a:p>
            <a:pPr eaLnBrk="1" hangingPunct="1">
              <a:lnSpc>
                <a:spcPct val="87000"/>
              </a:lnSpc>
              <a:defRPr/>
            </a:pPr>
            <a:r>
              <a:rPr lang="en-US" altLang="ko-KR" sz="3200" smtClean="0">
                <a:ea typeface="Gulim" pitchFamily="34" charset="-127"/>
              </a:rPr>
              <a:t>INSTRUCTIONS</a:t>
            </a:r>
          </a:p>
        </p:txBody>
      </p:sp>
      <p:sp>
        <p:nvSpPr>
          <p:cNvPr id="50180" name="Rectangle 3"/>
          <p:cNvSpPr>
            <a:spLocks noChangeArrowheads="1"/>
          </p:cNvSpPr>
          <p:nvPr/>
        </p:nvSpPr>
        <p:spPr bwMode="auto">
          <a:xfrm>
            <a:off x="7366000" y="0"/>
            <a:ext cx="1655763" cy="2809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algn="r" defTabSz="762000">
              <a:lnSpc>
                <a:spcPct val="90000"/>
              </a:lnSpc>
            </a:pPr>
            <a:r>
              <a:rPr kumimoji="1" lang="en-US" altLang="ko-KR" sz="1400" b="1" i="1">
                <a:latin typeface="Arial" charset="0"/>
              </a:rPr>
              <a:t>Instruction codes</a:t>
            </a:r>
          </a:p>
        </p:txBody>
      </p:sp>
      <p:sp>
        <p:nvSpPr>
          <p:cNvPr id="7270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257175" y="752475"/>
            <a:ext cx="8655050" cy="5718175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ko-KR" sz="2800" dirty="0" smtClean="0">
                <a:ea typeface="Gulim" pitchFamily="34" charset="-127"/>
              </a:rPr>
              <a:t>Program</a:t>
            </a:r>
          </a:p>
          <a:p>
            <a:pPr lvl="1" eaLnBrk="1" hangingPunct="1">
              <a:defRPr/>
            </a:pPr>
            <a:r>
              <a:rPr lang="en-US" altLang="ko-KR" sz="2400" dirty="0" smtClean="0">
                <a:ea typeface="Gulim" pitchFamily="34" charset="-127"/>
              </a:rPr>
              <a:t>A sequence of (machine) instructions </a:t>
            </a:r>
          </a:p>
          <a:p>
            <a:pPr eaLnBrk="1" hangingPunct="1">
              <a:defRPr/>
            </a:pPr>
            <a:r>
              <a:rPr lang="en-US" altLang="ko-KR" sz="2800" dirty="0" smtClean="0">
                <a:ea typeface="Gulim" pitchFamily="34" charset="-127"/>
              </a:rPr>
              <a:t>(Machine) Instruction</a:t>
            </a:r>
          </a:p>
          <a:p>
            <a:pPr lvl="1" eaLnBrk="1" hangingPunct="1">
              <a:defRPr/>
            </a:pPr>
            <a:r>
              <a:rPr lang="en-US" altLang="ko-KR" sz="2400" dirty="0" smtClean="0">
                <a:ea typeface="Gulim" pitchFamily="34" charset="-127"/>
              </a:rPr>
              <a:t>A group of bits that tell the computer to </a:t>
            </a:r>
            <a:r>
              <a:rPr lang="en-US" altLang="ko-KR" sz="2400" i="1" dirty="0" smtClean="0">
                <a:ea typeface="Gulim" pitchFamily="34" charset="-127"/>
              </a:rPr>
              <a:t>perform a specific operation</a:t>
            </a:r>
            <a:r>
              <a:rPr lang="en-US" altLang="ko-KR" sz="2400" dirty="0" smtClean="0">
                <a:ea typeface="Gulim" pitchFamily="34" charset="-127"/>
              </a:rPr>
              <a:t> (a sequence of micro-operation) </a:t>
            </a:r>
          </a:p>
          <a:p>
            <a:pPr eaLnBrk="1" hangingPunct="1">
              <a:defRPr/>
            </a:pPr>
            <a:r>
              <a:rPr lang="en-US" altLang="ko-KR" sz="2800" dirty="0" smtClean="0">
                <a:ea typeface="Gulim" pitchFamily="34" charset="-127"/>
              </a:rPr>
              <a:t>The instructions of a program, along with any needed data are stored in memory</a:t>
            </a:r>
          </a:p>
          <a:p>
            <a:pPr eaLnBrk="1" hangingPunct="1">
              <a:defRPr/>
            </a:pPr>
            <a:r>
              <a:rPr lang="en-US" altLang="ko-KR" sz="2800" dirty="0" smtClean="0">
                <a:ea typeface="Gulim" pitchFamily="34" charset="-127"/>
              </a:rPr>
              <a:t>The CPU reads the next instruction from memory</a:t>
            </a:r>
          </a:p>
          <a:p>
            <a:pPr eaLnBrk="1" hangingPunct="1">
              <a:defRPr/>
            </a:pPr>
            <a:r>
              <a:rPr lang="en-US" altLang="ko-KR" sz="2800" dirty="0" smtClean="0">
                <a:ea typeface="Gulim" pitchFamily="34" charset="-127"/>
              </a:rPr>
              <a:t>It is placed in an </a:t>
            </a:r>
            <a:r>
              <a:rPr lang="en-US" altLang="ko-KR" sz="2800" i="1" dirty="0" smtClean="0">
                <a:ea typeface="Gulim" pitchFamily="34" charset="-127"/>
              </a:rPr>
              <a:t>Instruction Register</a:t>
            </a:r>
            <a:r>
              <a:rPr lang="en-US" altLang="ko-KR" sz="2800" dirty="0" smtClean="0">
                <a:ea typeface="Gulim" pitchFamily="34" charset="-127"/>
              </a:rPr>
              <a:t> (</a:t>
            </a:r>
            <a:r>
              <a:rPr lang="en-US" altLang="ko-KR" sz="2800" dirty="0" smtClean="0">
                <a:solidFill>
                  <a:schemeClr val="tx2"/>
                </a:solidFill>
                <a:ea typeface="Gulim" pitchFamily="34" charset="-127"/>
              </a:rPr>
              <a:t>IR</a:t>
            </a:r>
            <a:r>
              <a:rPr lang="en-US" altLang="ko-KR" sz="2800" dirty="0" smtClean="0">
                <a:ea typeface="Gulim" pitchFamily="34" charset="-127"/>
              </a:rPr>
              <a:t>)</a:t>
            </a:r>
          </a:p>
          <a:p>
            <a:pPr eaLnBrk="1" hangingPunct="1">
              <a:defRPr/>
            </a:pPr>
            <a:r>
              <a:rPr lang="en-US" altLang="ko-KR" sz="2800" dirty="0" smtClean="0">
                <a:ea typeface="Gulim" pitchFamily="34" charset="-127"/>
              </a:rPr>
              <a:t>Control circuitry in control unit then translates the instruction into the sequence of </a:t>
            </a:r>
            <a:r>
              <a:rPr lang="en-US" altLang="ko-KR" sz="2800" dirty="0" err="1" smtClean="0">
                <a:ea typeface="Gulim" pitchFamily="34" charset="-127"/>
              </a:rPr>
              <a:t>microoperations</a:t>
            </a:r>
            <a:r>
              <a:rPr lang="en-US" altLang="ko-KR" sz="2800" dirty="0" smtClean="0">
                <a:ea typeface="Gulim" pitchFamily="34" charset="-127"/>
              </a:rPr>
              <a:t> necessary to implement it</a:t>
            </a:r>
          </a:p>
          <a:p>
            <a:pPr eaLnBrk="1" hangingPunct="1">
              <a:defRPr/>
            </a:pPr>
            <a:endParaRPr lang="en-US" altLang="ko-KR" sz="2400" dirty="0" smtClean="0">
              <a:ea typeface="Gulim" pitchFamily="34" charset="-127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7052A1A-5D5E-4C53-962E-15ABA9C2F9B5}" type="slidenum">
              <a:rPr lang="en-US"/>
              <a:pPr>
                <a:defRPr/>
              </a:pPr>
              <a:t>5</a:t>
            </a:fld>
            <a:endParaRPr lang="en-US"/>
          </a:p>
        </p:txBody>
      </p:sp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>
          <a:xfrm>
            <a:off x="2427288" y="161925"/>
            <a:ext cx="4403725" cy="474663"/>
          </a:xfrm>
        </p:spPr>
        <p:txBody>
          <a:bodyPr wrap="none" lIns="63500" tIns="25400" rIns="63500" bIns="25400" anchor="t">
            <a:spAutoFit/>
          </a:bodyPr>
          <a:lstStyle/>
          <a:p>
            <a:pPr eaLnBrk="1" hangingPunct="1">
              <a:lnSpc>
                <a:spcPct val="87000"/>
              </a:lnSpc>
              <a:defRPr/>
            </a:pPr>
            <a:r>
              <a:rPr lang="en-US" altLang="ko-KR" sz="3200" smtClean="0">
                <a:ea typeface="Gulim" pitchFamily="34" charset="-127"/>
              </a:rPr>
              <a:t>INSTRUCTION FORMAT</a:t>
            </a:r>
          </a:p>
        </p:txBody>
      </p:sp>
      <p:sp>
        <p:nvSpPr>
          <p:cNvPr id="51204" name="Rectangle 3"/>
          <p:cNvSpPr>
            <a:spLocks noChangeArrowheads="1"/>
          </p:cNvSpPr>
          <p:nvPr/>
        </p:nvSpPr>
        <p:spPr bwMode="auto">
          <a:xfrm>
            <a:off x="7366000" y="0"/>
            <a:ext cx="1655763" cy="2809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algn="r" defTabSz="762000">
              <a:lnSpc>
                <a:spcPct val="90000"/>
              </a:lnSpc>
            </a:pPr>
            <a:r>
              <a:rPr kumimoji="1" lang="en-US" altLang="ko-KR" sz="1400" b="1" i="1">
                <a:latin typeface="Arial" charset="0"/>
              </a:rPr>
              <a:t>Instruction codes</a:t>
            </a:r>
          </a:p>
        </p:txBody>
      </p:sp>
      <p:sp>
        <p:nvSpPr>
          <p:cNvPr id="73732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212725" y="895350"/>
            <a:ext cx="8743950" cy="45466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ko-KR" sz="2400" smtClean="0">
                <a:ea typeface="Gulim" pitchFamily="34" charset="-127"/>
              </a:rPr>
              <a:t>A computer instruction is often divided into two parts</a:t>
            </a:r>
          </a:p>
          <a:p>
            <a:pPr lvl="1" eaLnBrk="1" hangingPunct="1">
              <a:defRPr/>
            </a:pPr>
            <a:r>
              <a:rPr lang="en-US" altLang="ko-KR" sz="2400" smtClean="0">
                <a:ea typeface="Gulim" pitchFamily="34" charset="-127"/>
              </a:rPr>
              <a:t>An </a:t>
            </a:r>
            <a:r>
              <a:rPr lang="en-US" altLang="ko-KR" sz="2400" i="1" smtClean="0">
                <a:ea typeface="Gulim" pitchFamily="34" charset="-127"/>
              </a:rPr>
              <a:t>opcode</a:t>
            </a:r>
            <a:r>
              <a:rPr lang="en-US" altLang="ko-KR" sz="2400" smtClean="0">
                <a:ea typeface="Gulim" pitchFamily="34" charset="-127"/>
              </a:rPr>
              <a:t> (Operation Code) that specifies the operation for that instruction</a:t>
            </a:r>
          </a:p>
          <a:p>
            <a:pPr lvl="1" eaLnBrk="1" hangingPunct="1">
              <a:defRPr/>
            </a:pPr>
            <a:r>
              <a:rPr lang="en-US" altLang="ko-KR" sz="2400" smtClean="0">
                <a:ea typeface="Gulim" pitchFamily="34" charset="-127"/>
              </a:rPr>
              <a:t>An </a:t>
            </a:r>
            <a:r>
              <a:rPr lang="en-US" altLang="ko-KR" sz="2400" i="1" smtClean="0">
                <a:ea typeface="Gulim" pitchFamily="34" charset="-127"/>
              </a:rPr>
              <a:t>address</a:t>
            </a:r>
            <a:r>
              <a:rPr lang="en-US" altLang="ko-KR" sz="2400" smtClean="0">
                <a:ea typeface="Gulim" pitchFamily="34" charset="-127"/>
              </a:rPr>
              <a:t> that specifies the registers and/or locations in memory to use for that operation</a:t>
            </a:r>
          </a:p>
          <a:p>
            <a:pPr eaLnBrk="1" hangingPunct="1">
              <a:defRPr/>
            </a:pPr>
            <a:r>
              <a:rPr lang="en-US" altLang="ko-KR" sz="2400" smtClean="0">
                <a:ea typeface="Gulim" pitchFamily="34" charset="-127"/>
              </a:rPr>
              <a:t>In the Basic Computer, since the memory contains 4096 (= 2</a:t>
            </a:r>
            <a:r>
              <a:rPr lang="en-US" altLang="ko-KR" sz="2400" baseline="30000" smtClean="0">
                <a:ea typeface="Gulim" pitchFamily="34" charset="-127"/>
              </a:rPr>
              <a:t>12</a:t>
            </a:r>
            <a:r>
              <a:rPr lang="en-US" altLang="ko-KR" sz="2400" smtClean="0">
                <a:ea typeface="Gulim" pitchFamily="34" charset="-127"/>
              </a:rPr>
              <a:t>) words, we needs 12 bit to specify which memory address this instruction will use </a:t>
            </a:r>
          </a:p>
          <a:p>
            <a:pPr eaLnBrk="1" hangingPunct="1">
              <a:defRPr/>
            </a:pPr>
            <a:r>
              <a:rPr lang="en-US" altLang="ko-KR" sz="2400" smtClean="0">
                <a:ea typeface="Gulim" pitchFamily="34" charset="-127"/>
              </a:rPr>
              <a:t>In the Basic Computer, bit 15 of the instruction specifies the </a:t>
            </a:r>
            <a:r>
              <a:rPr lang="en-US" altLang="ko-KR" sz="2400" i="1" smtClean="0">
                <a:solidFill>
                  <a:schemeClr val="tx2"/>
                </a:solidFill>
                <a:ea typeface="Gulim" pitchFamily="34" charset="-127"/>
              </a:rPr>
              <a:t>addressing mode</a:t>
            </a:r>
            <a:r>
              <a:rPr lang="en-US" altLang="ko-KR" sz="2400" smtClean="0">
                <a:ea typeface="Gulim" pitchFamily="34" charset="-127"/>
              </a:rPr>
              <a:t> (0: direct addressing, 1: indirect addressing)</a:t>
            </a:r>
          </a:p>
          <a:p>
            <a:pPr eaLnBrk="1" hangingPunct="1">
              <a:defRPr/>
            </a:pPr>
            <a:endParaRPr lang="en-US" altLang="ko-KR" sz="2400" smtClean="0">
              <a:ea typeface="Gulim" pitchFamily="34" charset="-127"/>
            </a:endParaRP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6248400" y="5011738"/>
            <a:ext cx="2641600" cy="1474787"/>
            <a:chOff x="1368" y="3165"/>
            <a:chExt cx="1664" cy="929"/>
          </a:xfrm>
        </p:grpSpPr>
        <p:sp>
          <p:nvSpPr>
            <p:cNvPr id="51208" name="Rectangle 6"/>
            <p:cNvSpPr>
              <a:spLocks noChangeArrowheads="1"/>
            </p:cNvSpPr>
            <p:nvPr/>
          </p:nvSpPr>
          <p:spPr bwMode="auto">
            <a:xfrm>
              <a:off x="1433" y="3549"/>
              <a:ext cx="1568" cy="151"/>
            </a:xfrm>
            <a:prstGeom prst="rect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209" name="Rectangle 7"/>
            <p:cNvSpPr>
              <a:spLocks noChangeArrowheads="1"/>
            </p:cNvSpPr>
            <p:nvPr/>
          </p:nvSpPr>
          <p:spPr bwMode="auto">
            <a:xfrm>
              <a:off x="1527" y="3543"/>
              <a:ext cx="529" cy="17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 defTabSz="762000">
                <a:lnSpc>
                  <a:spcPct val="90000"/>
                </a:lnSpc>
              </a:pPr>
              <a:r>
                <a:rPr kumimoji="1" lang="en-US" altLang="ko-KR" sz="1400" b="1">
                  <a:solidFill>
                    <a:srgbClr val="000000"/>
                  </a:solidFill>
                  <a:latin typeface="Arial" charset="0"/>
                </a:rPr>
                <a:t>Opcode</a:t>
              </a:r>
            </a:p>
          </p:txBody>
        </p:sp>
        <p:sp>
          <p:nvSpPr>
            <p:cNvPr id="51210" name="Rectangle 8"/>
            <p:cNvSpPr>
              <a:spLocks noChangeArrowheads="1"/>
            </p:cNvSpPr>
            <p:nvPr/>
          </p:nvSpPr>
          <p:spPr bwMode="auto">
            <a:xfrm>
              <a:off x="2181" y="3546"/>
              <a:ext cx="497" cy="16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 defTabSz="762000">
                <a:lnSpc>
                  <a:spcPct val="90000"/>
                </a:lnSpc>
              </a:pPr>
              <a:r>
                <a:rPr kumimoji="1" lang="en-US" altLang="ko-KR" sz="1200" b="1">
                  <a:solidFill>
                    <a:srgbClr val="000000"/>
                  </a:solidFill>
                  <a:latin typeface="Arial" charset="0"/>
                </a:rPr>
                <a:t>Address</a:t>
              </a:r>
            </a:p>
          </p:txBody>
        </p:sp>
        <p:sp>
          <p:nvSpPr>
            <p:cNvPr id="51211" name="Rectangle 9"/>
            <p:cNvSpPr>
              <a:spLocks noChangeArrowheads="1"/>
            </p:cNvSpPr>
            <p:nvPr/>
          </p:nvSpPr>
          <p:spPr bwMode="auto">
            <a:xfrm>
              <a:off x="1627" y="3165"/>
              <a:ext cx="1246" cy="195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 defTabSz="762000">
                <a:lnSpc>
                  <a:spcPct val="90000"/>
                </a:lnSpc>
              </a:pPr>
              <a:r>
                <a:rPr kumimoji="1" lang="en-US" altLang="ko-KR" sz="1600" b="1">
                  <a:solidFill>
                    <a:srgbClr val="000000"/>
                  </a:solidFill>
                  <a:latin typeface="Arial" charset="0"/>
                </a:rPr>
                <a:t>Instruction Format</a:t>
              </a:r>
            </a:p>
          </p:txBody>
        </p:sp>
        <p:sp>
          <p:nvSpPr>
            <p:cNvPr id="51212" name="Line 10"/>
            <p:cNvSpPr>
              <a:spLocks noChangeShapeType="1"/>
            </p:cNvSpPr>
            <p:nvPr/>
          </p:nvSpPr>
          <p:spPr bwMode="auto">
            <a:xfrm>
              <a:off x="2058" y="3549"/>
              <a:ext cx="0" cy="145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213" name="Rectangle 11"/>
            <p:cNvSpPr>
              <a:spLocks noChangeArrowheads="1"/>
            </p:cNvSpPr>
            <p:nvPr/>
          </p:nvSpPr>
          <p:spPr bwMode="auto">
            <a:xfrm>
              <a:off x="1368" y="3420"/>
              <a:ext cx="220" cy="16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 defTabSz="762000">
                <a:lnSpc>
                  <a:spcPct val="90000"/>
                </a:lnSpc>
              </a:pPr>
              <a:r>
                <a:rPr kumimoji="1" lang="en-US" altLang="ko-KR" sz="1200" b="1">
                  <a:solidFill>
                    <a:srgbClr val="000000"/>
                  </a:solidFill>
                  <a:latin typeface="Arial" charset="0"/>
                </a:rPr>
                <a:t>15</a:t>
              </a:r>
            </a:p>
          </p:txBody>
        </p:sp>
        <p:sp>
          <p:nvSpPr>
            <p:cNvPr id="51214" name="Rectangle 12"/>
            <p:cNvSpPr>
              <a:spLocks noChangeArrowheads="1"/>
            </p:cNvSpPr>
            <p:nvPr/>
          </p:nvSpPr>
          <p:spPr bwMode="auto">
            <a:xfrm>
              <a:off x="1536" y="3420"/>
              <a:ext cx="220" cy="16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 defTabSz="762000">
                <a:lnSpc>
                  <a:spcPct val="90000"/>
                </a:lnSpc>
              </a:pPr>
              <a:r>
                <a:rPr kumimoji="1" lang="en-US" altLang="ko-KR" sz="1200" b="1">
                  <a:solidFill>
                    <a:srgbClr val="000000"/>
                  </a:solidFill>
                  <a:latin typeface="Arial" charset="0"/>
                </a:rPr>
                <a:t>14</a:t>
              </a:r>
            </a:p>
          </p:txBody>
        </p:sp>
        <p:sp>
          <p:nvSpPr>
            <p:cNvPr id="51215" name="Rectangle 13"/>
            <p:cNvSpPr>
              <a:spLocks noChangeArrowheads="1"/>
            </p:cNvSpPr>
            <p:nvPr/>
          </p:nvSpPr>
          <p:spPr bwMode="auto">
            <a:xfrm>
              <a:off x="1837" y="3420"/>
              <a:ext cx="220" cy="16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 defTabSz="762000">
                <a:lnSpc>
                  <a:spcPct val="90000"/>
                </a:lnSpc>
              </a:pPr>
              <a:r>
                <a:rPr kumimoji="1" lang="en-US" altLang="ko-KR" sz="1200" b="1">
                  <a:solidFill>
                    <a:srgbClr val="000000"/>
                  </a:solidFill>
                  <a:latin typeface="Arial" charset="0"/>
                </a:rPr>
                <a:t>12</a:t>
              </a:r>
            </a:p>
          </p:txBody>
        </p:sp>
        <p:sp>
          <p:nvSpPr>
            <p:cNvPr id="51216" name="Rectangle 14"/>
            <p:cNvSpPr>
              <a:spLocks noChangeArrowheads="1"/>
            </p:cNvSpPr>
            <p:nvPr/>
          </p:nvSpPr>
          <p:spPr bwMode="auto">
            <a:xfrm>
              <a:off x="2865" y="3420"/>
              <a:ext cx="167" cy="16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 defTabSz="762000">
                <a:lnSpc>
                  <a:spcPct val="90000"/>
                </a:lnSpc>
              </a:pPr>
              <a:r>
                <a:rPr kumimoji="1" lang="en-US" altLang="ko-KR" sz="1200" b="1">
                  <a:solidFill>
                    <a:srgbClr val="000000"/>
                  </a:solidFill>
                  <a:latin typeface="Arial" charset="0"/>
                </a:rPr>
                <a:t>0</a:t>
              </a:r>
            </a:p>
          </p:txBody>
        </p:sp>
        <p:sp>
          <p:nvSpPr>
            <p:cNvPr id="51217" name="Rectangle 15"/>
            <p:cNvSpPr>
              <a:spLocks noChangeArrowheads="1"/>
            </p:cNvSpPr>
            <p:nvPr/>
          </p:nvSpPr>
          <p:spPr bwMode="auto">
            <a:xfrm>
              <a:off x="1421" y="3553"/>
              <a:ext cx="141" cy="16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 defTabSz="762000">
                <a:lnSpc>
                  <a:spcPct val="90000"/>
                </a:lnSpc>
              </a:pPr>
              <a:r>
                <a:rPr kumimoji="1" lang="en-US" altLang="ko-KR" sz="1200" b="1">
                  <a:solidFill>
                    <a:srgbClr val="000000"/>
                  </a:solidFill>
                  <a:latin typeface="Arial" charset="0"/>
                </a:rPr>
                <a:t>I</a:t>
              </a:r>
            </a:p>
          </p:txBody>
        </p:sp>
        <p:sp>
          <p:nvSpPr>
            <p:cNvPr id="51218" name="Line 16"/>
            <p:cNvSpPr>
              <a:spLocks noChangeShapeType="1"/>
            </p:cNvSpPr>
            <p:nvPr/>
          </p:nvSpPr>
          <p:spPr bwMode="auto">
            <a:xfrm>
              <a:off x="1552" y="3549"/>
              <a:ext cx="0" cy="151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219" name="Rectangle 17"/>
            <p:cNvSpPr>
              <a:spLocks noChangeArrowheads="1"/>
            </p:cNvSpPr>
            <p:nvPr/>
          </p:nvSpPr>
          <p:spPr bwMode="auto">
            <a:xfrm>
              <a:off x="1989" y="3420"/>
              <a:ext cx="220" cy="16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 defTabSz="762000">
                <a:lnSpc>
                  <a:spcPct val="90000"/>
                </a:lnSpc>
              </a:pPr>
              <a:r>
                <a:rPr kumimoji="1" lang="en-US" altLang="ko-KR" sz="1200" b="1">
                  <a:solidFill>
                    <a:srgbClr val="000000"/>
                  </a:solidFill>
                  <a:latin typeface="Arial" charset="0"/>
                </a:rPr>
                <a:t>11</a:t>
              </a:r>
            </a:p>
          </p:txBody>
        </p:sp>
        <p:sp>
          <p:nvSpPr>
            <p:cNvPr id="51220" name="Text Box 18"/>
            <p:cNvSpPr txBox="1">
              <a:spLocks noChangeArrowheads="1"/>
            </p:cNvSpPr>
            <p:nvPr/>
          </p:nvSpPr>
          <p:spPr bwMode="auto">
            <a:xfrm>
              <a:off x="1376" y="3828"/>
              <a:ext cx="671" cy="2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kumimoji="1" lang="en-US" altLang="ko-KR" sz="1200" b="1">
                  <a:latin typeface="Arial" charset="0"/>
                </a:rPr>
                <a:t>Addressing </a:t>
              </a:r>
            </a:p>
            <a:p>
              <a:pPr algn="ctr">
                <a:lnSpc>
                  <a:spcPct val="90000"/>
                </a:lnSpc>
              </a:pPr>
              <a:r>
                <a:rPr kumimoji="1" lang="en-US" altLang="ko-KR" sz="1200" b="1">
                  <a:latin typeface="Arial" charset="0"/>
                </a:rPr>
                <a:t>mode</a:t>
              </a:r>
            </a:p>
          </p:txBody>
        </p:sp>
        <p:sp>
          <p:nvSpPr>
            <p:cNvPr id="51221" name="Line 19"/>
            <p:cNvSpPr>
              <a:spLocks noChangeShapeType="1"/>
            </p:cNvSpPr>
            <p:nvPr/>
          </p:nvSpPr>
          <p:spPr bwMode="auto">
            <a:xfrm flipH="1" flipV="1">
              <a:off x="1494" y="3708"/>
              <a:ext cx="72" cy="1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/>
            <a:lstStyle/>
            <a:p>
              <a:endParaRPr lang="en-US"/>
            </a:p>
          </p:txBody>
        </p:sp>
      </p:grpSp>
      <p:sp>
        <p:nvSpPr>
          <p:cNvPr id="73749" name="Text Box 21"/>
          <p:cNvSpPr txBox="1">
            <a:spLocks noChangeArrowheads="1"/>
          </p:cNvSpPr>
          <p:nvPr/>
        </p:nvSpPr>
        <p:spPr bwMode="auto">
          <a:xfrm>
            <a:off x="203200" y="5397500"/>
            <a:ext cx="6045200" cy="915988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n"/>
              <a:defRPr/>
            </a:pPr>
            <a:r>
              <a:rPr lang="en-US" altLang="ko-KR">
                <a:effectLst>
                  <a:outerShdw blurRad="38100" dist="38100" dir="2700000" algn="tl">
                    <a:srgbClr val="000000"/>
                  </a:outerShdw>
                </a:effectLst>
              </a:rPr>
              <a:t>Since the memory words, and hence the instructions, are 16 bits long, that leaves 3 bits for the instruction’s opcode</a:t>
            </a: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70B5177-0112-4CDD-B806-5D7409F55160}" type="slidenum">
              <a:rPr lang="en-US"/>
              <a:pPr>
                <a:defRPr/>
              </a:pPr>
              <a:t>6</a:t>
            </a:fld>
            <a:endParaRPr lang="en-US"/>
          </a:p>
        </p:txBody>
      </p:sp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>
          <a:xfrm>
            <a:off x="2627313" y="187325"/>
            <a:ext cx="4013200" cy="474663"/>
          </a:xfrm>
        </p:spPr>
        <p:txBody>
          <a:bodyPr wrap="none" lIns="63500" tIns="25400" rIns="63500" bIns="25400" anchor="t">
            <a:spAutoFit/>
          </a:bodyPr>
          <a:lstStyle/>
          <a:p>
            <a:pPr eaLnBrk="1" hangingPunct="1">
              <a:lnSpc>
                <a:spcPct val="87000"/>
              </a:lnSpc>
              <a:defRPr/>
            </a:pPr>
            <a:r>
              <a:rPr lang="en-US" altLang="ko-KR" sz="3200" smtClean="0">
                <a:ea typeface="Gulim" pitchFamily="34" charset="-127"/>
              </a:rPr>
              <a:t>ADDRESSING MODES</a:t>
            </a:r>
          </a:p>
        </p:txBody>
      </p:sp>
      <p:sp>
        <p:nvSpPr>
          <p:cNvPr id="52228" name="Rectangle 3"/>
          <p:cNvSpPr>
            <a:spLocks noChangeArrowheads="1"/>
          </p:cNvSpPr>
          <p:nvPr/>
        </p:nvSpPr>
        <p:spPr bwMode="auto">
          <a:xfrm>
            <a:off x="7366000" y="0"/>
            <a:ext cx="1655763" cy="2809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algn="r" defTabSz="762000">
              <a:lnSpc>
                <a:spcPct val="90000"/>
              </a:lnSpc>
            </a:pPr>
            <a:r>
              <a:rPr kumimoji="1" lang="en-US" altLang="ko-KR" sz="1400" b="1" i="1">
                <a:latin typeface="Arial" charset="0"/>
              </a:rPr>
              <a:t>Instruction codes</a:t>
            </a:r>
          </a:p>
        </p:txBody>
      </p:sp>
      <p:sp>
        <p:nvSpPr>
          <p:cNvPr id="74756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228600" y="1371600"/>
            <a:ext cx="8639175" cy="3740150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en-US" altLang="ko-KR" sz="2800" dirty="0" smtClean="0">
                <a:ea typeface="Gulim" pitchFamily="34" charset="-127"/>
              </a:rPr>
              <a:t>The address field of an instruction can represent either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altLang="ko-KR" sz="2400" dirty="0" smtClean="0">
                <a:ea typeface="Gulim" pitchFamily="34" charset="-127"/>
              </a:rPr>
              <a:t>Direct address: the address in memory of the data to use (the address of the operand), or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altLang="ko-KR" sz="2400" dirty="0" smtClean="0">
                <a:ea typeface="Gulim" pitchFamily="34" charset="-127"/>
              </a:rPr>
              <a:t>Indirect address: the address in memory of the address in memory of the data to use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altLang="ko-KR" sz="2800" dirty="0" smtClean="0">
                <a:ea typeface="Gulim" pitchFamily="34" charset="-127"/>
              </a:rPr>
              <a:t>Effective Address (EA)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altLang="ko-KR" sz="2400" dirty="0" smtClean="0">
                <a:ea typeface="Gulim" pitchFamily="34" charset="-127"/>
              </a:rPr>
              <a:t>The address, that can be directly used without modification to access an operand for a computation-type instruction, or as the target address for a branch-type instruction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5"/>
          <p:cNvGrpSpPr>
            <a:grpSpLocks noGrp="1"/>
          </p:cNvGrpSpPr>
          <p:nvPr>
            <p:ph idx="1"/>
          </p:nvPr>
        </p:nvGrpSpPr>
        <p:grpSpPr bwMode="auto">
          <a:xfrm>
            <a:off x="1066800" y="685800"/>
            <a:ext cx="6477000" cy="5364163"/>
            <a:chOff x="830" y="1165"/>
            <a:chExt cx="3202" cy="2141"/>
          </a:xfrm>
        </p:grpSpPr>
        <p:sp>
          <p:nvSpPr>
            <p:cNvPr id="5" name="Line 6"/>
            <p:cNvSpPr>
              <a:spLocks noChangeShapeType="1"/>
            </p:cNvSpPr>
            <p:nvPr/>
          </p:nvSpPr>
          <p:spPr bwMode="auto">
            <a:xfrm>
              <a:off x="1118" y="1521"/>
              <a:ext cx="1115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" name="Rectangle 7"/>
            <p:cNvSpPr>
              <a:spLocks noChangeArrowheads="1"/>
            </p:cNvSpPr>
            <p:nvPr/>
          </p:nvSpPr>
          <p:spPr bwMode="auto">
            <a:xfrm>
              <a:off x="1100" y="1384"/>
              <a:ext cx="132" cy="10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 algn="ctr" defTabSz="762000">
                <a:lnSpc>
                  <a:spcPct val="90000"/>
                </a:lnSpc>
              </a:pPr>
              <a:r>
                <a:rPr kumimoji="1" lang="en-US" altLang="ko-KR" sz="1200" b="1" dirty="0">
                  <a:solidFill>
                    <a:srgbClr val="000000"/>
                  </a:solidFill>
                  <a:latin typeface="Arial" charset="0"/>
                </a:rPr>
                <a:t>0</a:t>
              </a:r>
            </a:p>
          </p:txBody>
        </p:sp>
        <p:sp>
          <p:nvSpPr>
            <p:cNvPr id="7" name="Line 8"/>
            <p:cNvSpPr>
              <a:spLocks noChangeShapeType="1"/>
            </p:cNvSpPr>
            <p:nvPr/>
          </p:nvSpPr>
          <p:spPr bwMode="auto">
            <a:xfrm>
              <a:off x="1249" y="1416"/>
              <a:ext cx="0" cy="112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" name="Rectangle 9"/>
            <p:cNvSpPr>
              <a:spLocks noChangeArrowheads="1"/>
            </p:cNvSpPr>
            <p:nvPr/>
          </p:nvSpPr>
          <p:spPr bwMode="auto">
            <a:xfrm>
              <a:off x="1236" y="1384"/>
              <a:ext cx="254" cy="10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 algn="ctr" defTabSz="762000">
                <a:lnSpc>
                  <a:spcPct val="90000"/>
                </a:lnSpc>
              </a:pPr>
              <a:r>
                <a:rPr kumimoji="1" lang="en-US" altLang="ko-KR" sz="1200" b="1" dirty="0">
                  <a:solidFill>
                    <a:srgbClr val="000000"/>
                  </a:solidFill>
                  <a:latin typeface="Arial" charset="0"/>
                </a:rPr>
                <a:t>ADD</a:t>
              </a:r>
            </a:p>
          </p:txBody>
        </p:sp>
        <p:sp>
          <p:nvSpPr>
            <p:cNvPr id="9" name="Rectangle 10"/>
            <p:cNvSpPr>
              <a:spLocks noChangeArrowheads="1"/>
            </p:cNvSpPr>
            <p:nvPr/>
          </p:nvSpPr>
          <p:spPr bwMode="auto">
            <a:xfrm>
              <a:off x="1778" y="1390"/>
              <a:ext cx="216" cy="10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 algn="ctr" defTabSz="762000">
                <a:lnSpc>
                  <a:spcPct val="90000"/>
                </a:lnSpc>
              </a:pPr>
              <a:r>
                <a:rPr kumimoji="1" lang="en-US" altLang="ko-KR" sz="1200" b="1" dirty="0">
                  <a:solidFill>
                    <a:srgbClr val="000000"/>
                  </a:solidFill>
                  <a:latin typeface="Arial" charset="0"/>
                </a:rPr>
                <a:t>457</a:t>
              </a:r>
            </a:p>
          </p:txBody>
        </p:sp>
        <p:sp>
          <p:nvSpPr>
            <p:cNvPr id="10" name="Line 11"/>
            <p:cNvSpPr>
              <a:spLocks noChangeShapeType="1"/>
            </p:cNvSpPr>
            <p:nvPr/>
          </p:nvSpPr>
          <p:spPr bwMode="auto">
            <a:xfrm>
              <a:off x="1568" y="1416"/>
              <a:ext cx="0" cy="102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" name="Rectangle 12"/>
            <p:cNvSpPr>
              <a:spLocks noChangeArrowheads="1"/>
            </p:cNvSpPr>
            <p:nvPr/>
          </p:nvSpPr>
          <p:spPr bwMode="auto">
            <a:xfrm>
              <a:off x="870" y="1414"/>
              <a:ext cx="220" cy="16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 defTabSz="762000">
                <a:lnSpc>
                  <a:spcPct val="90000"/>
                </a:lnSpc>
              </a:pPr>
              <a:r>
                <a:rPr kumimoji="1" lang="en-US" altLang="ko-KR" sz="1200" b="1">
                  <a:solidFill>
                    <a:srgbClr val="000000"/>
                  </a:solidFill>
                  <a:latin typeface="Arial" charset="0"/>
                </a:rPr>
                <a:t>22</a:t>
              </a:r>
            </a:p>
          </p:txBody>
        </p:sp>
        <p:sp>
          <p:nvSpPr>
            <p:cNvPr id="12" name="Line 13"/>
            <p:cNvSpPr>
              <a:spLocks noChangeShapeType="1"/>
            </p:cNvSpPr>
            <p:nvPr/>
          </p:nvSpPr>
          <p:spPr bwMode="auto">
            <a:xfrm>
              <a:off x="1118" y="1957"/>
              <a:ext cx="1115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" name="Line 14"/>
            <p:cNvSpPr>
              <a:spLocks noChangeShapeType="1"/>
            </p:cNvSpPr>
            <p:nvPr/>
          </p:nvSpPr>
          <p:spPr bwMode="auto">
            <a:xfrm>
              <a:off x="1118" y="2065"/>
              <a:ext cx="1115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" name="Rectangle 15"/>
            <p:cNvSpPr>
              <a:spLocks noChangeArrowheads="1"/>
            </p:cNvSpPr>
            <p:nvPr/>
          </p:nvSpPr>
          <p:spPr bwMode="auto">
            <a:xfrm>
              <a:off x="1367" y="1934"/>
              <a:ext cx="509" cy="16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 defTabSz="762000">
                <a:lnSpc>
                  <a:spcPct val="90000"/>
                </a:lnSpc>
              </a:pPr>
              <a:r>
                <a:rPr kumimoji="1" lang="en-US" altLang="ko-KR" sz="1200" b="1" dirty="0">
                  <a:solidFill>
                    <a:srgbClr val="000000"/>
                  </a:solidFill>
                  <a:latin typeface="Arial" charset="0"/>
                </a:rPr>
                <a:t>Operand</a:t>
              </a:r>
            </a:p>
          </p:txBody>
        </p:sp>
        <p:sp>
          <p:nvSpPr>
            <p:cNvPr id="15" name="Rectangle 16"/>
            <p:cNvSpPr>
              <a:spLocks noChangeArrowheads="1"/>
            </p:cNvSpPr>
            <p:nvPr/>
          </p:nvSpPr>
          <p:spPr bwMode="auto">
            <a:xfrm>
              <a:off x="830" y="1958"/>
              <a:ext cx="273" cy="16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 defTabSz="762000">
                <a:lnSpc>
                  <a:spcPct val="90000"/>
                </a:lnSpc>
              </a:pPr>
              <a:r>
                <a:rPr kumimoji="1" lang="en-US" altLang="ko-KR" sz="1200" b="1">
                  <a:solidFill>
                    <a:srgbClr val="000000"/>
                  </a:solidFill>
                  <a:latin typeface="Arial" charset="0"/>
                </a:rPr>
                <a:t>457</a:t>
              </a:r>
            </a:p>
          </p:txBody>
        </p:sp>
        <p:grpSp>
          <p:nvGrpSpPr>
            <p:cNvPr id="16" name="Group 17"/>
            <p:cNvGrpSpPr>
              <a:grpSpLocks/>
            </p:cNvGrpSpPr>
            <p:nvPr/>
          </p:nvGrpSpPr>
          <p:grpSpPr bwMode="auto">
            <a:xfrm>
              <a:off x="1118" y="2472"/>
              <a:ext cx="1115" cy="57"/>
              <a:chOff x="937" y="3785"/>
              <a:chExt cx="1119" cy="71"/>
            </a:xfrm>
          </p:grpSpPr>
          <p:sp>
            <p:nvSpPr>
              <p:cNvPr id="61" name="Arc 18"/>
              <p:cNvSpPr>
                <a:spLocks/>
              </p:cNvSpPr>
              <p:nvPr/>
            </p:nvSpPr>
            <p:spPr bwMode="auto">
              <a:xfrm>
                <a:off x="937" y="3785"/>
                <a:ext cx="312" cy="36"/>
              </a:xfrm>
              <a:custGeom>
                <a:avLst/>
                <a:gdLst>
                  <a:gd name="T0" fmla="*/ 0 w 21600"/>
                  <a:gd name="T1" fmla="*/ 0 h 21600"/>
                  <a:gd name="T2" fmla="*/ 4 w 21600"/>
                  <a:gd name="T3" fmla="*/ 0 h 21600"/>
                  <a:gd name="T4" fmla="*/ 5 w 21600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1600"/>
                  <a:gd name="T11" fmla="*/ 21600 w 21600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1600" fill="none" extrusionOk="0">
                    <a:moveTo>
                      <a:pt x="0" y="21600"/>
                    </a:moveTo>
                    <a:cubicBezTo>
                      <a:pt x="0" y="9697"/>
                      <a:pt x="9628" y="38"/>
                      <a:pt x="21531" y="0"/>
                    </a:cubicBezTo>
                  </a:path>
                  <a:path w="21600" h="21600" stroke="0" extrusionOk="0">
                    <a:moveTo>
                      <a:pt x="0" y="21600"/>
                    </a:moveTo>
                    <a:cubicBezTo>
                      <a:pt x="0" y="9697"/>
                      <a:pt x="9628" y="38"/>
                      <a:pt x="21531" y="0"/>
                    </a:cubicBezTo>
                    <a:lnTo>
                      <a:pt x="21600" y="21600"/>
                    </a:lnTo>
                    <a:close/>
                  </a:path>
                </a:pathLst>
              </a:custGeom>
              <a:noFill/>
              <a:ln w="254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" name="Arc 19"/>
              <p:cNvSpPr>
                <a:spLocks/>
              </p:cNvSpPr>
              <p:nvPr/>
            </p:nvSpPr>
            <p:spPr bwMode="auto">
              <a:xfrm>
                <a:off x="1247" y="3785"/>
                <a:ext cx="265" cy="36"/>
              </a:xfrm>
              <a:custGeom>
                <a:avLst/>
                <a:gdLst>
                  <a:gd name="T0" fmla="*/ 0 w 21682"/>
                  <a:gd name="T1" fmla="*/ 0 h 21600"/>
                  <a:gd name="T2" fmla="*/ 3 w 21682"/>
                  <a:gd name="T3" fmla="*/ 0 h 21600"/>
                  <a:gd name="T4" fmla="*/ 0 w 21682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21682"/>
                  <a:gd name="T10" fmla="*/ 0 h 21600"/>
                  <a:gd name="T11" fmla="*/ 21682 w 21682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82" h="21600" fill="none" extrusionOk="0">
                    <a:moveTo>
                      <a:pt x="0" y="0"/>
                    </a:moveTo>
                    <a:cubicBezTo>
                      <a:pt x="27" y="0"/>
                      <a:pt x="54" y="-1"/>
                      <a:pt x="82" y="0"/>
                    </a:cubicBezTo>
                    <a:cubicBezTo>
                      <a:pt x="12011" y="0"/>
                      <a:pt x="21682" y="9670"/>
                      <a:pt x="21682" y="21600"/>
                    </a:cubicBezTo>
                  </a:path>
                  <a:path w="21682" h="21600" stroke="0" extrusionOk="0">
                    <a:moveTo>
                      <a:pt x="0" y="0"/>
                    </a:moveTo>
                    <a:cubicBezTo>
                      <a:pt x="27" y="0"/>
                      <a:pt x="54" y="-1"/>
                      <a:pt x="82" y="0"/>
                    </a:cubicBezTo>
                    <a:cubicBezTo>
                      <a:pt x="12011" y="0"/>
                      <a:pt x="21682" y="9670"/>
                      <a:pt x="21682" y="21600"/>
                    </a:cubicBezTo>
                    <a:lnTo>
                      <a:pt x="82" y="21600"/>
                    </a:lnTo>
                    <a:close/>
                  </a:path>
                </a:pathLst>
              </a:custGeom>
              <a:noFill/>
              <a:ln w="254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3" name="Arc 20"/>
              <p:cNvSpPr>
                <a:spLocks/>
              </p:cNvSpPr>
              <p:nvPr/>
            </p:nvSpPr>
            <p:spPr bwMode="auto">
              <a:xfrm>
                <a:off x="1529" y="3820"/>
                <a:ext cx="264" cy="36"/>
              </a:xfrm>
              <a:custGeom>
                <a:avLst/>
                <a:gdLst>
                  <a:gd name="T0" fmla="*/ 3 w 21600"/>
                  <a:gd name="T1" fmla="*/ 0 h 21600"/>
                  <a:gd name="T2" fmla="*/ 0 w 21600"/>
                  <a:gd name="T3" fmla="*/ 0 h 21600"/>
                  <a:gd name="T4" fmla="*/ 3 w 21600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1600"/>
                  <a:gd name="T11" fmla="*/ 21600 w 21600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1600" fill="none" extrusionOk="0">
                    <a:moveTo>
                      <a:pt x="21600" y="21600"/>
                    </a:moveTo>
                    <a:cubicBezTo>
                      <a:pt x="9670" y="21600"/>
                      <a:pt x="0" y="11929"/>
                      <a:pt x="0" y="0"/>
                    </a:cubicBezTo>
                  </a:path>
                  <a:path w="21600" h="21600" stroke="0" extrusionOk="0">
                    <a:moveTo>
                      <a:pt x="21600" y="21600"/>
                    </a:moveTo>
                    <a:cubicBezTo>
                      <a:pt x="9670" y="21600"/>
                      <a:pt x="0" y="11929"/>
                      <a:pt x="0" y="0"/>
                    </a:cubicBezTo>
                    <a:lnTo>
                      <a:pt x="21600" y="0"/>
                    </a:lnTo>
                    <a:close/>
                  </a:path>
                </a:pathLst>
              </a:custGeom>
              <a:noFill/>
              <a:ln w="254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4" name="Arc 21"/>
              <p:cNvSpPr>
                <a:spLocks/>
              </p:cNvSpPr>
              <p:nvPr/>
            </p:nvSpPr>
            <p:spPr bwMode="auto">
              <a:xfrm>
                <a:off x="1792" y="3820"/>
                <a:ext cx="264" cy="36"/>
              </a:xfrm>
              <a:custGeom>
                <a:avLst/>
                <a:gdLst>
                  <a:gd name="T0" fmla="*/ 3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1600"/>
                  <a:gd name="T11" fmla="*/ 21600 w 21600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1600" fill="none" extrusionOk="0">
                    <a:moveTo>
                      <a:pt x="21600" y="0"/>
                    </a:moveTo>
                    <a:cubicBezTo>
                      <a:pt x="21600" y="11929"/>
                      <a:pt x="11929" y="21599"/>
                      <a:pt x="0" y="21600"/>
                    </a:cubicBezTo>
                  </a:path>
                  <a:path w="21600" h="21600" stroke="0" extrusionOk="0">
                    <a:moveTo>
                      <a:pt x="21600" y="0"/>
                    </a:moveTo>
                    <a:cubicBezTo>
                      <a:pt x="21600" y="11929"/>
                      <a:pt x="11929" y="21599"/>
                      <a:pt x="0" y="21600"/>
                    </a:cubicBezTo>
                    <a:lnTo>
                      <a:pt x="0" y="0"/>
                    </a:lnTo>
                    <a:close/>
                  </a:path>
                </a:pathLst>
              </a:custGeom>
              <a:noFill/>
              <a:ln w="254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7" name="Line 22"/>
            <p:cNvSpPr>
              <a:spLocks noChangeShapeType="1"/>
            </p:cNvSpPr>
            <p:nvPr/>
          </p:nvSpPr>
          <p:spPr bwMode="auto">
            <a:xfrm>
              <a:off x="1113" y="1416"/>
              <a:ext cx="0" cy="1074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" name="Freeform 23"/>
            <p:cNvSpPr>
              <a:spLocks/>
            </p:cNvSpPr>
            <p:nvPr/>
          </p:nvSpPr>
          <p:spPr bwMode="auto">
            <a:xfrm>
              <a:off x="1110" y="1409"/>
              <a:ext cx="1131" cy="1089"/>
            </a:xfrm>
            <a:custGeom>
              <a:avLst/>
              <a:gdLst>
                <a:gd name="T0" fmla="*/ 0 w 1137"/>
                <a:gd name="T1" fmla="*/ 0 h 1361"/>
                <a:gd name="T2" fmla="*/ 1130 w 1137"/>
                <a:gd name="T3" fmla="*/ 0 h 1361"/>
                <a:gd name="T4" fmla="*/ 1130 w 1137"/>
                <a:gd name="T5" fmla="*/ 1088 h 1361"/>
                <a:gd name="T6" fmla="*/ 0 60000 65536"/>
                <a:gd name="T7" fmla="*/ 0 60000 65536"/>
                <a:gd name="T8" fmla="*/ 0 60000 65536"/>
                <a:gd name="T9" fmla="*/ 0 w 1137"/>
                <a:gd name="T10" fmla="*/ 0 h 1361"/>
                <a:gd name="T11" fmla="*/ 1137 w 1137"/>
                <a:gd name="T12" fmla="*/ 1361 h 136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137" h="1361">
                  <a:moveTo>
                    <a:pt x="0" y="0"/>
                  </a:moveTo>
                  <a:lnTo>
                    <a:pt x="1136" y="0"/>
                  </a:lnTo>
                  <a:lnTo>
                    <a:pt x="1136" y="1360"/>
                  </a:lnTo>
                </a:path>
              </a:pathLst>
            </a:custGeom>
            <a:noFill/>
            <a:ln w="25400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Line 24"/>
            <p:cNvSpPr>
              <a:spLocks noChangeShapeType="1"/>
            </p:cNvSpPr>
            <p:nvPr/>
          </p:nvSpPr>
          <p:spPr bwMode="auto">
            <a:xfrm>
              <a:off x="2838" y="1521"/>
              <a:ext cx="1115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" name="Rectangle 25"/>
            <p:cNvSpPr>
              <a:spLocks noChangeArrowheads="1"/>
            </p:cNvSpPr>
            <p:nvPr/>
          </p:nvSpPr>
          <p:spPr bwMode="auto">
            <a:xfrm>
              <a:off x="2812" y="1384"/>
              <a:ext cx="167" cy="16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 defTabSz="762000">
                <a:lnSpc>
                  <a:spcPct val="90000"/>
                </a:lnSpc>
              </a:pPr>
              <a:r>
                <a:rPr kumimoji="1" lang="en-US" altLang="ko-KR" sz="1200" b="1" dirty="0">
                  <a:solidFill>
                    <a:srgbClr val="000000"/>
                  </a:solidFill>
                  <a:latin typeface="Arial" charset="0"/>
                </a:rPr>
                <a:t>1</a:t>
              </a:r>
            </a:p>
          </p:txBody>
        </p:sp>
        <p:sp>
          <p:nvSpPr>
            <p:cNvPr id="21" name="Line 26"/>
            <p:cNvSpPr>
              <a:spLocks noChangeShapeType="1"/>
            </p:cNvSpPr>
            <p:nvPr/>
          </p:nvSpPr>
          <p:spPr bwMode="auto">
            <a:xfrm>
              <a:off x="2969" y="1404"/>
              <a:ext cx="0" cy="112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" name="Rectangle 27"/>
            <p:cNvSpPr>
              <a:spLocks noChangeArrowheads="1"/>
            </p:cNvSpPr>
            <p:nvPr/>
          </p:nvSpPr>
          <p:spPr bwMode="auto">
            <a:xfrm>
              <a:off x="2948" y="1384"/>
              <a:ext cx="254" cy="10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 algn="ctr" defTabSz="762000">
                <a:lnSpc>
                  <a:spcPct val="90000"/>
                </a:lnSpc>
              </a:pPr>
              <a:r>
                <a:rPr kumimoji="1" lang="en-US" altLang="ko-KR" sz="1200" b="1" dirty="0">
                  <a:solidFill>
                    <a:srgbClr val="000000"/>
                  </a:solidFill>
                  <a:latin typeface="Arial" charset="0"/>
                </a:rPr>
                <a:t>ADD</a:t>
              </a:r>
            </a:p>
          </p:txBody>
        </p:sp>
        <p:sp>
          <p:nvSpPr>
            <p:cNvPr id="23" name="Rectangle 28"/>
            <p:cNvSpPr>
              <a:spLocks noChangeArrowheads="1"/>
            </p:cNvSpPr>
            <p:nvPr/>
          </p:nvSpPr>
          <p:spPr bwMode="auto">
            <a:xfrm>
              <a:off x="3490" y="1390"/>
              <a:ext cx="273" cy="16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 defTabSz="762000">
                <a:lnSpc>
                  <a:spcPct val="90000"/>
                </a:lnSpc>
              </a:pPr>
              <a:r>
                <a:rPr kumimoji="1" lang="en-US" altLang="ko-KR" sz="1200" b="1" dirty="0">
                  <a:solidFill>
                    <a:srgbClr val="000000"/>
                  </a:solidFill>
                  <a:latin typeface="Arial" charset="0"/>
                </a:rPr>
                <a:t>300</a:t>
              </a:r>
            </a:p>
          </p:txBody>
        </p:sp>
        <p:sp>
          <p:nvSpPr>
            <p:cNvPr id="24" name="Line 29"/>
            <p:cNvSpPr>
              <a:spLocks noChangeShapeType="1"/>
            </p:cNvSpPr>
            <p:nvPr/>
          </p:nvSpPr>
          <p:spPr bwMode="auto">
            <a:xfrm>
              <a:off x="3280" y="1404"/>
              <a:ext cx="0" cy="114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" name="Rectangle 30"/>
            <p:cNvSpPr>
              <a:spLocks noChangeArrowheads="1"/>
            </p:cNvSpPr>
            <p:nvPr/>
          </p:nvSpPr>
          <p:spPr bwMode="auto">
            <a:xfrm>
              <a:off x="2600" y="1390"/>
              <a:ext cx="220" cy="16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 defTabSz="762000">
                <a:lnSpc>
                  <a:spcPct val="90000"/>
                </a:lnSpc>
              </a:pPr>
              <a:r>
                <a:rPr kumimoji="1" lang="en-US" altLang="ko-KR" sz="1200" b="1">
                  <a:solidFill>
                    <a:srgbClr val="000000"/>
                  </a:solidFill>
                  <a:latin typeface="Arial" charset="0"/>
                </a:rPr>
                <a:t>35</a:t>
              </a:r>
            </a:p>
          </p:txBody>
        </p:sp>
        <p:sp>
          <p:nvSpPr>
            <p:cNvPr id="26" name="Line 31"/>
            <p:cNvSpPr>
              <a:spLocks noChangeShapeType="1"/>
            </p:cNvSpPr>
            <p:nvPr/>
          </p:nvSpPr>
          <p:spPr bwMode="auto">
            <a:xfrm>
              <a:off x="2838" y="1740"/>
              <a:ext cx="1115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" name="Line 32"/>
            <p:cNvSpPr>
              <a:spLocks noChangeShapeType="1"/>
            </p:cNvSpPr>
            <p:nvPr/>
          </p:nvSpPr>
          <p:spPr bwMode="auto">
            <a:xfrm>
              <a:off x="2838" y="1848"/>
              <a:ext cx="1115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" name="Rectangle 33"/>
            <p:cNvSpPr>
              <a:spLocks noChangeArrowheads="1"/>
            </p:cNvSpPr>
            <p:nvPr/>
          </p:nvSpPr>
          <p:spPr bwMode="auto">
            <a:xfrm>
              <a:off x="3219" y="1717"/>
              <a:ext cx="326" cy="16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 defTabSz="762000">
                <a:lnSpc>
                  <a:spcPct val="90000"/>
                </a:lnSpc>
              </a:pPr>
              <a:r>
                <a:rPr kumimoji="1" lang="en-US" altLang="ko-KR" sz="1200" b="1">
                  <a:solidFill>
                    <a:srgbClr val="000000"/>
                  </a:solidFill>
                  <a:latin typeface="Arial" charset="0"/>
                </a:rPr>
                <a:t>1350</a:t>
              </a:r>
            </a:p>
          </p:txBody>
        </p:sp>
        <p:sp>
          <p:nvSpPr>
            <p:cNvPr id="29" name="Rectangle 34"/>
            <p:cNvSpPr>
              <a:spLocks noChangeArrowheads="1"/>
            </p:cNvSpPr>
            <p:nvPr/>
          </p:nvSpPr>
          <p:spPr bwMode="auto">
            <a:xfrm>
              <a:off x="2541" y="1723"/>
              <a:ext cx="273" cy="16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 defTabSz="762000">
                <a:lnSpc>
                  <a:spcPct val="90000"/>
                </a:lnSpc>
              </a:pPr>
              <a:r>
                <a:rPr kumimoji="1" lang="en-US" altLang="ko-KR" sz="1200" b="1">
                  <a:solidFill>
                    <a:srgbClr val="000000"/>
                  </a:solidFill>
                  <a:latin typeface="Arial" charset="0"/>
                </a:rPr>
                <a:t>300</a:t>
              </a:r>
            </a:p>
          </p:txBody>
        </p:sp>
        <p:grpSp>
          <p:nvGrpSpPr>
            <p:cNvPr id="30" name="Group 35"/>
            <p:cNvGrpSpPr>
              <a:grpSpLocks/>
            </p:cNvGrpSpPr>
            <p:nvPr/>
          </p:nvGrpSpPr>
          <p:grpSpPr bwMode="auto">
            <a:xfrm>
              <a:off x="2841" y="2472"/>
              <a:ext cx="1115" cy="57"/>
              <a:chOff x="2665" y="3785"/>
              <a:chExt cx="1119" cy="71"/>
            </a:xfrm>
          </p:grpSpPr>
          <p:sp>
            <p:nvSpPr>
              <p:cNvPr id="57" name="Arc 36"/>
              <p:cNvSpPr>
                <a:spLocks/>
              </p:cNvSpPr>
              <p:nvPr/>
            </p:nvSpPr>
            <p:spPr bwMode="auto">
              <a:xfrm>
                <a:off x="2665" y="3785"/>
                <a:ext cx="308" cy="36"/>
              </a:xfrm>
              <a:custGeom>
                <a:avLst/>
                <a:gdLst>
                  <a:gd name="T0" fmla="*/ 0 w 21600"/>
                  <a:gd name="T1" fmla="*/ 0 h 21600"/>
                  <a:gd name="T2" fmla="*/ 4 w 21600"/>
                  <a:gd name="T3" fmla="*/ 0 h 21600"/>
                  <a:gd name="T4" fmla="*/ 4 w 21600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1600"/>
                  <a:gd name="T11" fmla="*/ 21600 w 21600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1600" fill="none" extrusionOk="0">
                    <a:moveTo>
                      <a:pt x="0" y="21600"/>
                    </a:moveTo>
                    <a:cubicBezTo>
                      <a:pt x="0" y="9697"/>
                      <a:pt x="9628" y="38"/>
                      <a:pt x="21530" y="0"/>
                    </a:cubicBezTo>
                  </a:path>
                  <a:path w="21600" h="21600" stroke="0" extrusionOk="0">
                    <a:moveTo>
                      <a:pt x="0" y="21600"/>
                    </a:moveTo>
                    <a:cubicBezTo>
                      <a:pt x="0" y="9697"/>
                      <a:pt x="9628" y="38"/>
                      <a:pt x="21530" y="0"/>
                    </a:cubicBezTo>
                    <a:lnTo>
                      <a:pt x="21600" y="21600"/>
                    </a:lnTo>
                    <a:close/>
                  </a:path>
                </a:pathLst>
              </a:custGeom>
              <a:noFill/>
              <a:ln w="254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8" name="Arc 37"/>
              <p:cNvSpPr>
                <a:spLocks/>
              </p:cNvSpPr>
              <p:nvPr/>
            </p:nvSpPr>
            <p:spPr bwMode="auto">
              <a:xfrm>
                <a:off x="2967" y="3785"/>
                <a:ext cx="265" cy="36"/>
              </a:xfrm>
              <a:custGeom>
                <a:avLst/>
                <a:gdLst>
                  <a:gd name="T0" fmla="*/ 0 w 21682"/>
                  <a:gd name="T1" fmla="*/ 0 h 21600"/>
                  <a:gd name="T2" fmla="*/ 3 w 21682"/>
                  <a:gd name="T3" fmla="*/ 0 h 21600"/>
                  <a:gd name="T4" fmla="*/ 0 w 21682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21682"/>
                  <a:gd name="T10" fmla="*/ 0 h 21600"/>
                  <a:gd name="T11" fmla="*/ 21682 w 21682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82" h="21600" fill="none" extrusionOk="0">
                    <a:moveTo>
                      <a:pt x="0" y="0"/>
                    </a:moveTo>
                    <a:cubicBezTo>
                      <a:pt x="27" y="0"/>
                      <a:pt x="54" y="-1"/>
                      <a:pt x="82" y="0"/>
                    </a:cubicBezTo>
                    <a:cubicBezTo>
                      <a:pt x="12011" y="0"/>
                      <a:pt x="21682" y="9670"/>
                      <a:pt x="21682" y="21600"/>
                    </a:cubicBezTo>
                  </a:path>
                  <a:path w="21682" h="21600" stroke="0" extrusionOk="0">
                    <a:moveTo>
                      <a:pt x="0" y="0"/>
                    </a:moveTo>
                    <a:cubicBezTo>
                      <a:pt x="27" y="0"/>
                      <a:pt x="54" y="-1"/>
                      <a:pt x="82" y="0"/>
                    </a:cubicBezTo>
                    <a:cubicBezTo>
                      <a:pt x="12011" y="0"/>
                      <a:pt x="21682" y="9670"/>
                      <a:pt x="21682" y="21600"/>
                    </a:cubicBezTo>
                    <a:lnTo>
                      <a:pt x="82" y="21600"/>
                    </a:lnTo>
                    <a:close/>
                  </a:path>
                </a:pathLst>
              </a:custGeom>
              <a:noFill/>
              <a:ln w="254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9" name="Arc 38"/>
              <p:cNvSpPr>
                <a:spLocks/>
              </p:cNvSpPr>
              <p:nvPr/>
            </p:nvSpPr>
            <p:spPr bwMode="auto">
              <a:xfrm>
                <a:off x="3249" y="3820"/>
                <a:ext cx="268" cy="36"/>
              </a:xfrm>
              <a:custGeom>
                <a:avLst/>
                <a:gdLst>
                  <a:gd name="T0" fmla="*/ 3 w 21600"/>
                  <a:gd name="T1" fmla="*/ 0 h 21600"/>
                  <a:gd name="T2" fmla="*/ 0 w 21600"/>
                  <a:gd name="T3" fmla="*/ 0 h 21600"/>
                  <a:gd name="T4" fmla="*/ 3 w 21600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1600"/>
                  <a:gd name="T11" fmla="*/ 21600 w 21600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1600" fill="none" extrusionOk="0">
                    <a:moveTo>
                      <a:pt x="21600" y="21600"/>
                    </a:moveTo>
                    <a:cubicBezTo>
                      <a:pt x="9670" y="21600"/>
                      <a:pt x="0" y="11929"/>
                      <a:pt x="0" y="0"/>
                    </a:cubicBezTo>
                  </a:path>
                  <a:path w="21600" h="21600" stroke="0" extrusionOk="0">
                    <a:moveTo>
                      <a:pt x="21600" y="21600"/>
                    </a:moveTo>
                    <a:cubicBezTo>
                      <a:pt x="9670" y="21600"/>
                      <a:pt x="0" y="11929"/>
                      <a:pt x="0" y="0"/>
                    </a:cubicBezTo>
                    <a:lnTo>
                      <a:pt x="21600" y="0"/>
                    </a:lnTo>
                    <a:close/>
                  </a:path>
                </a:pathLst>
              </a:custGeom>
              <a:noFill/>
              <a:ln w="254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0" name="Arc 39"/>
              <p:cNvSpPr>
                <a:spLocks/>
              </p:cNvSpPr>
              <p:nvPr/>
            </p:nvSpPr>
            <p:spPr bwMode="auto">
              <a:xfrm>
                <a:off x="3516" y="3820"/>
                <a:ext cx="268" cy="36"/>
              </a:xfrm>
              <a:custGeom>
                <a:avLst/>
                <a:gdLst>
                  <a:gd name="T0" fmla="*/ 3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1600"/>
                  <a:gd name="T11" fmla="*/ 21600 w 21600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1600" fill="none" extrusionOk="0">
                    <a:moveTo>
                      <a:pt x="21600" y="0"/>
                    </a:moveTo>
                    <a:cubicBezTo>
                      <a:pt x="21600" y="11929"/>
                      <a:pt x="11929" y="21599"/>
                      <a:pt x="0" y="21600"/>
                    </a:cubicBezTo>
                  </a:path>
                  <a:path w="21600" h="21600" stroke="0" extrusionOk="0">
                    <a:moveTo>
                      <a:pt x="21600" y="0"/>
                    </a:moveTo>
                    <a:cubicBezTo>
                      <a:pt x="21600" y="11929"/>
                      <a:pt x="11929" y="21599"/>
                      <a:pt x="0" y="21600"/>
                    </a:cubicBezTo>
                    <a:lnTo>
                      <a:pt x="0" y="0"/>
                    </a:lnTo>
                    <a:close/>
                  </a:path>
                </a:pathLst>
              </a:custGeom>
              <a:noFill/>
              <a:ln w="254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31" name="Line 40"/>
            <p:cNvSpPr>
              <a:spLocks noChangeShapeType="1"/>
            </p:cNvSpPr>
            <p:nvPr/>
          </p:nvSpPr>
          <p:spPr bwMode="auto">
            <a:xfrm>
              <a:off x="2834" y="1416"/>
              <a:ext cx="0" cy="1074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" name="Freeform 41"/>
            <p:cNvSpPr>
              <a:spLocks/>
            </p:cNvSpPr>
            <p:nvPr/>
          </p:nvSpPr>
          <p:spPr bwMode="auto">
            <a:xfrm>
              <a:off x="2830" y="1409"/>
              <a:ext cx="1132" cy="1089"/>
            </a:xfrm>
            <a:custGeom>
              <a:avLst/>
              <a:gdLst>
                <a:gd name="T0" fmla="*/ 0 w 1137"/>
                <a:gd name="T1" fmla="*/ 0 h 1361"/>
                <a:gd name="T2" fmla="*/ 1131 w 1137"/>
                <a:gd name="T3" fmla="*/ 0 h 1361"/>
                <a:gd name="T4" fmla="*/ 1131 w 1137"/>
                <a:gd name="T5" fmla="*/ 1088 h 1361"/>
                <a:gd name="T6" fmla="*/ 0 60000 65536"/>
                <a:gd name="T7" fmla="*/ 0 60000 65536"/>
                <a:gd name="T8" fmla="*/ 0 60000 65536"/>
                <a:gd name="T9" fmla="*/ 0 w 1137"/>
                <a:gd name="T10" fmla="*/ 0 h 1361"/>
                <a:gd name="T11" fmla="*/ 1137 w 1137"/>
                <a:gd name="T12" fmla="*/ 1361 h 136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137" h="1361">
                  <a:moveTo>
                    <a:pt x="0" y="0"/>
                  </a:moveTo>
                  <a:lnTo>
                    <a:pt x="1136" y="0"/>
                  </a:lnTo>
                  <a:lnTo>
                    <a:pt x="1136" y="1360"/>
                  </a:lnTo>
                </a:path>
              </a:pathLst>
            </a:custGeom>
            <a:noFill/>
            <a:ln w="25400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" name="Line 42"/>
            <p:cNvSpPr>
              <a:spLocks noChangeShapeType="1"/>
            </p:cNvSpPr>
            <p:nvPr/>
          </p:nvSpPr>
          <p:spPr bwMode="auto">
            <a:xfrm>
              <a:off x="2838" y="2141"/>
              <a:ext cx="1115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" name="Line 43"/>
            <p:cNvSpPr>
              <a:spLocks noChangeShapeType="1"/>
            </p:cNvSpPr>
            <p:nvPr/>
          </p:nvSpPr>
          <p:spPr bwMode="auto">
            <a:xfrm>
              <a:off x="2838" y="2251"/>
              <a:ext cx="1115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" name="Rectangle 44"/>
            <p:cNvSpPr>
              <a:spLocks noChangeArrowheads="1"/>
            </p:cNvSpPr>
            <p:nvPr/>
          </p:nvSpPr>
          <p:spPr bwMode="auto">
            <a:xfrm>
              <a:off x="3074" y="2125"/>
              <a:ext cx="509" cy="16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 defTabSz="762000">
                <a:lnSpc>
                  <a:spcPct val="90000"/>
                </a:lnSpc>
              </a:pPr>
              <a:r>
                <a:rPr kumimoji="1" lang="en-US" altLang="ko-KR" sz="1200" b="1">
                  <a:solidFill>
                    <a:srgbClr val="000000"/>
                  </a:solidFill>
                  <a:latin typeface="Arial" charset="0"/>
                </a:rPr>
                <a:t>Operand</a:t>
              </a:r>
            </a:p>
          </p:txBody>
        </p:sp>
        <p:sp>
          <p:nvSpPr>
            <p:cNvPr id="36" name="Rectangle 45"/>
            <p:cNvSpPr>
              <a:spLocks noChangeArrowheads="1"/>
            </p:cNvSpPr>
            <p:nvPr/>
          </p:nvSpPr>
          <p:spPr bwMode="auto">
            <a:xfrm>
              <a:off x="2508" y="2125"/>
              <a:ext cx="326" cy="16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 defTabSz="762000">
                <a:lnSpc>
                  <a:spcPct val="90000"/>
                </a:lnSpc>
              </a:pPr>
              <a:r>
                <a:rPr kumimoji="1" lang="en-US" altLang="ko-KR" sz="1200" b="1">
                  <a:solidFill>
                    <a:srgbClr val="000000"/>
                  </a:solidFill>
                  <a:latin typeface="Arial" charset="0"/>
                </a:rPr>
                <a:t>1350</a:t>
              </a:r>
            </a:p>
          </p:txBody>
        </p:sp>
        <p:sp>
          <p:nvSpPr>
            <p:cNvPr id="37" name="Oval 46"/>
            <p:cNvSpPr>
              <a:spLocks noChangeArrowheads="1"/>
            </p:cNvSpPr>
            <p:nvPr/>
          </p:nvSpPr>
          <p:spPr bwMode="auto">
            <a:xfrm>
              <a:off x="1571" y="2689"/>
              <a:ext cx="207" cy="166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" name="Rectangle 47"/>
            <p:cNvSpPr>
              <a:spLocks noChangeArrowheads="1"/>
            </p:cNvSpPr>
            <p:nvPr/>
          </p:nvSpPr>
          <p:spPr bwMode="auto">
            <a:xfrm>
              <a:off x="1571" y="2659"/>
              <a:ext cx="226" cy="263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 defTabSz="762000">
                <a:lnSpc>
                  <a:spcPct val="90000"/>
                </a:lnSpc>
              </a:pPr>
              <a:r>
                <a:rPr kumimoji="1" lang="en-US" altLang="ko-KR" sz="2400" b="1">
                  <a:solidFill>
                    <a:srgbClr val="000000"/>
                  </a:solidFill>
                  <a:latin typeface="Arial" charset="0"/>
                </a:rPr>
                <a:t>+</a:t>
              </a:r>
            </a:p>
          </p:txBody>
        </p:sp>
        <p:sp>
          <p:nvSpPr>
            <p:cNvPr id="39" name="Rectangle 48"/>
            <p:cNvSpPr>
              <a:spLocks noChangeArrowheads="1"/>
            </p:cNvSpPr>
            <p:nvPr/>
          </p:nvSpPr>
          <p:spPr bwMode="auto">
            <a:xfrm>
              <a:off x="1118" y="3054"/>
              <a:ext cx="1115" cy="120"/>
            </a:xfrm>
            <a:prstGeom prst="rect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" name="Rectangle 49"/>
            <p:cNvSpPr>
              <a:spLocks noChangeArrowheads="1"/>
            </p:cNvSpPr>
            <p:nvPr/>
          </p:nvSpPr>
          <p:spPr bwMode="auto">
            <a:xfrm>
              <a:off x="1525" y="3028"/>
              <a:ext cx="252" cy="16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 defTabSz="762000">
                <a:lnSpc>
                  <a:spcPct val="90000"/>
                </a:lnSpc>
              </a:pPr>
              <a:r>
                <a:rPr kumimoji="1" lang="en-US" altLang="ko-KR" sz="1200" b="1">
                  <a:solidFill>
                    <a:srgbClr val="000000"/>
                  </a:solidFill>
                  <a:latin typeface="Arial" charset="0"/>
                </a:rPr>
                <a:t>AC</a:t>
              </a:r>
            </a:p>
          </p:txBody>
        </p:sp>
        <p:sp>
          <p:nvSpPr>
            <p:cNvPr id="41" name="Freeform 50"/>
            <p:cNvSpPr>
              <a:spLocks/>
            </p:cNvSpPr>
            <p:nvPr/>
          </p:nvSpPr>
          <p:spPr bwMode="auto">
            <a:xfrm>
              <a:off x="905" y="3179"/>
              <a:ext cx="766" cy="110"/>
            </a:xfrm>
            <a:custGeom>
              <a:avLst/>
              <a:gdLst>
                <a:gd name="T0" fmla="*/ 765 w 769"/>
                <a:gd name="T1" fmla="*/ 0 h 137"/>
                <a:gd name="T2" fmla="*/ 765 w 769"/>
                <a:gd name="T3" fmla="*/ 109 h 137"/>
                <a:gd name="T4" fmla="*/ 0 w 769"/>
                <a:gd name="T5" fmla="*/ 109 h 137"/>
                <a:gd name="T6" fmla="*/ 0 60000 65536"/>
                <a:gd name="T7" fmla="*/ 0 60000 65536"/>
                <a:gd name="T8" fmla="*/ 0 60000 65536"/>
                <a:gd name="T9" fmla="*/ 0 w 769"/>
                <a:gd name="T10" fmla="*/ 0 h 137"/>
                <a:gd name="T11" fmla="*/ 769 w 769"/>
                <a:gd name="T12" fmla="*/ 137 h 13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769" h="137">
                  <a:moveTo>
                    <a:pt x="768" y="0"/>
                  </a:moveTo>
                  <a:lnTo>
                    <a:pt x="768" y="136"/>
                  </a:lnTo>
                  <a:lnTo>
                    <a:pt x="0" y="136"/>
                  </a:lnTo>
                </a:path>
              </a:pathLst>
            </a:custGeom>
            <a:noFill/>
            <a:ln w="25400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" name="Line 51"/>
            <p:cNvSpPr>
              <a:spLocks noChangeShapeType="1"/>
            </p:cNvSpPr>
            <p:nvPr/>
          </p:nvSpPr>
          <p:spPr bwMode="auto">
            <a:xfrm>
              <a:off x="902" y="2797"/>
              <a:ext cx="0" cy="509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" name="Line 52"/>
            <p:cNvSpPr>
              <a:spLocks noChangeShapeType="1"/>
            </p:cNvSpPr>
            <p:nvPr/>
          </p:nvSpPr>
          <p:spPr bwMode="auto">
            <a:xfrm>
              <a:off x="895" y="2794"/>
              <a:ext cx="669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 type="stealth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" name="Oval 53"/>
            <p:cNvSpPr>
              <a:spLocks noChangeArrowheads="1"/>
            </p:cNvSpPr>
            <p:nvPr/>
          </p:nvSpPr>
          <p:spPr bwMode="auto">
            <a:xfrm>
              <a:off x="3284" y="2689"/>
              <a:ext cx="215" cy="166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" name="Rectangle 54"/>
            <p:cNvSpPr>
              <a:spLocks noChangeArrowheads="1"/>
            </p:cNvSpPr>
            <p:nvPr/>
          </p:nvSpPr>
          <p:spPr bwMode="auto">
            <a:xfrm>
              <a:off x="3297" y="2659"/>
              <a:ext cx="226" cy="263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 defTabSz="762000">
                <a:lnSpc>
                  <a:spcPct val="90000"/>
                </a:lnSpc>
              </a:pPr>
              <a:r>
                <a:rPr kumimoji="1" lang="en-US" altLang="ko-KR" sz="2400" b="1">
                  <a:solidFill>
                    <a:srgbClr val="000000"/>
                  </a:solidFill>
                  <a:latin typeface="Arial" charset="0"/>
                </a:rPr>
                <a:t>+</a:t>
              </a:r>
            </a:p>
          </p:txBody>
        </p:sp>
        <p:sp>
          <p:nvSpPr>
            <p:cNvPr id="46" name="Rectangle 55"/>
            <p:cNvSpPr>
              <a:spLocks noChangeArrowheads="1"/>
            </p:cNvSpPr>
            <p:nvPr/>
          </p:nvSpPr>
          <p:spPr bwMode="auto">
            <a:xfrm>
              <a:off x="2838" y="3054"/>
              <a:ext cx="1115" cy="120"/>
            </a:xfrm>
            <a:prstGeom prst="rect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" name="Rectangle 56"/>
            <p:cNvSpPr>
              <a:spLocks noChangeArrowheads="1"/>
            </p:cNvSpPr>
            <p:nvPr/>
          </p:nvSpPr>
          <p:spPr bwMode="auto">
            <a:xfrm>
              <a:off x="3267" y="3028"/>
              <a:ext cx="252" cy="16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 defTabSz="762000">
                <a:lnSpc>
                  <a:spcPct val="90000"/>
                </a:lnSpc>
              </a:pPr>
              <a:r>
                <a:rPr kumimoji="1" lang="en-US" altLang="ko-KR" sz="1200" b="1">
                  <a:solidFill>
                    <a:srgbClr val="000000"/>
                  </a:solidFill>
                  <a:latin typeface="Arial" charset="0"/>
                </a:rPr>
                <a:t>AC</a:t>
              </a:r>
            </a:p>
          </p:txBody>
        </p:sp>
        <p:sp>
          <p:nvSpPr>
            <p:cNvPr id="48" name="Freeform 57"/>
            <p:cNvSpPr>
              <a:spLocks/>
            </p:cNvSpPr>
            <p:nvPr/>
          </p:nvSpPr>
          <p:spPr bwMode="auto">
            <a:xfrm>
              <a:off x="2617" y="3173"/>
              <a:ext cx="773" cy="110"/>
            </a:xfrm>
            <a:custGeom>
              <a:avLst/>
              <a:gdLst>
                <a:gd name="T0" fmla="*/ 772 w 777"/>
                <a:gd name="T1" fmla="*/ 0 h 137"/>
                <a:gd name="T2" fmla="*/ 772 w 777"/>
                <a:gd name="T3" fmla="*/ 109 h 137"/>
                <a:gd name="T4" fmla="*/ 0 w 777"/>
                <a:gd name="T5" fmla="*/ 109 h 137"/>
                <a:gd name="T6" fmla="*/ 0 60000 65536"/>
                <a:gd name="T7" fmla="*/ 0 60000 65536"/>
                <a:gd name="T8" fmla="*/ 0 60000 65536"/>
                <a:gd name="T9" fmla="*/ 0 w 777"/>
                <a:gd name="T10" fmla="*/ 0 h 137"/>
                <a:gd name="T11" fmla="*/ 777 w 777"/>
                <a:gd name="T12" fmla="*/ 137 h 13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777" h="137">
                  <a:moveTo>
                    <a:pt x="776" y="0"/>
                  </a:moveTo>
                  <a:lnTo>
                    <a:pt x="776" y="136"/>
                  </a:lnTo>
                  <a:lnTo>
                    <a:pt x="0" y="136"/>
                  </a:lnTo>
                </a:path>
              </a:pathLst>
            </a:custGeom>
            <a:noFill/>
            <a:ln w="25400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" name="Line 58"/>
            <p:cNvSpPr>
              <a:spLocks noChangeShapeType="1"/>
            </p:cNvSpPr>
            <p:nvPr/>
          </p:nvSpPr>
          <p:spPr bwMode="auto">
            <a:xfrm>
              <a:off x="2609" y="2797"/>
              <a:ext cx="0" cy="485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" name="Rectangle 59"/>
            <p:cNvSpPr>
              <a:spLocks noChangeArrowheads="1"/>
            </p:cNvSpPr>
            <p:nvPr/>
          </p:nvSpPr>
          <p:spPr bwMode="auto">
            <a:xfrm>
              <a:off x="1175" y="1178"/>
              <a:ext cx="1057" cy="17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 defTabSz="762000">
                <a:lnSpc>
                  <a:spcPct val="90000"/>
                </a:lnSpc>
              </a:pPr>
              <a:r>
                <a:rPr kumimoji="1" lang="en-US" altLang="ko-KR" sz="1400" b="1">
                  <a:solidFill>
                    <a:srgbClr val="000000"/>
                  </a:solidFill>
                  <a:latin typeface="Arial" charset="0"/>
                </a:rPr>
                <a:t>Direct addressing</a:t>
              </a:r>
            </a:p>
          </p:txBody>
        </p:sp>
        <p:sp>
          <p:nvSpPr>
            <p:cNvPr id="51" name="Rectangle 60"/>
            <p:cNvSpPr>
              <a:spLocks noChangeArrowheads="1"/>
            </p:cNvSpPr>
            <p:nvPr/>
          </p:nvSpPr>
          <p:spPr bwMode="auto">
            <a:xfrm>
              <a:off x="2889" y="1165"/>
              <a:ext cx="1143" cy="17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 defTabSz="762000">
                <a:lnSpc>
                  <a:spcPct val="90000"/>
                </a:lnSpc>
              </a:pPr>
              <a:r>
                <a:rPr kumimoji="1" lang="en-US" altLang="ko-KR" sz="1400" b="1">
                  <a:solidFill>
                    <a:srgbClr val="000000"/>
                  </a:solidFill>
                  <a:latin typeface="Arial" charset="0"/>
                </a:rPr>
                <a:t>Indirect addressing</a:t>
              </a:r>
            </a:p>
          </p:txBody>
        </p:sp>
        <p:sp>
          <p:nvSpPr>
            <p:cNvPr id="52" name="Line 61"/>
            <p:cNvSpPr>
              <a:spLocks noChangeShapeType="1"/>
            </p:cNvSpPr>
            <p:nvPr/>
          </p:nvSpPr>
          <p:spPr bwMode="auto">
            <a:xfrm>
              <a:off x="2611" y="2800"/>
              <a:ext cx="669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 type="stealth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" name="Line 62"/>
            <p:cNvSpPr>
              <a:spLocks noChangeShapeType="1"/>
            </p:cNvSpPr>
            <p:nvPr/>
          </p:nvSpPr>
          <p:spPr bwMode="auto">
            <a:xfrm>
              <a:off x="3384" y="2250"/>
              <a:ext cx="0" cy="42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" name="Line 63"/>
            <p:cNvSpPr>
              <a:spLocks noChangeShapeType="1"/>
            </p:cNvSpPr>
            <p:nvPr/>
          </p:nvSpPr>
          <p:spPr bwMode="auto">
            <a:xfrm>
              <a:off x="1668" y="2076"/>
              <a:ext cx="0" cy="59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" name="Line 64"/>
            <p:cNvSpPr>
              <a:spLocks noChangeShapeType="1"/>
            </p:cNvSpPr>
            <p:nvPr/>
          </p:nvSpPr>
          <p:spPr bwMode="auto">
            <a:xfrm>
              <a:off x="1674" y="2856"/>
              <a:ext cx="0" cy="18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6" name="Line 65"/>
            <p:cNvSpPr>
              <a:spLocks noChangeShapeType="1"/>
            </p:cNvSpPr>
            <p:nvPr/>
          </p:nvSpPr>
          <p:spPr bwMode="auto">
            <a:xfrm>
              <a:off x="3390" y="2862"/>
              <a:ext cx="0" cy="20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1AE826B-C0B1-4E67-8B8A-AD75452DBDB4}" type="slidenum">
              <a:rPr lang="en-US"/>
              <a:pPr>
                <a:defRPr/>
              </a:pPr>
              <a:t>8</a:t>
            </a:fld>
            <a:endParaRPr lang="en-US"/>
          </a:p>
        </p:txBody>
      </p:sp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>
          <a:xfrm>
            <a:off x="2357438" y="174625"/>
            <a:ext cx="4562475" cy="474663"/>
          </a:xfrm>
        </p:spPr>
        <p:txBody>
          <a:bodyPr wrap="none" lIns="63500" tIns="25400" rIns="63500" bIns="25400" anchor="t">
            <a:spAutoFit/>
          </a:bodyPr>
          <a:lstStyle/>
          <a:p>
            <a:pPr eaLnBrk="1" hangingPunct="1">
              <a:lnSpc>
                <a:spcPct val="87000"/>
              </a:lnSpc>
              <a:defRPr/>
            </a:pPr>
            <a:r>
              <a:rPr lang="en-US" altLang="ko-KR" sz="3200" smtClean="0">
                <a:ea typeface="Gulim" pitchFamily="34" charset="-127"/>
              </a:rPr>
              <a:t>PROCESSOR REGISTERS</a:t>
            </a:r>
          </a:p>
        </p:txBody>
      </p:sp>
      <p:sp>
        <p:nvSpPr>
          <p:cNvPr id="53252" name="Rectangle 3"/>
          <p:cNvSpPr>
            <a:spLocks noChangeArrowheads="1"/>
          </p:cNvSpPr>
          <p:nvPr/>
        </p:nvSpPr>
        <p:spPr bwMode="auto">
          <a:xfrm>
            <a:off x="7366000" y="0"/>
            <a:ext cx="1655763" cy="2809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algn="r" defTabSz="762000">
              <a:lnSpc>
                <a:spcPct val="90000"/>
              </a:lnSpc>
            </a:pPr>
            <a:r>
              <a:rPr kumimoji="1" lang="en-US" altLang="ko-KR" sz="1400" b="1" i="1">
                <a:latin typeface="Arial" charset="0"/>
              </a:rPr>
              <a:t>Instruction codes</a:t>
            </a:r>
          </a:p>
        </p:txBody>
      </p:sp>
      <p:sp>
        <p:nvSpPr>
          <p:cNvPr id="75780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193675" y="730250"/>
            <a:ext cx="8763000" cy="593725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ko-KR" sz="2400" smtClean="0">
                <a:ea typeface="Gulim" pitchFamily="34" charset="-127"/>
              </a:rPr>
              <a:t>A processor has many registers to hold instructions, addresses, data, etc</a:t>
            </a:r>
          </a:p>
          <a:p>
            <a:pPr eaLnBrk="1" hangingPunct="1">
              <a:defRPr/>
            </a:pPr>
            <a:r>
              <a:rPr lang="en-US" altLang="ko-KR" sz="2400" smtClean="0">
                <a:ea typeface="Gulim" pitchFamily="34" charset="-127"/>
              </a:rPr>
              <a:t>The processor has a register, the </a:t>
            </a:r>
            <a:r>
              <a:rPr lang="en-US" altLang="ko-KR" sz="2400" i="1" smtClean="0">
                <a:ea typeface="Gulim" pitchFamily="34" charset="-127"/>
              </a:rPr>
              <a:t>Program Counter</a:t>
            </a:r>
            <a:r>
              <a:rPr lang="en-US" altLang="ko-KR" sz="2400" smtClean="0">
                <a:ea typeface="Gulim" pitchFamily="34" charset="-127"/>
              </a:rPr>
              <a:t> (</a:t>
            </a:r>
            <a:r>
              <a:rPr lang="en-US" altLang="ko-KR" sz="2400" smtClean="0">
                <a:solidFill>
                  <a:schemeClr val="tx2"/>
                </a:solidFill>
                <a:ea typeface="Gulim" pitchFamily="34" charset="-127"/>
              </a:rPr>
              <a:t>PC</a:t>
            </a:r>
            <a:r>
              <a:rPr lang="en-US" altLang="ko-KR" sz="2400" smtClean="0">
                <a:ea typeface="Gulim" pitchFamily="34" charset="-127"/>
              </a:rPr>
              <a:t>) that holds the memory address of the next instruction to get</a:t>
            </a:r>
          </a:p>
          <a:p>
            <a:pPr lvl="1" eaLnBrk="1" hangingPunct="1">
              <a:defRPr/>
            </a:pPr>
            <a:r>
              <a:rPr lang="en-US" altLang="ko-KR" sz="2000" smtClean="0">
                <a:ea typeface="Gulim" pitchFamily="34" charset="-127"/>
              </a:rPr>
              <a:t>Since the memory in the Basic Computer only has 4096 locations, the PC only needs 12 bits</a:t>
            </a:r>
          </a:p>
          <a:p>
            <a:pPr eaLnBrk="1" hangingPunct="1">
              <a:defRPr/>
            </a:pPr>
            <a:r>
              <a:rPr lang="en-US" altLang="ko-KR" sz="2400" smtClean="0">
                <a:ea typeface="Gulim" pitchFamily="34" charset="-127"/>
              </a:rPr>
              <a:t>In a direct or indirect addressing, the processor needs to keep track of what locations in memory it is addressing: The </a:t>
            </a:r>
            <a:r>
              <a:rPr lang="en-US" altLang="ko-KR" sz="2400" i="1" smtClean="0">
                <a:ea typeface="Gulim" pitchFamily="34" charset="-127"/>
              </a:rPr>
              <a:t>Address Register</a:t>
            </a:r>
            <a:r>
              <a:rPr lang="en-US" altLang="ko-KR" sz="2400" smtClean="0">
                <a:ea typeface="Gulim" pitchFamily="34" charset="-127"/>
              </a:rPr>
              <a:t> (</a:t>
            </a:r>
            <a:r>
              <a:rPr lang="en-US" altLang="ko-KR" sz="2400" smtClean="0">
                <a:solidFill>
                  <a:schemeClr val="tx2"/>
                </a:solidFill>
                <a:ea typeface="Gulim" pitchFamily="34" charset="-127"/>
              </a:rPr>
              <a:t>AR</a:t>
            </a:r>
            <a:r>
              <a:rPr lang="en-US" altLang="ko-KR" sz="2400" smtClean="0">
                <a:ea typeface="Gulim" pitchFamily="34" charset="-127"/>
              </a:rPr>
              <a:t>) is used for this</a:t>
            </a:r>
          </a:p>
          <a:p>
            <a:pPr lvl="1" eaLnBrk="1" hangingPunct="1">
              <a:defRPr/>
            </a:pPr>
            <a:r>
              <a:rPr lang="en-US" altLang="ko-KR" sz="2000" smtClean="0">
                <a:ea typeface="Gulim" pitchFamily="34" charset="-127"/>
              </a:rPr>
              <a:t>The AR is a 12 bit register in the Basic Computer</a:t>
            </a:r>
          </a:p>
          <a:p>
            <a:pPr eaLnBrk="1" hangingPunct="1">
              <a:defRPr/>
            </a:pPr>
            <a:r>
              <a:rPr lang="en-US" altLang="ko-KR" sz="2400" smtClean="0">
                <a:ea typeface="Gulim" pitchFamily="34" charset="-127"/>
              </a:rPr>
              <a:t>When an operand is found, using either direct or indirect addressing, it is placed in the </a:t>
            </a:r>
            <a:r>
              <a:rPr lang="en-US" altLang="ko-KR" sz="2400" i="1" smtClean="0">
                <a:ea typeface="Gulim" pitchFamily="34" charset="-127"/>
              </a:rPr>
              <a:t>Data Register</a:t>
            </a:r>
            <a:r>
              <a:rPr lang="en-US" altLang="ko-KR" sz="2400" smtClean="0">
                <a:ea typeface="Gulim" pitchFamily="34" charset="-127"/>
              </a:rPr>
              <a:t> (</a:t>
            </a:r>
            <a:r>
              <a:rPr lang="en-US" altLang="ko-KR" sz="2400" smtClean="0">
                <a:solidFill>
                  <a:schemeClr val="tx2"/>
                </a:solidFill>
                <a:ea typeface="Gulim" pitchFamily="34" charset="-127"/>
              </a:rPr>
              <a:t>DR</a:t>
            </a:r>
            <a:r>
              <a:rPr lang="en-US" altLang="ko-KR" sz="2400" smtClean="0">
                <a:ea typeface="Gulim" pitchFamily="34" charset="-127"/>
              </a:rPr>
              <a:t>). The processor then uses this value as data for its operation</a:t>
            </a:r>
          </a:p>
          <a:p>
            <a:pPr eaLnBrk="1" hangingPunct="1">
              <a:defRPr/>
            </a:pPr>
            <a:r>
              <a:rPr lang="en-US" altLang="ko-KR" sz="2400" smtClean="0">
                <a:ea typeface="Gulim" pitchFamily="34" charset="-127"/>
              </a:rPr>
              <a:t>The Basic Computer has a single </a:t>
            </a:r>
            <a:r>
              <a:rPr lang="en-US" altLang="ko-KR" sz="2400" i="1" smtClean="0">
                <a:ea typeface="Gulim" pitchFamily="34" charset="-127"/>
              </a:rPr>
              <a:t>general purpose register</a:t>
            </a:r>
            <a:r>
              <a:rPr lang="en-US" altLang="ko-KR" sz="2400" smtClean="0">
                <a:ea typeface="Gulim" pitchFamily="34" charset="-127"/>
              </a:rPr>
              <a:t> </a:t>
            </a:r>
            <a:r>
              <a:rPr lang="en-US" altLang="ko-KR" sz="2400" smtClean="0">
                <a:latin typeface="Arial"/>
                <a:ea typeface="Gulim" pitchFamily="34" charset="-127"/>
              </a:rPr>
              <a:t>–</a:t>
            </a:r>
            <a:r>
              <a:rPr lang="en-US" altLang="ko-KR" sz="2400" smtClean="0">
                <a:ea typeface="Gulim" pitchFamily="34" charset="-127"/>
              </a:rPr>
              <a:t> the </a:t>
            </a:r>
            <a:r>
              <a:rPr lang="en-US" altLang="ko-KR" sz="2400" i="1" smtClean="0">
                <a:ea typeface="Gulim" pitchFamily="34" charset="-127"/>
              </a:rPr>
              <a:t>Accumulator</a:t>
            </a:r>
            <a:r>
              <a:rPr lang="en-US" altLang="ko-KR" sz="2400" smtClean="0">
                <a:ea typeface="Gulim" pitchFamily="34" charset="-127"/>
              </a:rPr>
              <a:t> (</a:t>
            </a:r>
            <a:r>
              <a:rPr lang="en-US" altLang="ko-KR" sz="2400" smtClean="0">
                <a:solidFill>
                  <a:schemeClr val="tx2"/>
                </a:solidFill>
                <a:ea typeface="Gulim" pitchFamily="34" charset="-127"/>
              </a:rPr>
              <a:t>AC</a:t>
            </a:r>
            <a:r>
              <a:rPr lang="en-US" altLang="ko-KR" sz="2400" smtClean="0">
                <a:ea typeface="Gulim" pitchFamily="34" charset="-127"/>
              </a:rPr>
              <a:t>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71EC6E-1574-4D04-9F66-4FA20F3DE770}" type="slidenum">
              <a:rPr lang="en-US"/>
              <a:pPr>
                <a:defRPr/>
              </a:pPr>
              <a:t>9</a:t>
            </a:fld>
            <a:endParaRPr lang="en-US"/>
          </a:p>
        </p:txBody>
      </p:sp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>
          <a:xfrm>
            <a:off x="2357438" y="187325"/>
            <a:ext cx="4562475" cy="474663"/>
          </a:xfrm>
        </p:spPr>
        <p:txBody>
          <a:bodyPr wrap="none" lIns="63500" tIns="25400" rIns="63500" bIns="25400" anchor="t">
            <a:spAutoFit/>
          </a:bodyPr>
          <a:lstStyle/>
          <a:p>
            <a:pPr eaLnBrk="1" hangingPunct="1">
              <a:lnSpc>
                <a:spcPct val="87000"/>
              </a:lnSpc>
              <a:defRPr/>
            </a:pPr>
            <a:r>
              <a:rPr lang="en-US" altLang="ko-KR" sz="3200" smtClean="0">
                <a:ea typeface="Gulim" pitchFamily="34" charset="-127"/>
              </a:rPr>
              <a:t>PROCESSOR REGISTERS</a:t>
            </a:r>
          </a:p>
        </p:txBody>
      </p:sp>
      <p:sp>
        <p:nvSpPr>
          <p:cNvPr id="54276" name="Rectangle 3"/>
          <p:cNvSpPr>
            <a:spLocks noChangeArrowheads="1"/>
          </p:cNvSpPr>
          <p:nvPr/>
        </p:nvSpPr>
        <p:spPr bwMode="auto">
          <a:xfrm>
            <a:off x="7366000" y="0"/>
            <a:ext cx="1655763" cy="2809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algn="r" defTabSz="762000">
              <a:lnSpc>
                <a:spcPct val="90000"/>
              </a:lnSpc>
            </a:pPr>
            <a:r>
              <a:rPr kumimoji="1" lang="en-US" altLang="ko-KR" sz="1400" b="1" i="1">
                <a:latin typeface="Arial" charset="0"/>
              </a:rPr>
              <a:t>Instruction codes</a:t>
            </a:r>
          </a:p>
        </p:txBody>
      </p:sp>
      <p:sp>
        <p:nvSpPr>
          <p:cNvPr id="7680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180975" y="742950"/>
            <a:ext cx="8807450" cy="611505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ko-KR" sz="2400" smtClean="0">
                <a:ea typeface="Gulim" pitchFamily="34" charset="-127"/>
              </a:rPr>
              <a:t>The significance of a general purpose register is that it can be referred to in instructions</a:t>
            </a:r>
          </a:p>
          <a:p>
            <a:pPr lvl="1" eaLnBrk="1" hangingPunct="1">
              <a:defRPr/>
            </a:pPr>
            <a:r>
              <a:rPr lang="en-US" altLang="ko-KR" sz="2000" smtClean="0">
                <a:ea typeface="Gulim" pitchFamily="34" charset="-127"/>
              </a:rPr>
              <a:t>e.g. load AC with the contents of a specific memory location; store the contents of AC into a specified memory location</a:t>
            </a:r>
          </a:p>
          <a:p>
            <a:pPr eaLnBrk="1" hangingPunct="1">
              <a:defRPr/>
            </a:pPr>
            <a:r>
              <a:rPr lang="en-US" altLang="ko-KR" sz="2400" smtClean="0">
                <a:ea typeface="Gulim" pitchFamily="34" charset="-127"/>
              </a:rPr>
              <a:t>Often a processor will need a scratch register to store intermediate results or other temporary data; in the Basic Computer this is the </a:t>
            </a:r>
            <a:r>
              <a:rPr lang="en-US" altLang="ko-KR" sz="2400" i="1" smtClean="0">
                <a:ea typeface="Gulim" pitchFamily="34" charset="-127"/>
              </a:rPr>
              <a:t>Temporary Register</a:t>
            </a:r>
            <a:r>
              <a:rPr lang="en-US" altLang="ko-KR" sz="2400" smtClean="0">
                <a:ea typeface="Gulim" pitchFamily="34" charset="-127"/>
              </a:rPr>
              <a:t> (</a:t>
            </a:r>
            <a:r>
              <a:rPr lang="en-US" altLang="ko-KR" sz="2400" smtClean="0">
                <a:solidFill>
                  <a:schemeClr val="tx2"/>
                </a:solidFill>
                <a:ea typeface="Gulim" pitchFamily="34" charset="-127"/>
              </a:rPr>
              <a:t>TR</a:t>
            </a:r>
            <a:r>
              <a:rPr lang="en-US" altLang="ko-KR" sz="2400" smtClean="0">
                <a:ea typeface="Gulim" pitchFamily="34" charset="-127"/>
              </a:rPr>
              <a:t>)</a:t>
            </a:r>
          </a:p>
          <a:p>
            <a:pPr eaLnBrk="1" hangingPunct="1">
              <a:defRPr/>
            </a:pPr>
            <a:r>
              <a:rPr lang="en-US" altLang="ko-KR" sz="2400" smtClean="0">
                <a:ea typeface="Gulim" pitchFamily="34" charset="-127"/>
              </a:rPr>
              <a:t>The Basic Computer uses a very simple model of input/output (I/O) operations</a:t>
            </a:r>
          </a:p>
          <a:p>
            <a:pPr lvl="1" eaLnBrk="1" hangingPunct="1">
              <a:defRPr/>
            </a:pPr>
            <a:r>
              <a:rPr lang="en-US" altLang="ko-KR" sz="2000" smtClean="0">
                <a:ea typeface="Gulim" pitchFamily="34" charset="-127"/>
              </a:rPr>
              <a:t>Input devices are considered to send 8 bits of character data to the processor</a:t>
            </a:r>
          </a:p>
          <a:p>
            <a:pPr lvl="1" eaLnBrk="1" hangingPunct="1">
              <a:defRPr/>
            </a:pPr>
            <a:r>
              <a:rPr lang="en-US" altLang="ko-KR" sz="2000" smtClean="0">
                <a:ea typeface="Gulim" pitchFamily="34" charset="-127"/>
              </a:rPr>
              <a:t>The processor can send 8 bits of character data to output devices</a:t>
            </a:r>
          </a:p>
          <a:p>
            <a:pPr eaLnBrk="1" hangingPunct="1">
              <a:defRPr/>
            </a:pPr>
            <a:r>
              <a:rPr lang="en-US" altLang="ko-KR" sz="2400" smtClean="0">
                <a:ea typeface="Gulim" pitchFamily="34" charset="-127"/>
              </a:rPr>
              <a:t>The </a:t>
            </a:r>
            <a:r>
              <a:rPr lang="en-US" altLang="ko-KR" sz="2400" i="1" smtClean="0">
                <a:ea typeface="Gulim" pitchFamily="34" charset="-127"/>
              </a:rPr>
              <a:t>Input Register</a:t>
            </a:r>
            <a:r>
              <a:rPr lang="en-US" altLang="ko-KR" sz="2400" smtClean="0">
                <a:ea typeface="Gulim" pitchFamily="34" charset="-127"/>
              </a:rPr>
              <a:t> (</a:t>
            </a:r>
            <a:r>
              <a:rPr lang="en-US" altLang="ko-KR" sz="2400" smtClean="0">
                <a:solidFill>
                  <a:schemeClr val="tx2"/>
                </a:solidFill>
                <a:ea typeface="Gulim" pitchFamily="34" charset="-127"/>
              </a:rPr>
              <a:t>INPR</a:t>
            </a:r>
            <a:r>
              <a:rPr lang="en-US" altLang="ko-KR" sz="2400" smtClean="0">
                <a:ea typeface="Gulim" pitchFamily="34" charset="-127"/>
              </a:rPr>
              <a:t>) holds an 8 bit character gotten from an input device</a:t>
            </a:r>
          </a:p>
          <a:p>
            <a:pPr eaLnBrk="1" hangingPunct="1">
              <a:defRPr/>
            </a:pPr>
            <a:r>
              <a:rPr lang="en-US" altLang="ko-KR" sz="2400" smtClean="0">
                <a:ea typeface="Gulim" pitchFamily="34" charset="-127"/>
              </a:rPr>
              <a:t>The </a:t>
            </a:r>
            <a:r>
              <a:rPr lang="en-US" altLang="ko-KR" sz="2400" i="1" smtClean="0">
                <a:ea typeface="Gulim" pitchFamily="34" charset="-127"/>
              </a:rPr>
              <a:t>Output Register</a:t>
            </a:r>
            <a:r>
              <a:rPr lang="en-US" altLang="ko-KR" sz="2400" smtClean="0">
                <a:ea typeface="Gulim" pitchFamily="34" charset="-127"/>
              </a:rPr>
              <a:t> (</a:t>
            </a:r>
            <a:r>
              <a:rPr lang="en-US" altLang="ko-KR" sz="2400" smtClean="0">
                <a:solidFill>
                  <a:schemeClr val="tx2"/>
                </a:solidFill>
                <a:ea typeface="Gulim" pitchFamily="34" charset="-127"/>
              </a:rPr>
              <a:t>OUTR</a:t>
            </a:r>
            <a:r>
              <a:rPr lang="en-US" altLang="ko-KR" sz="2400" smtClean="0">
                <a:ea typeface="Gulim" pitchFamily="34" charset="-127"/>
              </a:rPr>
              <a:t>) holds an 8 bit character to be send to an output device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87</TotalTime>
  <Words>2414</Words>
  <Application>Microsoft Office PowerPoint</Application>
  <PresentationFormat>On-screen Show (4:3)</PresentationFormat>
  <Paragraphs>776</Paragraphs>
  <Slides>32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3" baseType="lpstr">
      <vt:lpstr>Office Theme</vt:lpstr>
      <vt:lpstr>BASIC  COMPUTER  ORGANIZATION  AND  DESIGN</vt:lpstr>
      <vt:lpstr>Instruction Codes</vt:lpstr>
      <vt:lpstr>THE BASIC COMPUTER</vt:lpstr>
      <vt:lpstr>INSTRUCTIONS</vt:lpstr>
      <vt:lpstr>INSTRUCTION FORMAT</vt:lpstr>
      <vt:lpstr>ADDRESSING MODES</vt:lpstr>
      <vt:lpstr>Slide 7</vt:lpstr>
      <vt:lpstr>PROCESSOR REGISTERS</vt:lpstr>
      <vt:lpstr>PROCESSOR REGISTERS</vt:lpstr>
      <vt:lpstr>COMPUTER  REGISTERS</vt:lpstr>
      <vt:lpstr>COMMON  BUS  SYSTEM</vt:lpstr>
      <vt:lpstr>COMMON  BUS  SYSTEM</vt:lpstr>
      <vt:lpstr>COMMON  BUS  SYSTEM</vt:lpstr>
      <vt:lpstr>COMPUTER  INSTRUCTIONS</vt:lpstr>
      <vt:lpstr>BASIC  COMPUTER  INSTRUCTIONS</vt:lpstr>
      <vt:lpstr>INSTRUCTION  SET  COMPLETENESS</vt:lpstr>
      <vt:lpstr>CONTROL UNIT</vt:lpstr>
      <vt:lpstr>TIMING  AND  CONTROL</vt:lpstr>
      <vt:lpstr>TIMING  SIGNALS</vt:lpstr>
      <vt:lpstr>INSTRUCTION  CYCLE</vt:lpstr>
      <vt:lpstr>FETCH and DECODE</vt:lpstr>
      <vt:lpstr>DETERMINE  THE  TYPE  OF  INSTRUCTION</vt:lpstr>
      <vt:lpstr>REGISTER  REFERENCE  INSTRUCTIONS</vt:lpstr>
      <vt:lpstr>MEMORY  REFERENCE  INSTRUCTIONS</vt:lpstr>
      <vt:lpstr>MEMORY  REFERENCE  INSTRUCTIONS</vt:lpstr>
      <vt:lpstr>MEMORY  REFERENCE INSTRUCTIONS</vt:lpstr>
      <vt:lpstr>FLOWCHART FOR MEMORY REFERENCE INSTRUCTIONS</vt:lpstr>
      <vt:lpstr>INPUT-OUTPUT  AND  INTERRUPT</vt:lpstr>
      <vt:lpstr>PROGRAM  CONTROLLED  DATA  TRANSFER</vt:lpstr>
      <vt:lpstr>INPUT-OUTPUT  INSTRUCTIONS</vt:lpstr>
      <vt:lpstr>INTERRUPT  INITIATED  INPUT/OUTPUT</vt:lpstr>
      <vt:lpstr>FLOWCHART  FOR  INTERRUPT  CYCLE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BASIC  COMPUTER  ORGANIZATION  AND  DESIGN</dc:title>
  <dc:creator>MRCET</dc:creator>
  <cp:lastModifiedBy>MRCET1</cp:lastModifiedBy>
  <cp:revision>7</cp:revision>
  <dcterms:created xsi:type="dcterms:W3CDTF">2006-08-16T00:00:00Z</dcterms:created>
  <dcterms:modified xsi:type="dcterms:W3CDTF">2019-10-28T10:04:42Z</dcterms:modified>
</cp:coreProperties>
</file>